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3" r:id="rId1"/>
    <p:sldMasterId id="2147483690" r:id="rId2"/>
    <p:sldMasterId id="2147483702" r:id="rId3"/>
    <p:sldMasterId id="2147483719" r:id="rId4"/>
    <p:sldMasterId id="2147483731" r:id="rId5"/>
    <p:sldMasterId id="2147483748" r:id="rId6"/>
  </p:sldMasterIdLst>
  <p:notesMasterIdLst>
    <p:notesMasterId r:id="rId93"/>
  </p:notesMasterIdLst>
  <p:sldIdLst>
    <p:sldId id="256" r:id="rId7"/>
    <p:sldId id="2142532944" r:id="rId8"/>
    <p:sldId id="2142532945" r:id="rId9"/>
    <p:sldId id="2142532946" r:id="rId10"/>
    <p:sldId id="2142532867" r:id="rId11"/>
    <p:sldId id="2142532866" r:id="rId12"/>
    <p:sldId id="2142532860" r:id="rId13"/>
    <p:sldId id="2142532894" r:id="rId14"/>
    <p:sldId id="2142532895" r:id="rId15"/>
    <p:sldId id="2142532900" r:id="rId16"/>
    <p:sldId id="2142532947" r:id="rId17"/>
    <p:sldId id="2142532902" r:id="rId18"/>
    <p:sldId id="2142532862" r:id="rId19"/>
    <p:sldId id="2142532938" r:id="rId20"/>
    <p:sldId id="2142532939" r:id="rId21"/>
    <p:sldId id="2142532948" r:id="rId22"/>
    <p:sldId id="2142532908" r:id="rId23"/>
    <p:sldId id="2142532909" r:id="rId24"/>
    <p:sldId id="2142532926" r:id="rId25"/>
    <p:sldId id="2142532943" r:id="rId26"/>
    <p:sldId id="2142532951" r:id="rId27"/>
    <p:sldId id="2142532953" r:id="rId28"/>
    <p:sldId id="2142532957" r:id="rId29"/>
    <p:sldId id="2142532954" r:id="rId30"/>
    <p:sldId id="2142532956" r:id="rId31"/>
    <p:sldId id="2142532958" r:id="rId32"/>
    <p:sldId id="413" r:id="rId33"/>
    <p:sldId id="6012" r:id="rId34"/>
    <p:sldId id="6021" r:id="rId35"/>
    <p:sldId id="277" r:id="rId36"/>
    <p:sldId id="6013" r:id="rId37"/>
    <p:sldId id="418" r:id="rId38"/>
    <p:sldId id="6020" r:id="rId39"/>
    <p:sldId id="6019" r:id="rId40"/>
    <p:sldId id="260" r:id="rId41"/>
    <p:sldId id="261" r:id="rId42"/>
    <p:sldId id="262" r:id="rId43"/>
    <p:sldId id="265" r:id="rId44"/>
    <p:sldId id="266" r:id="rId45"/>
    <p:sldId id="268" r:id="rId46"/>
    <p:sldId id="269" r:id="rId47"/>
    <p:sldId id="5943" r:id="rId48"/>
    <p:sldId id="5976" r:id="rId49"/>
    <p:sldId id="6044" r:id="rId50"/>
    <p:sldId id="6036" r:id="rId51"/>
    <p:sldId id="270" r:id="rId52"/>
    <p:sldId id="276" r:id="rId53"/>
    <p:sldId id="278" r:id="rId54"/>
    <p:sldId id="285" r:id="rId55"/>
    <p:sldId id="286" r:id="rId56"/>
    <p:sldId id="287" r:id="rId57"/>
    <p:sldId id="288" r:id="rId58"/>
    <p:sldId id="289" r:id="rId59"/>
    <p:sldId id="290" r:id="rId60"/>
    <p:sldId id="310" r:id="rId61"/>
    <p:sldId id="5988" r:id="rId62"/>
    <p:sldId id="5989" r:id="rId63"/>
    <p:sldId id="292" r:id="rId64"/>
    <p:sldId id="295" r:id="rId65"/>
    <p:sldId id="304" r:id="rId66"/>
    <p:sldId id="6058" r:id="rId67"/>
    <p:sldId id="5995" r:id="rId68"/>
    <p:sldId id="6046" r:id="rId69"/>
    <p:sldId id="6057" r:id="rId70"/>
    <p:sldId id="6049" r:id="rId71"/>
    <p:sldId id="6054" r:id="rId72"/>
    <p:sldId id="6055" r:id="rId73"/>
    <p:sldId id="6059" r:id="rId74"/>
    <p:sldId id="6045" r:id="rId75"/>
    <p:sldId id="6035" r:id="rId76"/>
    <p:sldId id="307" r:id="rId77"/>
    <p:sldId id="6060" r:id="rId78"/>
    <p:sldId id="6061" r:id="rId79"/>
    <p:sldId id="6016" r:id="rId80"/>
    <p:sldId id="6015" r:id="rId81"/>
    <p:sldId id="6014" r:id="rId82"/>
    <p:sldId id="6037" r:id="rId83"/>
    <p:sldId id="297" r:id="rId84"/>
    <p:sldId id="299" r:id="rId85"/>
    <p:sldId id="300" r:id="rId86"/>
    <p:sldId id="301" r:id="rId87"/>
    <p:sldId id="302" r:id="rId88"/>
    <p:sldId id="303" r:id="rId89"/>
    <p:sldId id="271" r:id="rId90"/>
    <p:sldId id="272" r:id="rId91"/>
    <p:sldId id="273" r:id="rId92"/>
  </p:sldIdLst>
  <p:sldSz cx="24371300" cy="13716000"/>
  <p:notesSz cx="6858000" cy="9144000"/>
  <p:defaultTextStyle>
    <a:defPPr>
      <a:defRPr lang="da-DK"/>
    </a:defPPr>
    <a:lvl1pPr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5pPr>
    <a:lvl6pPr marL="2286000" algn="l" defTabSz="914400" rtl="0" eaLnBrk="1" latinLnBrk="0" hangingPunct="1">
      <a:defRPr sz="2300" kern="1200">
        <a:solidFill>
          <a:schemeClr val="tx1"/>
        </a:solidFill>
        <a:latin typeface="Times New Roman" panose="02020603050405020304" pitchFamily="18" charset="0"/>
        <a:ea typeface="+mn-ea"/>
        <a:cs typeface="+mn-cs"/>
      </a:defRPr>
    </a:lvl6pPr>
    <a:lvl7pPr marL="2743200" algn="l" defTabSz="914400" rtl="0" eaLnBrk="1" latinLnBrk="0" hangingPunct="1">
      <a:defRPr sz="2300" kern="1200">
        <a:solidFill>
          <a:schemeClr val="tx1"/>
        </a:solidFill>
        <a:latin typeface="Times New Roman" panose="02020603050405020304" pitchFamily="18" charset="0"/>
        <a:ea typeface="+mn-ea"/>
        <a:cs typeface="+mn-cs"/>
      </a:defRPr>
    </a:lvl7pPr>
    <a:lvl8pPr marL="3200400" algn="l" defTabSz="914400" rtl="0" eaLnBrk="1" latinLnBrk="0" hangingPunct="1">
      <a:defRPr sz="2300" kern="1200">
        <a:solidFill>
          <a:schemeClr val="tx1"/>
        </a:solidFill>
        <a:latin typeface="Times New Roman" panose="02020603050405020304" pitchFamily="18" charset="0"/>
        <a:ea typeface="+mn-ea"/>
        <a:cs typeface="+mn-cs"/>
      </a:defRPr>
    </a:lvl8pPr>
    <a:lvl9pPr marL="3657600" algn="l" defTabSz="914400" rtl="0" eaLnBrk="1" latinLnBrk="0" hangingPunct="1">
      <a:defRPr sz="23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999999"/>
        </a:fontRef>
        <a:srgbClr val="99999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E2"/>
          </a:solidFill>
        </a:fill>
      </a:tcStyle>
    </a:wholeTbl>
    <a:band2H>
      <a:tcTxStyle/>
      <a:tcStyle>
        <a:tcBdr/>
        <a:fill>
          <a:solidFill>
            <a:srgbClr val="E6EDF1"/>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7AA"/>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7AA"/>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7AA"/>
          </a:solidFill>
        </a:fill>
      </a:tcStyle>
    </a:firstRow>
  </a:tblStyle>
  <a:tblStyle styleId="{C7B018BB-80A7-4F77-B60F-C8B233D01FF8}" styleName="">
    <a:tblBg/>
    <a:wholeTbl>
      <a:tcTxStyle>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52" d="100"/>
          <a:sy n="52"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viewProps" Target="view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1143000" y="685800"/>
            <a:ext cx="4572000" cy="3429000"/>
          </a:xfrm>
          <a:prstGeom prst="rect">
            <a:avLst/>
          </a:prstGeom>
        </p:spPr>
        <p:txBody>
          <a:bodyPr/>
          <a:lstStyle/>
          <a:p>
            <a:endParaRPr/>
          </a:p>
        </p:txBody>
      </p:sp>
      <p:sp>
        <p:nvSpPr>
          <p:cNvPr id="77" name="Shape 7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defTabSz="457200" latinLnBrk="0">
      <a:defRPr sz="2200">
        <a:latin typeface="Lucida Grande"/>
        <a:ea typeface="Lucida Grande"/>
        <a:cs typeface="Lucida Grande"/>
        <a:sym typeface="Lucida Grande"/>
      </a:defRPr>
    </a:lvl2pPr>
    <a:lvl3pPr defTabSz="457200" latinLnBrk="0">
      <a:defRPr sz="2200">
        <a:latin typeface="Lucida Grande"/>
        <a:ea typeface="Lucida Grande"/>
        <a:cs typeface="Lucida Grande"/>
        <a:sym typeface="Lucida Grande"/>
      </a:defRPr>
    </a:lvl3pPr>
    <a:lvl4pPr defTabSz="457200" latinLnBrk="0">
      <a:defRPr sz="2200">
        <a:latin typeface="Lucida Grande"/>
        <a:ea typeface="Lucida Grande"/>
        <a:cs typeface="Lucida Grande"/>
        <a:sym typeface="Lucida Grande"/>
      </a:defRPr>
    </a:lvl4pPr>
    <a:lvl5pPr defTabSz="457200" latinLnBrk="0">
      <a:defRPr sz="2200">
        <a:latin typeface="Lucida Grande"/>
        <a:ea typeface="Lucida Grande"/>
        <a:cs typeface="Lucida Grande"/>
        <a:sym typeface="Lucida Grande"/>
      </a:defRPr>
    </a:lvl5pPr>
    <a:lvl6pPr defTabSz="457200" latinLnBrk="0">
      <a:defRPr sz="2200">
        <a:latin typeface="Lucida Grande"/>
        <a:ea typeface="Lucida Grande"/>
        <a:cs typeface="Lucida Grande"/>
        <a:sym typeface="Lucida Grande"/>
      </a:defRPr>
    </a:lvl6pPr>
    <a:lvl7pPr defTabSz="457200" latinLnBrk="0">
      <a:defRPr sz="2200">
        <a:latin typeface="Lucida Grande"/>
        <a:ea typeface="Lucida Grande"/>
        <a:cs typeface="Lucida Grande"/>
        <a:sym typeface="Lucida Grande"/>
      </a:defRPr>
    </a:lvl7pPr>
    <a:lvl8pPr defTabSz="457200" latinLnBrk="0">
      <a:defRPr sz="2200">
        <a:latin typeface="Lucida Grande"/>
        <a:ea typeface="Lucida Grande"/>
        <a:cs typeface="Lucida Grande"/>
        <a:sym typeface="Lucida Grande"/>
      </a:defRPr>
    </a:lvl8pPr>
    <a:lvl9pPr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3305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It </a:t>
            </a:r>
            <a:r>
              <a:rPr lang="da-DK" dirty="0" err="1"/>
              <a:t>will</a:t>
            </a:r>
            <a:r>
              <a:rPr lang="da-DK" dirty="0"/>
              <a:t> look </a:t>
            </a:r>
            <a:r>
              <a:rPr lang="da-DK" dirty="0" err="1"/>
              <a:t>differrent</a:t>
            </a:r>
            <a:r>
              <a:rPr lang="da-DK" dirty="0"/>
              <a:t> is </a:t>
            </a:r>
            <a:r>
              <a:rPr lang="da-DK" dirty="0" err="1"/>
              <a:t>your</a:t>
            </a:r>
            <a:r>
              <a:rPr lang="da-DK" dirty="0"/>
              <a:t> </a:t>
            </a:r>
            <a:r>
              <a:rPr lang="da-DK" dirty="0" err="1"/>
              <a:t>workspace</a:t>
            </a:r>
            <a:r>
              <a:rPr lang="da-DK" dirty="0"/>
              <a:t> </a:t>
            </a:r>
            <a:r>
              <a:rPr lang="da-DK" dirty="0" err="1"/>
              <a:t>vs</a:t>
            </a:r>
            <a:r>
              <a:rPr lang="da-DK" dirty="0"/>
              <a:t> a </a:t>
            </a:r>
            <a:r>
              <a:rPr lang="da-DK" dirty="0" err="1"/>
              <a:t>shared</a:t>
            </a:r>
            <a:r>
              <a:rPr lang="da-DK" dirty="0"/>
              <a:t> </a:t>
            </a:r>
            <a:r>
              <a:rPr lang="da-DK" dirty="0" err="1"/>
              <a:t>project</a:t>
            </a:r>
            <a:r>
              <a:rPr lang="da-DK" dirty="0"/>
              <a:t> </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364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602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212529"/>
                </a:solidFill>
                <a:effectLst/>
                <a:highlight>
                  <a:srgbClr val="FFFFFF"/>
                </a:highlight>
                <a:latin typeface="IBM Plex Sans" panose="020B0503050203000203" pitchFamily="34" charset="0"/>
              </a:rPr>
              <a:t>The central dashboard provides a broad summary of the user's activities within the currently active project. Users can refresh the section or switch to a different project using the controls located on the top-right side of the central dashboard:</a:t>
            </a:r>
            <a:r>
              <a:rPr lang="da-DK" dirty="0"/>
              <a:t> </a:t>
            </a:r>
          </a:p>
          <a:p>
            <a:pPr marL="0" lvl="0" indent="0" algn="l" rtl="0">
              <a:spcBef>
                <a:spcPts val="0"/>
              </a:spcBef>
              <a:spcAft>
                <a:spcPts val="0"/>
              </a:spcAft>
              <a:buNone/>
            </a:pPr>
            <a:endParaRPr lang="da-DK" dirty="0"/>
          </a:p>
          <a:p>
            <a:pPr marL="0" lvl="0" indent="0" algn="l" rtl="0">
              <a:spcBef>
                <a:spcPts val="0"/>
              </a:spcBef>
              <a:spcAft>
                <a:spcPts val="0"/>
              </a:spcAft>
              <a:buNone/>
            </a:pPr>
            <a:r>
              <a:rPr lang="da-DK" dirty="0"/>
              <a:t>	TO DO: HGIHLIGHT THE PROJECT FOR THIS COURSE</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3193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If </a:t>
            </a:r>
            <a:r>
              <a:rPr lang="da-DK" dirty="0" err="1"/>
              <a:t>we</a:t>
            </a:r>
            <a:r>
              <a:rPr lang="da-DK" dirty="0"/>
              <a:t> </a:t>
            </a:r>
            <a:r>
              <a:rPr lang="da-DK" dirty="0" err="1"/>
              <a:t>click</a:t>
            </a:r>
            <a:r>
              <a:rPr lang="da-DK" dirty="0"/>
              <a:t> on the </a:t>
            </a:r>
            <a:r>
              <a:rPr lang="da-DK" dirty="0" err="1"/>
              <a:t>sequencing</a:t>
            </a:r>
            <a:r>
              <a:rPr lang="da-DK" dirty="0"/>
              <a:t> data, </a:t>
            </a:r>
            <a:r>
              <a:rPr lang="da-DK" dirty="0" err="1"/>
              <a:t>we</a:t>
            </a:r>
            <a:r>
              <a:rPr lang="da-DK" dirty="0"/>
              <a:t> </a:t>
            </a:r>
            <a:r>
              <a:rPr lang="da-DK" dirty="0" err="1"/>
              <a:t>can</a:t>
            </a:r>
            <a:r>
              <a:rPr lang="da-DK" dirty="0"/>
              <a:t> </a:t>
            </a:r>
            <a:r>
              <a:rPr lang="da-DK" dirty="0" err="1"/>
              <a:t>see</a:t>
            </a:r>
            <a:r>
              <a:rPr lang="da-DK" dirty="0"/>
              <a:t> the content, and the drop </a:t>
            </a:r>
            <a:r>
              <a:rPr lang="da-DK" dirty="0" err="1"/>
              <a:t>down</a:t>
            </a:r>
            <a:r>
              <a:rPr lang="da-DK" dirty="0"/>
              <a:t> </a:t>
            </a:r>
            <a:r>
              <a:rPr lang="da-DK" dirty="0" err="1"/>
              <a:t>meny</a:t>
            </a:r>
            <a:r>
              <a:rPr lang="da-DK" dirty="0"/>
              <a:t>, properties </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195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980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3935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0168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Break </a:t>
            </a:r>
            <a:r>
              <a:rPr lang="da-DK" dirty="0" err="1"/>
              <a:t>into</a:t>
            </a:r>
            <a:r>
              <a:rPr lang="da-DK" dirty="0"/>
              <a:t> multiple slides (steps )</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38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268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770628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2448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90591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1227718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www.ibm.com</a:t>
            </a:r>
            <a:r>
              <a:rPr lang="en-GB" dirty="0"/>
              <a:t>/think/topics/ai-vs-machine-learning-vs-deep-learning-vs-neural-networks</a:t>
            </a:r>
            <a:endParaRPr lang="en-DK" dirty="0"/>
          </a:p>
        </p:txBody>
      </p:sp>
    </p:spTree>
    <p:extLst>
      <p:ext uri="{BB962C8B-B14F-4D97-AF65-F5344CB8AC3E}">
        <p14:creationId xmlns:p14="http://schemas.microsoft.com/office/powerpoint/2010/main" val="1308366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108614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solidFill>
                  <a:srgbClr val="404040"/>
                </a:solidFill>
                <a:latin typeface="Montserrat" pitchFamily="2" charset="77"/>
              </a:rPr>
              <a:t>Patterns are high dimensional, hierarchical, several variables</a:t>
            </a: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4208559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Bias is a systematic tendency in which the methods used to gather data </a:t>
            </a:r>
            <a:r>
              <a:rPr lang="da-DK" dirty="0"/>
              <a:t>present an </a:t>
            </a:r>
            <a:r>
              <a:rPr lang="da-DK" dirty="0" err="1"/>
              <a:t>inaccurate</a:t>
            </a:r>
            <a:r>
              <a:rPr lang="da-DK" dirty="0"/>
              <a:t> or </a:t>
            </a:r>
            <a:r>
              <a:rPr lang="da-DK" dirty="0" err="1"/>
              <a:t>skewed</a:t>
            </a:r>
            <a:r>
              <a:rPr lang="da-DK" dirty="0"/>
              <a:t> view of reality</a:t>
            </a:r>
          </a:p>
          <a:p>
            <a:endParaRPr lang="en-US" dirty="0"/>
          </a:p>
          <a:p>
            <a:r>
              <a:rPr lang="en-US" dirty="0"/>
              <a:t>Understanding the source of statistical bias</a:t>
            </a: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4110072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687522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So  we understood  that a lot has changed and now we work with tons of data and we need analysis, </a:t>
            </a:r>
            <a:r>
              <a:rPr lang="en-US" dirty="0" err="1"/>
              <a:t>langauge</a:t>
            </a: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3521053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9397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2300964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xfrm>
            <a:off x="382588" y="685800"/>
            <a:ext cx="6092825" cy="3429000"/>
          </a:xfrm>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p>
            <a:r>
              <a:t>Markdown is a plain text language with formatting syntax designed so that it can be converted to HTML and many other formats.</a:t>
            </a:r>
          </a:p>
          <a:p>
            <a:endParaRPr/>
          </a:p>
          <a:p>
            <a:r>
              <a:t>They are written using an extension of markdown syntax that enables R code to be embedded in them in a way which can later be executed.  </a:t>
            </a:r>
          </a:p>
          <a:p>
            <a:endParaRPr/>
          </a:p>
          <a:p>
            <a:r>
              <a:t>Knitr takes a plain text document with embedded code, executes the code and 'knits' the results back into the document.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a:spLocks noGrp="1" noRot="1" noChangeAspect="1"/>
          </p:cNvSpPr>
          <p:nvPr>
            <p:ph type="sldImg"/>
          </p:nvPr>
        </p:nvSpPr>
        <p:spPr>
          <a:xfrm>
            <a:off x="382588" y="685800"/>
            <a:ext cx="6092825" cy="3429000"/>
          </a:xfrm>
          <a:prstGeom prst="rect">
            <a:avLst/>
          </a:prstGeom>
        </p:spPr>
        <p:txBody>
          <a:bodyPr/>
          <a:lstStyle/>
          <a:p>
            <a:endParaRPr/>
          </a:p>
        </p:txBody>
      </p:sp>
      <p:sp>
        <p:nvSpPr>
          <p:cNvPr id="528" name="Shape 528"/>
          <p:cNvSpPr>
            <a:spLocks noGrp="1"/>
          </p:cNvSpPr>
          <p:nvPr>
            <p:ph type="body" sz="quarter" idx="1"/>
          </p:nvPr>
        </p:nvSpPr>
        <p:spPr>
          <a:prstGeom prst="rect">
            <a:avLst/>
          </a:prstGeom>
        </p:spPr>
        <p:txBody>
          <a:bodyPr/>
          <a:lstStyle>
            <a:lvl1pPr>
              <a:defRPr sz="2000"/>
            </a:lvl1pPr>
          </a:lstStyle>
          <a:p>
            <a:r>
              <a:t>A double is a double-precision, 64-bit floating-point data type. It accommodates 15 to 16 digits, with a range of approximately 5.0 × 10−345 to 1.7 × 10308</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We do not do standardization in the analysis of high throughput omics data, mainly because these data do not follow a normal distribution.</a:t>
            </a:r>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848476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xfrm>
            <a:off x="382588" y="685800"/>
            <a:ext cx="6092825" cy="3429000"/>
          </a:xfrm>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lvl1pPr>
              <a:defRPr sz="2000"/>
            </a:lvl1pPr>
          </a:lstStyle>
          <a:p>
            <a:r>
              <a:t>A double is a double-precision, 64-bit floating-point data type. It accommodates 15 to 16 digits, with a range of approximately 5.0 × 10−345 to 1.7 × 10308</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 name="Shape 1502"/>
          <p:cNvSpPr>
            <a:spLocks noGrp="1" noRot="1" noChangeAspect="1"/>
          </p:cNvSpPr>
          <p:nvPr>
            <p:ph type="sldImg"/>
          </p:nvPr>
        </p:nvSpPr>
        <p:spPr>
          <a:xfrm>
            <a:off x="382588" y="685800"/>
            <a:ext cx="6092825" cy="3429000"/>
          </a:xfrm>
          <a:prstGeom prst="rect">
            <a:avLst/>
          </a:prstGeom>
        </p:spPr>
        <p:txBody>
          <a:bodyPr/>
          <a:lstStyle/>
          <a:p>
            <a:endParaRPr/>
          </a:p>
        </p:txBody>
      </p:sp>
      <p:sp>
        <p:nvSpPr>
          <p:cNvPr id="1503" name="Shape 1503"/>
          <p:cNvSpPr>
            <a:spLocks noGrp="1"/>
          </p:cNvSpPr>
          <p:nvPr>
            <p:ph type="body" sz="quarter" idx="1"/>
          </p:nvPr>
        </p:nvSpPr>
        <p:spPr>
          <a:prstGeom prst="rect">
            <a:avLst/>
          </a:prstGeom>
        </p:spPr>
        <p:txBody>
          <a:bodyPr/>
          <a:lstStyle/>
          <a:p>
            <a:r>
              <a:t>Aesthetic mappings describe how variables in the data are mapped to visual properties (aesthetics) of geoms.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 name="Shape 1619"/>
          <p:cNvSpPr>
            <a:spLocks noGrp="1" noRot="1" noChangeAspect="1"/>
          </p:cNvSpPr>
          <p:nvPr>
            <p:ph type="sldImg"/>
          </p:nvPr>
        </p:nvSpPr>
        <p:spPr>
          <a:xfrm>
            <a:off x="382588" y="685800"/>
            <a:ext cx="6092825" cy="3429000"/>
          </a:xfrm>
          <a:prstGeom prst="rect">
            <a:avLst/>
          </a:prstGeom>
        </p:spPr>
        <p:txBody>
          <a:bodyPr/>
          <a:lstStyle/>
          <a:p>
            <a:endParaRPr/>
          </a:p>
        </p:txBody>
      </p:sp>
      <p:sp>
        <p:nvSpPr>
          <p:cNvPr id="1620" name="Shape 1620"/>
          <p:cNvSpPr>
            <a:spLocks noGrp="1"/>
          </p:cNvSpPr>
          <p:nvPr>
            <p:ph type="body" sz="quarter" idx="1"/>
          </p:nvPr>
        </p:nvSpPr>
        <p:spPr>
          <a:prstGeom prst="rect">
            <a:avLst/>
          </a:prstGeom>
        </p:spPr>
        <p:txBody>
          <a:bodyPr/>
          <a:lstStyle/>
          <a:p>
            <a:r>
              <a:t>Aesthetic mappings describe how variables in the data are mapped to visual properties (aesthetics) of geoms.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559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Many research questions fit roughly into one of these boxes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Now"/>
              </a:rPr>
              <a:t>Research questions can also combine these areas.</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583724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t-test (difference between two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ANOVA (difference between two or more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Fisher’s exact test (association between categorical variables)* </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241501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4480"/>
              </a:lnSpc>
              <a:spcBef>
                <a:spcPts val="0"/>
              </a:spcBef>
              <a:spcAft>
                <a:spcPts val="0"/>
              </a:spcAft>
              <a:buClrTx/>
              <a:buSzTx/>
              <a:buFontTx/>
              <a:buNone/>
              <a:tabLst/>
              <a:defRPr/>
            </a:pPr>
            <a:r>
              <a:rPr lang="en-US" sz="1200" dirty="0">
                <a:solidFill>
                  <a:srgbClr val="404040"/>
                </a:solidFill>
                <a:latin typeface="Now"/>
              </a:rPr>
              <a:t>Unsupervised classification is basically clustering and then assigning new observations to a cluster. You get a label (cluster 1,2,3) but you don’t know what the label means.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853687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29338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Unsupervised classification is basically clustering and then assigning new observations to a cluster. You get a label (cluster 1,2,3) but you don’t know what the label means.</a:t>
            </a:r>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4261306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698463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1168809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3190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There is of course background noise in our data, this can sometimes modelled and sometimes it is so little and random we do not expect it to affect our analysis, in that case we simply ignore it.</a:t>
            </a:r>
          </a:p>
        </p:txBody>
      </p:sp>
      <p:sp>
        <p:nvSpPr>
          <p:cNvPr id="4" name="Slide Number Placeholder 3"/>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427806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956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3261146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 == </a:t>
            </a:r>
            <a:r>
              <a:rPr lang="en-GB" b="1" dirty="0"/>
              <a:t>Root Mean Squared Error</a:t>
            </a:r>
          </a:p>
          <a:p>
            <a:endParaRPr lang="en-US" dirty="0"/>
          </a:p>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3389907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70</a:t>
            </a:fld>
            <a:endParaRPr lang="cs-CZ"/>
          </a:p>
        </p:txBody>
      </p:sp>
    </p:spTree>
    <p:extLst>
      <p:ext uri="{BB962C8B-B14F-4D97-AF65-F5344CB8AC3E}">
        <p14:creationId xmlns:p14="http://schemas.microsoft.com/office/powerpoint/2010/main" val="3446383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71</a:t>
            </a:fld>
            <a:endParaRPr lang="cs-CZ"/>
          </a:p>
        </p:txBody>
      </p:sp>
    </p:spTree>
    <p:extLst>
      <p:ext uri="{BB962C8B-B14F-4D97-AF65-F5344CB8AC3E}">
        <p14:creationId xmlns:p14="http://schemas.microsoft.com/office/powerpoint/2010/main" val="2193129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72</a:t>
            </a:fld>
            <a:endParaRPr lang="cs-CZ"/>
          </a:p>
        </p:txBody>
      </p:sp>
    </p:spTree>
    <p:extLst>
      <p:ext uri="{BB962C8B-B14F-4D97-AF65-F5344CB8AC3E}">
        <p14:creationId xmlns:p14="http://schemas.microsoft.com/office/powerpoint/2010/main" val="2001237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6325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59317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6642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cancer outcome. </a:t>
            </a:r>
          </a:p>
          <a:p>
            <a:endParaRPr lang="en-US" dirty="0"/>
          </a:p>
          <a:p>
            <a:r>
              <a:rPr lang="en-US" dirty="0"/>
              <a:t>-&gt; so </a:t>
            </a:r>
            <a:r>
              <a:rPr lang="en-US" dirty="0" err="1"/>
              <a:t>whats</a:t>
            </a:r>
            <a:r>
              <a:rPr lang="en-US" dirty="0"/>
              <a:t> the difference to the idea that cell phones cause cancer? Those two rates also increased at the same time! </a:t>
            </a:r>
          </a:p>
          <a:p>
            <a:endParaRPr lang="en-US" dirty="0"/>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21511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2357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lgn="l"/>
            <a:r>
              <a:rPr lang="da-DK" dirty="0"/>
              <a:t>User Interface features a central </a:t>
            </a:r>
            <a:r>
              <a:rPr lang="da-DK" dirty="0" err="1"/>
              <a:t>dashboard</a:t>
            </a:r>
            <a:r>
              <a:rPr lang="da-DK" dirty="0"/>
              <a:t> and a navigation menu on the </a:t>
            </a:r>
            <a:r>
              <a:rPr lang="da-DK" dirty="0" err="1"/>
              <a:t>left</a:t>
            </a:r>
            <a:r>
              <a:rPr lang="da-DK" dirty="0"/>
              <a:t> </a:t>
            </a:r>
            <a:r>
              <a:rPr lang="da-DK" dirty="0" err="1"/>
              <a:t>wide</a:t>
            </a:r>
            <a:r>
              <a:rPr lang="da-DK" dirty="0"/>
              <a:t> </a:t>
            </a:r>
            <a:r>
              <a:rPr lang="da-DK" dirty="0" err="1"/>
              <a:t>that</a:t>
            </a:r>
            <a:r>
              <a:rPr lang="da-DK" dirty="0"/>
              <a:t> </a:t>
            </a:r>
            <a:r>
              <a:rPr lang="da-DK" dirty="0" err="1"/>
              <a:t>always</a:t>
            </a:r>
            <a:r>
              <a:rPr lang="da-DK" dirty="0"/>
              <a:t> </a:t>
            </a:r>
            <a:r>
              <a:rPr lang="da-DK" dirty="0" err="1"/>
              <a:t>remains</a:t>
            </a:r>
            <a:r>
              <a:rPr lang="da-DK" dirty="0"/>
              <a:t> visible. </a:t>
            </a:r>
            <a:r>
              <a:rPr lang="en-GB" b="0" i="0" dirty="0">
                <a:solidFill>
                  <a:srgbClr val="212529"/>
                </a:solidFill>
                <a:effectLst/>
                <a:highlight>
                  <a:srgbClr val="FFFFFF"/>
                </a:highlight>
                <a:latin typeface="IBM Plex Sans" panose="020B0503050203000203" pitchFamily="34" charset="0"/>
              </a:rPr>
              <a:t>The user interface is designed to provide a user-friendly overview of </a:t>
            </a:r>
            <a:r>
              <a:rPr lang="en-GB" b="0" i="0" dirty="0" err="1">
                <a:solidFill>
                  <a:srgbClr val="212529"/>
                </a:solidFill>
                <a:effectLst/>
                <a:highlight>
                  <a:srgbClr val="FFFFFF"/>
                </a:highlight>
                <a:latin typeface="IBM Plex Sans" panose="020B0503050203000203" pitchFamily="34" charset="0"/>
              </a:rPr>
              <a:t>UCloud</a:t>
            </a:r>
            <a:r>
              <a:rPr lang="en-GB" b="0" i="0" dirty="0">
                <a:solidFill>
                  <a:srgbClr val="212529"/>
                </a:solidFill>
                <a:effectLst/>
                <a:highlight>
                  <a:srgbClr val="FFFFFF"/>
                </a:highlight>
                <a:latin typeface="IBM Plex Sans" panose="020B0503050203000203" pitchFamily="34" charset="0"/>
              </a:rPr>
              <a:t> resources.</a:t>
            </a:r>
          </a:p>
          <a:p>
            <a:br>
              <a:rPr lang="en-GB" dirty="0"/>
            </a:b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941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0559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64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It </a:t>
            </a:r>
            <a:r>
              <a:rPr lang="da-DK" dirty="0" err="1"/>
              <a:t>will</a:t>
            </a:r>
            <a:r>
              <a:rPr lang="da-DK" dirty="0"/>
              <a:t> look </a:t>
            </a:r>
            <a:r>
              <a:rPr lang="da-DK" dirty="0" err="1"/>
              <a:t>differrent</a:t>
            </a:r>
            <a:r>
              <a:rPr lang="da-DK" dirty="0"/>
              <a:t> is </a:t>
            </a:r>
            <a:r>
              <a:rPr lang="da-DK" dirty="0" err="1"/>
              <a:t>your</a:t>
            </a:r>
            <a:r>
              <a:rPr lang="da-DK" dirty="0"/>
              <a:t> </a:t>
            </a:r>
            <a:r>
              <a:rPr lang="da-DK" dirty="0" err="1"/>
              <a:t>workspace</a:t>
            </a:r>
            <a:r>
              <a:rPr lang="da-DK" dirty="0"/>
              <a:t> </a:t>
            </a:r>
            <a:r>
              <a:rPr lang="da-DK" dirty="0" err="1"/>
              <a:t>vs</a:t>
            </a:r>
            <a:r>
              <a:rPr lang="da-DK" dirty="0"/>
              <a:t> a </a:t>
            </a:r>
            <a:r>
              <a:rPr lang="da-DK" dirty="0" err="1"/>
              <a:t>shared</a:t>
            </a:r>
            <a:r>
              <a:rPr lang="da-DK" dirty="0"/>
              <a:t> </a:t>
            </a:r>
            <a:r>
              <a:rPr lang="da-DK" dirty="0" err="1"/>
              <a:t>project</a:t>
            </a:r>
            <a:r>
              <a:rPr lang="da-DK" dirty="0"/>
              <a:t> </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306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Google Shape;174;p1">
            <a:extLst>
              <a:ext uri="{FF2B5EF4-FFF2-40B4-BE49-F238E27FC236}">
                <a16:creationId xmlns:a16="http://schemas.microsoft.com/office/drawing/2014/main" id="{998EE4DB-452A-F4FE-5AF5-5DC0939315C6}"/>
              </a:ext>
            </a:extLst>
          </p:cNvPr>
          <p:cNvPicPr preferRelativeResize="0"/>
          <p:nvPr/>
        </p:nvPicPr>
        <p:blipFill rotWithShape="1">
          <a:blip r:embed="rId2">
            <a:alphaModFix/>
          </a:blip>
          <a:srcRect/>
          <a:stretch/>
        </p:blipFill>
        <p:spPr>
          <a:xfrm>
            <a:off x="17218097" y="10915692"/>
            <a:ext cx="6612408" cy="2462968"/>
          </a:xfrm>
          <a:prstGeom prst="rect">
            <a:avLst/>
          </a:prstGeom>
          <a:noFill/>
          <a:ln>
            <a:noFill/>
          </a:ln>
        </p:spPr>
      </p:pic>
      <p:sp>
        <p:nvSpPr>
          <p:cNvPr id="3" name="Google Shape;175;p1">
            <a:extLst>
              <a:ext uri="{FF2B5EF4-FFF2-40B4-BE49-F238E27FC236}">
                <a16:creationId xmlns:a16="http://schemas.microsoft.com/office/drawing/2014/main" id="{4CDF649F-75D8-95D7-10B1-EC57369A52BD}"/>
              </a:ext>
            </a:extLst>
          </p:cNvPr>
          <p:cNvSpPr/>
          <p:nvPr/>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4" name="Google Shape;213;p1">
            <a:extLst>
              <a:ext uri="{FF2B5EF4-FFF2-40B4-BE49-F238E27FC236}">
                <a16:creationId xmlns:a16="http://schemas.microsoft.com/office/drawing/2014/main" id="{6DCBBD0A-39C0-92D3-E219-2D25483F23F1}"/>
              </a:ext>
            </a:extLst>
          </p:cNvPr>
          <p:cNvSpPr txBox="1"/>
          <p:nvPr/>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5" name="Picture 4">
            <a:extLst>
              <a:ext uri="{FF2B5EF4-FFF2-40B4-BE49-F238E27FC236}">
                <a16:creationId xmlns:a16="http://schemas.microsoft.com/office/drawing/2014/main" id="{D0DFD67C-F897-5D0C-05E9-A7FFE7D3452D}"/>
              </a:ext>
            </a:extLst>
          </p:cNvPr>
          <p:cNvPicPr>
            <a:picLocks noChangeAspect="1"/>
          </p:cNvPicPr>
          <p:nvPr/>
        </p:nvPicPr>
        <p:blipFill>
          <a:blip r:embed="rId3"/>
          <a:stretch>
            <a:fillRect/>
          </a:stretch>
        </p:blipFill>
        <p:spPr>
          <a:xfrm>
            <a:off x="1625470" y="2712021"/>
            <a:ext cx="10419944" cy="10425374"/>
          </a:xfrm>
          <a:prstGeom prst="rect">
            <a:avLst/>
          </a:prstGeom>
        </p:spPr>
      </p:pic>
      <p:sp>
        <p:nvSpPr>
          <p:cNvPr id="6" name="Google Shape;176;p1">
            <a:extLst>
              <a:ext uri="{FF2B5EF4-FFF2-40B4-BE49-F238E27FC236}">
                <a16:creationId xmlns:a16="http://schemas.microsoft.com/office/drawing/2014/main" id="{0F924392-157B-0E48-63B8-1B720E454D51}"/>
              </a:ext>
            </a:extLst>
          </p:cNvPr>
          <p:cNvSpPr/>
          <p:nvPr/>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7" name="Google Shape;177;p1" descr="Picture 8">
            <a:extLst>
              <a:ext uri="{FF2B5EF4-FFF2-40B4-BE49-F238E27FC236}">
                <a16:creationId xmlns:a16="http://schemas.microsoft.com/office/drawing/2014/main" id="{8165C228-A6A5-06C2-B2C1-13ED7D18F0BD}"/>
              </a:ext>
            </a:extLst>
          </p:cNvPr>
          <p:cNvPicPr preferRelativeResize="0"/>
          <p:nvPr/>
        </p:nvPicPr>
        <p:blipFill rotWithShape="1">
          <a:blip r:embed="rId4">
            <a:alphaModFix/>
          </a:blip>
          <a:srcRect r="10626" b="7654"/>
          <a:stretch/>
        </p:blipFill>
        <p:spPr>
          <a:xfrm>
            <a:off x="12607970" y="1394817"/>
            <a:ext cx="10813981" cy="6973962"/>
          </a:xfrm>
          <a:prstGeom prst="rect">
            <a:avLst/>
          </a:prstGeom>
          <a:noFill/>
          <a:ln>
            <a:noFill/>
          </a:ln>
        </p:spPr>
      </p:pic>
      <p:pic>
        <p:nvPicPr>
          <p:cNvPr id="8" name="Google Shape;174;p1">
            <a:extLst>
              <a:ext uri="{FF2B5EF4-FFF2-40B4-BE49-F238E27FC236}">
                <a16:creationId xmlns:a16="http://schemas.microsoft.com/office/drawing/2014/main" id="{DCD6B0A1-1097-C17F-A963-A246D17C4E7F}"/>
              </a:ext>
            </a:extLst>
          </p:cNvPr>
          <p:cNvPicPr preferRelativeResize="0"/>
          <p:nvPr userDrawn="1"/>
        </p:nvPicPr>
        <p:blipFill rotWithShape="1">
          <a:blip r:embed="rId2">
            <a:alphaModFix/>
          </a:blip>
          <a:srcRect/>
          <a:stretch/>
        </p:blipFill>
        <p:spPr>
          <a:xfrm>
            <a:off x="17218097" y="10915692"/>
            <a:ext cx="6612408" cy="2462968"/>
          </a:xfrm>
          <a:prstGeom prst="rect">
            <a:avLst/>
          </a:prstGeom>
          <a:noFill/>
          <a:ln>
            <a:noFill/>
          </a:ln>
        </p:spPr>
      </p:pic>
      <p:sp>
        <p:nvSpPr>
          <p:cNvPr id="9" name="Google Shape;175;p1">
            <a:extLst>
              <a:ext uri="{FF2B5EF4-FFF2-40B4-BE49-F238E27FC236}">
                <a16:creationId xmlns:a16="http://schemas.microsoft.com/office/drawing/2014/main" id="{97F1FE85-082A-7083-1772-C1914B44788C}"/>
              </a:ext>
            </a:extLst>
          </p:cNvPr>
          <p:cNvSpPr/>
          <p:nvPr userDrawn="1"/>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10" name="Google Shape;213;p1">
            <a:extLst>
              <a:ext uri="{FF2B5EF4-FFF2-40B4-BE49-F238E27FC236}">
                <a16:creationId xmlns:a16="http://schemas.microsoft.com/office/drawing/2014/main" id="{02CC291E-0839-3A2E-471B-B471B22EE66C}"/>
              </a:ext>
            </a:extLst>
          </p:cNvPr>
          <p:cNvSpPr txBox="1"/>
          <p:nvPr userDrawn="1"/>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11" name="Picture 10">
            <a:extLst>
              <a:ext uri="{FF2B5EF4-FFF2-40B4-BE49-F238E27FC236}">
                <a16:creationId xmlns:a16="http://schemas.microsoft.com/office/drawing/2014/main" id="{6B95AD6A-0F6C-4A55-C91D-B95445ABD81A}"/>
              </a:ext>
            </a:extLst>
          </p:cNvPr>
          <p:cNvPicPr>
            <a:picLocks noChangeAspect="1"/>
          </p:cNvPicPr>
          <p:nvPr userDrawn="1"/>
        </p:nvPicPr>
        <p:blipFill>
          <a:blip r:embed="rId3"/>
          <a:stretch>
            <a:fillRect/>
          </a:stretch>
        </p:blipFill>
        <p:spPr>
          <a:xfrm>
            <a:off x="1625470" y="2712021"/>
            <a:ext cx="10419944" cy="10425374"/>
          </a:xfrm>
          <a:prstGeom prst="rect">
            <a:avLst/>
          </a:prstGeom>
        </p:spPr>
      </p:pic>
      <p:sp>
        <p:nvSpPr>
          <p:cNvPr id="12" name="Google Shape;176;p1">
            <a:extLst>
              <a:ext uri="{FF2B5EF4-FFF2-40B4-BE49-F238E27FC236}">
                <a16:creationId xmlns:a16="http://schemas.microsoft.com/office/drawing/2014/main" id="{B7E42EDA-038E-3EEF-5F9E-7BC5BCE364DF}"/>
              </a:ext>
            </a:extLst>
          </p:cNvPr>
          <p:cNvSpPr/>
          <p:nvPr userDrawn="1"/>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13" name="Google Shape;177;p1" descr="Picture 8">
            <a:extLst>
              <a:ext uri="{FF2B5EF4-FFF2-40B4-BE49-F238E27FC236}">
                <a16:creationId xmlns:a16="http://schemas.microsoft.com/office/drawing/2014/main" id="{3EE7DA51-DF06-C739-A5B5-7329370EE773}"/>
              </a:ext>
            </a:extLst>
          </p:cNvPr>
          <p:cNvPicPr preferRelativeResize="0"/>
          <p:nvPr userDrawn="1"/>
        </p:nvPicPr>
        <p:blipFill rotWithShape="1">
          <a:blip r:embed="rId4">
            <a:alphaModFix/>
          </a:blip>
          <a:srcRect r="10626" b="7654"/>
          <a:stretch/>
        </p:blipFill>
        <p:spPr>
          <a:xfrm>
            <a:off x="12607970" y="1394817"/>
            <a:ext cx="10813981" cy="6973962"/>
          </a:xfrm>
          <a:prstGeom prst="rect">
            <a:avLst/>
          </a:prstGeom>
          <a:noFill/>
          <a:ln>
            <a:noFill/>
          </a:ln>
        </p:spPr>
      </p:pic>
    </p:spTree>
    <p:extLst>
      <p:ext uri="{BB962C8B-B14F-4D97-AF65-F5344CB8AC3E}">
        <p14:creationId xmlns:p14="http://schemas.microsoft.com/office/powerpoint/2010/main" val="3353961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8" y="3651022"/>
            <a:ext cx="21021108" cy="8702840"/>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0298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0928" y="730408"/>
            <a:ext cx="5255277" cy="11623452"/>
          </a:xfrm>
          <a:prstGeom prst="rect">
            <a:avLst/>
          </a:prstGeom>
        </p:spPr>
        <p:txBody>
          <a:bodyPr vert="eaVert"/>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6" y="730408"/>
            <a:ext cx="15643170" cy="11623452"/>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22727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9776-09A0-B610-8712-A660DCB4AAA8}"/>
              </a:ext>
            </a:extLst>
          </p:cNvPr>
          <p:cNvSpPr>
            <a:spLocks noGrp="1"/>
          </p:cNvSpPr>
          <p:nvPr>
            <p:ph type="ctrTitle"/>
          </p:nvPr>
        </p:nvSpPr>
        <p:spPr>
          <a:xfrm>
            <a:off x="3046413" y="2244726"/>
            <a:ext cx="18278475" cy="4775200"/>
          </a:xfrm>
        </p:spPr>
        <p:txBody>
          <a:bodyPr anchor="b"/>
          <a:lstStyle>
            <a:lvl1pPr algn="ctr">
              <a:defRPr sz="11994">
                <a:solidFill>
                  <a:schemeClr val="accent1"/>
                </a:solidFill>
                <a:latin typeface="Trebuchet MS" panose="020B0703020202090204" pitchFamily="34" charset="0"/>
              </a:defRPr>
            </a:lvl1pPr>
          </a:lstStyle>
          <a:p>
            <a:r>
              <a:rPr lang="en-GB"/>
              <a:t>Click to edit Master title style</a:t>
            </a:r>
            <a:endParaRPr lang="en-DK" dirty="0"/>
          </a:p>
        </p:txBody>
      </p:sp>
      <p:sp>
        <p:nvSpPr>
          <p:cNvPr id="3" name="Subtitle 2">
            <a:extLst>
              <a:ext uri="{FF2B5EF4-FFF2-40B4-BE49-F238E27FC236}">
                <a16:creationId xmlns:a16="http://schemas.microsoft.com/office/drawing/2014/main" id="{F38024DE-3849-6537-359A-8E0934605201}"/>
              </a:ext>
            </a:extLst>
          </p:cNvPr>
          <p:cNvSpPr>
            <a:spLocks noGrp="1"/>
          </p:cNvSpPr>
          <p:nvPr>
            <p:ph type="subTitle" idx="1"/>
          </p:nvPr>
        </p:nvSpPr>
        <p:spPr>
          <a:xfrm>
            <a:off x="3046413" y="7204076"/>
            <a:ext cx="18278475" cy="3311524"/>
          </a:xfrm>
        </p:spPr>
        <p:txBody>
          <a:bodyPr/>
          <a:lstStyle>
            <a:lvl1pPr marL="0" indent="0" algn="ctr">
              <a:buNone/>
              <a:defRPr sz="4798">
                <a:latin typeface="Trebuchet MS" panose="020B0703020202090204" pitchFamily="34" charset="0"/>
              </a:defRPr>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dirty="0"/>
          </a:p>
        </p:txBody>
      </p:sp>
      <p:sp>
        <p:nvSpPr>
          <p:cNvPr id="4" name="Date Placeholder 3">
            <a:extLst>
              <a:ext uri="{FF2B5EF4-FFF2-40B4-BE49-F238E27FC236}">
                <a16:creationId xmlns:a16="http://schemas.microsoft.com/office/drawing/2014/main" id="{7E04C7A8-C180-7091-3F4F-88176B783B8D}"/>
              </a:ext>
            </a:extLst>
          </p:cNvPr>
          <p:cNvSpPr>
            <a:spLocks noGrp="1"/>
          </p:cNvSpPr>
          <p:nvPr>
            <p:ph type="dt" sz="half" idx="10"/>
          </p:nvPr>
        </p:nvSpPr>
        <p:spPr/>
        <p:txBody>
          <a:bodyPr/>
          <a:lstStyle>
            <a:lvl1pPr>
              <a:defRPr>
                <a:latin typeface="Trebuchet MS" panose="020B0703020202090204" pitchFamily="34" charset="0"/>
              </a:defRPr>
            </a:lvl1pPr>
          </a:lstStyle>
          <a:p>
            <a:fld id="{EF17C5A4-1A50-C64C-ACC4-3A6BBAE1FE5C}" type="datetimeFigureOut">
              <a:rPr lang="en-DK" smtClean="0"/>
              <a:pPr/>
              <a:t>09/09/2024</a:t>
            </a:fld>
            <a:endParaRPr lang="en-DK" dirty="0"/>
          </a:p>
        </p:txBody>
      </p:sp>
      <p:sp>
        <p:nvSpPr>
          <p:cNvPr id="5" name="Footer Placeholder 4">
            <a:extLst>
              <a:ext uri="{FF2B5EF4-FFF2-40B4-BE49-F238E27FC236}">
                <a16:creationId xmlns:a16="http://schemas.microsoft.com/office/drawing/2014/main" id="{CACB2A76-D600-A0C5-C567-ACEBC359D205}"/>
              </a:ext>
            </a:extLst>
          </p:cNvPr>
          <p:cNvSpPr>
            <a:spLocks noGrp="1"/>
          </p:cNvSpPr>
          <p:nvPr>
            <p:ph type="ftr" sz="quarter" idx="11"/>
          </p:nvPr>
        </p:nvSpPr>
        <p:spPr/>
        <p:txBody>
          <a:bodyPr/>
          <a:lstStyle>
            <a:lvl1pPr>
              <a:defRPr>
                <a:latin typeface="Trebuchet MS" panose="020B0703020202090204" pitchFamily="34" charset="0"/>
              </a:defRPr>
            </a:lvl1pPr>
          </a:lstStyle>
          <a:p>
            <a:endParaRPr lang="en-DK" dirty="0"/>
          </a:p>
        </p:txBody>
      </p:sp>
      <p:sp>
        <p:nvSpPr>
          <p:cNvPr id="6" name="Slide Number Placeholder 5">
            <a:extLst>
              <a:ext uri="{FF2B5EF4-FFF2-40B4-BE49-F238E27FC236}">
                <a16:creationId xmlns:a16="http://schemas.microsoft.com/office/drawing/2014/main" id="{438038FD-A75F-B831-FC20-A116A42373A3}"/>
              </a:ext>
            </a:extLst>
          </p:cNvPr>
          <p:cNvSpPr>
            <a:spLocks noGrp="1"/>
          </p:cNvSpPr>
          <p:nvPr>
            <p:ph type="sldNum" sz="quarter" idx="12"/>
          </p:nvPr>
        </p:nvSpPr>
        <p:spPr/>
        <p:txBody>
          <a:bodyPr/>
          <a:lstStyle>
            <a:lvl1pPr>
              <a:defRPr>
                <a:latin typeface="Trebuchet MS" panose="020B0703020202090204" pitchFamily="34" charset="0"/>
              </a:defRPr>
            </a:lvl1pPr>
          </a:lstStyle>
          <a:p>
            <a:fld id="{7B7F1E6A-5EFB-0147-AAE0-7A69525A1B53}" type="slidenum">
              <a:rPr lang="en-DK" smtClean="0"/>
              <a:pPr/>
              <a:t>‹#›</a:t>
            </a:fld>
            <a:endParaRPr lang="en-DK" dirty="0"/>
          </a:p>
        </p:txBody>
      </p:sp>
    </p:spTree>
    <p:extLst>
      <p:ext uri="{BB962C8B-B14F-4D97-AF65-F5344CB8AC3E}">
        <p14:creationId xmlns:p14="http://schemas.microsoft.com/office/powerpoint/2010/main" val="3195656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wo content objects" type="tx">
  <p:cSld name="Title and two content objects">
    <p:spTree>
      <p:nvGrpSpPr>
        <p:cNvPr id="1" name="Shape 12"/>
        <p:cNvGrpSpPr/>
        <p:nvPr/>
      </p:nvGrpSpPr>
      <p:grpSpPr>
        <a:xfrm>
          <a:off x="0" y="0"/>
          <a:ext cx="0" cy="0"/>
          <a:chOff x="0" y="0"/>
          <a:chExt cx="0" cy="0"/>
        </a:xfrm>
      </p:grpSpPr>
      <p:sp>
        <p:nvSpPr>
          <p:cNvPr id="16" name="Google Shape;16;p15"/>
          <p:cNvSpPr txBox="1">
            <a:spLocks noGrp="1"/>
          </p:cNvSpPr>
          <p:nvPr>
            <p:ph type="title"/>
          </p:nvPr>
        </p:nvSpPr>
        <p:spPr>
          <a:xfrm>
            <a:off x="1177314" y="1241429"/>
            <a:ext cx="22013501" cy="1730374"/>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1"/>
              </a:buClr>
              <a:buSzPts val="1800"/>
              <a:buNone/>
              <a:defRPr sz="5597" b="0">
                <a:solidFill>
                  <a:schemeClr val="accent1"/>
                </a:solidFill>
                <a:latin typeface="Trebuchet MS" panose="020B0703020202090204" pitchFamily="34" charset="0"/>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r>
              <a:rPr lang="en-GB"/>
              <a:t>Click to edit Master title style</a:t>
            </a:r>
            <a:endParaRPr dirty="0"/>
          </a:p>
        </p:txBody>
      </p:sp>
      <p:sp>
        <p:nvSpPr>
          <p:cNvPr id="17" name="Google Shape;17;p15"/>
          <p:cNvSpPr txBox="1">
            <a:spLocks noGrp="1"/>
          </p:cNvSpPr>
          <p:nvPr>
            <p:ph type="body" idx="1"/>
          </p:nvPr>
        </p:nvSpPr>
        <p:spPr>
          <a:xfrm>
            <a:off x="1177316" y="3270250"/>
            <a:ext cx="10711488" cy="9350376"/>
          </a:xfrm>
          <a:prstGeom prst="rect">
            <a:avLst/>
          </a:prstGeom>
          <a:noFill/>
          <a:ln>
            <a:noFill/>
          </a:ln>
        </p:spPr>
        <p:txBody>
          <a:bodyPr spcFirstLastPara="1" wrap="square" lIns="0" tIns="0" rIns="0" bIns="0" anchor="t" anchorCtr="0">
            <a:normAutofit/>
          </a:bodyPr>
          <a:lstStyle>
            <a:lvl1pPr marL="913943" lvl="0" indent="-685457" algn="l">
              <a:lnSpc>
                <a:spcPct val="100000"/>
              </a:lnSpc>
              <a:spcBef>
                <a:spcPts val="1999"/>
              </a:spcBef>
              <a:spcAft>
                <a:spcPts val="0"/>
              </a:spcAft>
              <a:buClr>
                <a:srgbClr val="000000"/>
              </a:buClr>
              <a:buSzPts val="1800"/>
              <a:buChar char="•"/>
              <a:defRPr sz="4798" b="0">
                <a:latin typeface="Trebuchet MS" panose="020B0703020202090204" pitchFamily="34" charset="0"/>
              </a:defRPr>
            </a:lvl1pPr>
            <a:lvl2pPr marL="1827886" lvl="1" indent="-685457" algn="l">
              <a:lnSpc>
                <a:spcPct val="100000"/>
              </a:lnSpc>
              <a:spcBef>
                <a:spcPts val="1999"/>
              </a:spcBef>
              <a:spcAft>
                <a:spcPts val="0"/>
              </a:spcAft>
              <a:buClr>
                <a:srgbClr val="000000"/>
              </a:buClr>
              <a:buSzPts val="1800"/>
              <a:buChar char="•"/>
              <a:defRPr/>
            </a:lvl2pPr>
            <a:lvl3pPr marL="2741828" lvl="2" indent="-685457" algn="l">
              <a:lnSpc>
                <a:spcPct val="100000"/>
              </a:lnSpc>
              <a:spcBef>
                <a:spcPts val="1999"/>
              </a:spcBef>
              <a:spcAft>
                <a:spcPts val="0"/>
              </a:spcAft>
              <a:buClr>
                <a:srgbClr val="000000"/>
              </a:buClr>
              <a:buSzPts val="1800"/>
              <a:buChar char="•"/>
              <a:defRPr/>
            </a:lvl3pPr>
            <a:lvl4pPr marL="3655771" lvl="3" indent="-685457" algn="l">
              <a:lnSpc>
                <a:spcPct val="100000"/>
              </a:lnSpc>
              <a:spcBef>
                <a:spcPts val="1999"/>
              </a:spcBef>
              <a:spcAft>
                <a:spcPts val="0"/>
              </a:spcAft>
              <a:buClr>
                <a:srgbClr val="000000"/>
              </a:buClr>
              <a:buSzPts val="1800"/>
              <a:buChar char="•"/>
              <a:defRPr/>
            </a:lvl4pPr>
            <a:lvl5pPr marL="4569714" lvl="4" indent="-685457" algn="l">
              <a:lnSpc>
                <a:spcPct val="100000"/>
              </a:lnSpc>
              <a:spcBef>
                <a:spcPts val="1999"/>
              </a:spcBef>
              <a:spcAft>
                <a:spcPts val="0"/>
              </a:spcAft>
              <a:buClr>
                <a:srgbClr val="000000"/>
              </a:buClr>
              <a:buSzPts val="1800"/>
              <a:buChar char="•"/>
              <a:defRPr/>
            </a:lvl5pPr>
            <a:lvl6pPr marL="5483657" lvl="5" indent="-685457" algn="l">
              <a:lnSpc>
                <a:spcPct val="100000"/>
              </a:lnSpc>
              <a:spcBef>
                <a:spcPts val="1999"/>
              </a:spcBef>
              <a:spcAft>
                <a:spcPts val="0"/>
              </a:spcAft>
              <a:buClr>
                <a:srgbClr val="000000"/>
              </a:buClr>
              <a:buSzPts val="1800"/>
              <a:buChar char="•"/>
              <a:defRPr/>
            </a:lvl6pPr>
            <a:lvl7pPr marL="6397600" lvl="6" indent="-685457" algn="l">
              <a:lnSpc>
                <a:spcPct val="100000"/>
              </a:lnSpc>
              <a:spcBef>
                <a:spcPts val="1999"/>
              </a:spcBef>
              <a:spcAft>
                <a:spcPts val="0"/>
              </a:spcAft>
              <a:buClr>
                <a:srgbClr val="000000"/>
              </a:buClr>
              <a:buSzPts val="1800"/>
              <a:buChar char="•"/>
              <a:defRPr/>
            </a:lvl7pPr>
            <a:lvl8pPr marL="7311542" lvl="7" indent="-685457" algn="l">
              <a:lnSpc>
                <a:spcPct val="100000"/>
              </a:lnSpc>
              <a:spcBef>
                <a:spcPts val="1999"/>
              </a:spcBef>
              <a:spcAft>
                <a:spcPts val="0"/>
              </a:spcAft>
              <a:buClr>
                <a:srgbClr val="000000"/>
              </a:buClr>
              <a:buSzPts val="1800"/>
              <a:buChar char="•"/>
              <a:defRPr/>
            </a:lvl8pPr>
            <a:lvl9pPr marL="8225485" lvl="8" indent="-685457" algn="l">
              <a:lnSpc>
                <a:spcPct val="100000"/>
              </a:lnSpc>
              <a:spcBef>
                <a:spcPts val="1999"/>
              </a:spcBef>
              <a:spcAft>
                <a:spcPts val="0"/>
              </a:spcAft>
              <a:buClr>
                <a:srgbClr val="000000"/>
              </a:buClr>
              <a:buSzPts val="1800"/>
              <a:buChar char="•"/>
              <a:defRPr/>
            </a:lvl9pPr>
          </a:lstStyle>
          <a:p>
            <a:pPr lvl="0"/>
            <a:r>
              <a:rPr lang="en-GB"/>
              <a:t>Click to edit Master text styles</a:t>
            </a:r>
          </a:p>
        </p:txBody>
      </p:sp>
      <p:sp>
        <p:nvSpPr>
          <p:cNvPr id="18" name="Google Shape;18;p15"/>
          <p:cNvSpPr txBox="1">
            <a:spLocks noGrp="1"/>
          </p:cNvSpPr>
          <p:nvPr>
            <p:ph type="sldNum" idx="12"/>
          </p:nvPr>
        </p:nvSpPr>
        <p:spPr>
          <a:xfrm>
            <a:off x="22566886" y="217308"/>
            <a:ext cx="623931" cy="307776"/>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latin typeface="Trebuchet MS" panose="020B0703020202090204" pitchFamily="34" charset="0"/>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619958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3"/>
        <p:cNvGrpSpPr/>
        <p:nvPr/>
      </p:nvGrpSpPr>
      <p:grpSpPr>
        <a:xfrm>
          <a:off x="0" y="0"/>
          <a:ext cx="0" cy="0"/>
          <a:chOff x="0" y="0"/>
          <a:chExt cx="0" cy="0"/>
        </a:xfrm>
      </p:grpSpPr>
      <p:sp>
        <p:nvSpPr>
          <p:cNvPr id="27" name="Google Shape;27;p17"/>
          <p:cNvSpPr txBox="1">
            <a:spLocks noGrp="1"/>
          </p:cNvSpPr>
          <p:nvPr>
            <p:ph type="sldNum" idx="12"/>
          </p:nvPr>
        </p:nvSpPr>
        <p:spPr>
          <a:xfrm>
            <a:off x="22883049" y="-90212"/>
            <a:ext cx="307768" cy="615297"/>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a:p>
        </p:txBody>
      </p:sp>
      <p:sp>
        <p:nvSpPr>
          <p:cNvPr id="2" name="Rounded Rectangle 1">
            <a:extLst>
              <a:ext uri="{FF2B5EF4-FFF2-40B4-BE49-F238E27FC236}">
                <a16:creationId xmlns:a16="http://schemas.microsoft.com/office/drawing/2014/main" id="{ABD0044E-7F87-9FE6-B1C3-4D2FC66FA3E3}"/>
              </a:ext>
            </a:extLst>
          </p:cNvPr>
          <p:cNvSpPr/>
          <p:nvPr/>
        </p:nvSpPr>
        <p:spPr bwMode="auto">
          <a:xfrm>
            <a:off x="3475167" y="4018844"/>
            <a:ext cx="4016751" cy="17159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hello</a:t>
            </a:r>
          </a:p>
        </p:txBody>
      </p:sp>
      <p:sp>
        <p:nvSpPr>
          <p:cNvPr id="3" name="Rounded Rectangle 2">
            <a:extLst>
              <a:ext uri="{FF2B5EF4-FFF2-40B4-BE49-F238E27FC236}">
                <a16:creationId xmlns:a16="http://schemas.microsoft.com/office/drawing/2014/main" id="{F4DBB1BE-C444-0F96-C340-C7B3B501CCF4}"/>
              </a:ext>
            </a:extLst>
          </p:cNvPr>
          <p:cNvSpPr/>
          <p:nvPr/>
        </p:nvSpPr>
        <p:spPr bwMode="auto">
          <a:xfrm>
            <a:off x="13155989" y="3431823"/>
            <a:ext cx="5054788" cy="230293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goodbye</a:t>
            </a:r>
          </a:p>
        </p:txBody>
      </p:sp>
    </p:spTree>
    <p:extLst>
      <p:ext uri="{BB962C8B-B14F-4D97-AF65-F5344CB8AC3E}">
        <p14:creationId xmlns:p14="http://schemas.microsoft.com/office/powerpoint/2010/main" val="1442559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Fill Image">
    <p:spTree>
      <p:nvGrpSpPr>
        <p:cNvPr id="1" name=""/>
        <p:cNvGrpSpPr/>
        <p:nvPr/>
      </p:nvGrpSpPr>
      <p:grpSpPr>
        <a:xfrm>
          <a:off x="0" y="0"/>
          <a:ext cx="0" cy="0"/>
          <a:chOff x="0" y="0"/>
          <a:chExt cx="0" cy="0"/>
        </a:xfrm>
      </p:grpSpPr>
      <p:sp>
        <p:nvSpPr>
          <p:cNvPr id="18" name="Image"/>
          <p:cNvSpPr>
            <a:spLocks noGrp="1"/>
          </p:cNvSpPr>
          <p:nvPr>
            <p:ph type="pic" idx="21"/>
          </p:nvPr>
        </p:nvSpPr>
        <p:spPr>
          <a:xfrm>
            <a:off x="-311148" y="-287382"/>
            <a:ext cx="24999949" cy="14290764"/>
          </a:xfrm>
          <a:prstGeom prst="rect">
            <a:avLst/>
          </a:prstGeom>
        </p:spPr>
        <p:txBody>
          <a:bodyPr lIns="91439" rIns="91439">
            <a:noAutofit/>
          </a:bodyPr>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53606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_Fill Image">
    <p:spTree>
      <p:nvGrpSpPr>
        <p:cNvPr id="1" name=""/>
        <p:cNvGrpSpPr/>
        <p:nvPr/>
      </p:nvGrpSpPr>
      <p:grpSpPr>
        <a:xfrm>
          <a:off x="0" y="0"/>
          <a:ext cx="0" cy="0"/>
          <a:chOff x="0" y="0"/>
          <a:chExt cx="0" cy="0"/>
        </a:xfrm>
      </p:grpSpPr>
      <p:sp>
        <p:nvSpPr>
          <p:cNvPr id="59" name="Image"/>
          <p:cNvSpPr>
            <a:spLocks noGrp="1"/>
          </p:cNvSpPr>
          <p:nvPr>
            <p:ph type="pic" idx="21"/>
          </p:nvPr>
        </p:nvSpPr>
        <p:spPr>
          <a:xfrm>
            <a:off x="-311148" y="-287382"/>
            <a:ext cx="14770308" cy="14290764"/>
          </a:xfrm>
          <a:prstGeom prst="rect">
            <a:avLst/>
          </a:prstGeom>
        </p:spPr>
        <p:txBody>
          <a:bodyPr lIns="91439" rIns="91439">
            <a:noAutofit/>
          </a:bodyPr>
          <a:lstStyle/>
          <a:p>
            <a:endParaRPr/>
          </a:p>
        </p:txBody>
      </p:sp>
      <p:sp>
        <p:nvSpPr>
          <p:cNvPr id="60" name="Image"/>
          <p:cNvSpPr>
            <a:spLocks noGrp="1"/>
          </p:cNvSpPr>
          <p:nvPr>
            <p:ph type="pic" sz="quarter" idx="22"/>
          </p:nvPr>
        </p:nvSpPr>
        <p:spPr>
          <a:xfrm>
            <a:off x="9970120" y="2439381"/>
            <a:ext cx="6695907" cy="8884082"/>
          </a:xfrm>
          <a:prstGeom prst="rect">
            <a:avLst/>
          </a:prstGeom>
        </p:spPr>
        <p:txBody>
          <a:bodyPr lIns="91439" rIns="91439">
            <a:noAutofit/>
          </a:bodyPr>
          <a:lstStyle/>
          <a:p>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58069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9345-25BD-3494-8532-70AF7106B44A}"/>
              </a:ext>
            </a:extLst>
          </p:cNvPr>
          <p:cNvSpPr>
            <a:spLocks noGrp="1"/>
          </p:cNvSpPr>
          <p:nvPr>
            <p:ph type="ctrTitle"/>
          </p:nvPr>
        </p:nvSpPr>
        <p:spPr>
          <a:xfrm>
            <a:off x="3046413" y="2244726"/>
            <a:ext cx="18278475" cy="4775200"/>
          </a:xfrm>
        </p:spPr>
        <p:txBody>
          <a:bodyPr anchor="b"/>
          <a:lstStyle>
            <a:lvl1pPr algn="ctr">
              <a:defRPr sz="11994"/>
            </a:lvl1pPr>
          </a:lstStyle>
          <a:p>
            <a:r>
              <a:rPr lang="en-GB"/>
              <a:t>Click to edit Master title style</a:t>
            </a:r>
            <a:endParaRPr lang="en-DK"/>
          </a:p>
        </p:txBody>
      </p:sp>
      <p:sp>
        <p:nvSpPr>
          <p:cNvPr id="3" name="Subtitle 2">
            <a:extLst>
              <a:ext uri="{FF2B5EF4-FFF2-40B4-BE49-F238E27FC236}">
                <a16:creationId xmlns:a16="http://schemas.microsoft.com/office/drawing/2014/main" id="{BFAF272C-CF41-13E8-55F7-D2E2C0A5E61B}"/>
              </a:ext>
            </a:extLst>
          </p:cNvPr>
          <p:cNvSpPr>
            <a:spLocks noGrp="1"/>
          </p:cNvSpPr>
          <p:nvPr>
            <p:ph type="subTitle" idx="1"/>
          </p:nvPr>
        </p:nvSpPr>
        <p:spPr>
          <a:xfrm>
            <a:off x="3046413" y="7204076"/>
            <a:ext cx="18278475" cy="3311524"/>
          </a:xfrm>
        </p:spPr>
        <p:txBody>
          <a:bodyPr/>
          <a:lstStyle>
            <a:lvl1pPr marL="0" indent="0" algn="ctr">
              <a:buNone/>
              <a:defRPr sz="4798"/>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0C9C7664-8B9B-065E-2DE8-49A3DA08D582}"/>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A4B4B5E-B12F-7CD2-10AC-41BF53B14FE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6F614D6-616F-6A07-359B-86A5AFD5DA2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106394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E30-058B-100E-3871-C3B3FBD129BD}"/>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35889AA1-1139-58E7-F478-A5A67FF5E3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71A042-B847-6459-5DA6-BE2030E75B21}"/>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D97382FF-2AAD-EE62-39A8-04AE04E8BE4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9BE3E6-EBED-9BD2-378A-3F6BAC27A78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4022321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4E7E-2238-DF7E-9538-57BF190C9E4C}"/>
              </a:ext>
            </a:extLst>
          </p:cNvPr>
          <p:cNvSpPr>
            <a:spLocks noGrp="1"/>
          </p:cNvSpPr>
          <p:nvPr>
            <p:ph type="title"/>
          </p:nvPr>
        </p:nvSpPr>
        <p:spPr>
          <a:xfrm>
            <a:off x="1662834" y="3419477"/>
            <a:ext cx="21020246" cy="5705474"/>
          </a:xfrm>
        </p:spPr>
        <p:txBody>
          <a:bodyPr anchor="b"/>
          <a:lstStyle>
            <a:lvl1pPr>
              <a:defRPr sz="11994"/>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43F05311-4EE5-D06F-42C7-A6F2739B4BB4}"/>
              </a:ext>
            </a:extLst>
          </p:cNvPr>
          <p:cNvSpPr>
            <a:spLocks noGrp="1"/>
          </p:cNvSpPr>
          <p:nvPr>
            <p:ph type="body" idx="1"/>
          </p:nvPr>
        </p:nvSpPr>
        <p:spPr>
          <a:xfrm>
            <a:off x="1662834" y="9178927"/>
            <a:ext cx="21020246" cy="3000374"/>
          </a:xfrm>
        </p:spPr>
        <p:txBody>
          <a:bodyPr/>
          <a:lstStyle>
            <a:lvl1pPr marL="0" indent="0">
              <a:buNone/>
              <a:defRPr sz="4798">
                <a:solidFill>
                  <a:schemeClr val="tx1">
                    <a:tint val="82000"/>
                  </a:schemeClr>
                </a:solidFill>
              </a:defRPr>
            </a:lvl1pPr>
            <a:lvl2pPr marL="913943" indent="0">
              <a:buNone/>
              <a:defRPr sz="3998">
                <a:solidFill>
                  <a:schemeClr val="tx1">
                    <a:tint val="82000"/>
                  </a:schemeClr>
                </a:solidFill>
              </a:defRPr>
            </a:lvl2pPr>
            <a:lvl3pPr marL="1827886" indent="0">
              <a:buNone/>
              <a:defRPr sz="3598">
                <a:solidFill>
                  <a:schemeClr val="tx1">
                    <a:tint val="82000"/>
                  </a:schemeClr>
                </a:solidFill>
              </a:defRPr>
            </a:lvl3pPr>
            <a:lvl4pPr marL="2741828" indent="0">
              <a:buNone/>
              <a:defRPr sz="3198">
                <a:solidFill>
                  <a:schemeClr val="tx1">
                    <a:tint val="82000"/>
                  </a:schemeClr>
                </a:solidFill>
              </a:defRPr>
            </a:lvl4pPr>
            <a:lvl5pPr marL="3655771" indent="0">
              <a:buNone/>
              <a:defRPr sz="3198">
                <a:solidFill>
                  <a:schemeClr val="tx1">
                    <a:tint val="82000"/>
                  </a:schemeClr>
                </a:solidFill>
              </a:defRPr>
            </a:lvl5pPr>
            <a:lvl6pPr marL="4569714" indent="0">
              <a:buNone/>
              <a:defRPr sz="3198">
                <a:solidFill>
                  <a:schemeClr val="tx1">
                    <a:tint val="82000"/>
                  </a:schemeClr>
                </a:solidFill>
              </a:defRPr>
            </a:lvl6pPr>
            <a:lvl7pPr marL="5483657" indent="0">
              <a:buNone/>
              <a:defRPr sz="3198">
                <a:solidFill>
                  <a:schemeClr val="tx1">
                    <a:tint val="82000"/>
                  </a:schemeClr>
                </a:solidFill>
              </a:defRPr>
            </a:lvl7pPr>
            <a:lvl8pPr marL="6397600" indent="0">
              <a:buNone/>
              <a:defRPr sz="3198">
                <a:solidFill>
                  <a:schemeClr val="tx1">
                    <a:tint val="82000"/>
                  </a:schemeClr>
                </a:solidFill>
              </a:defRPr>
            </a:lvl8pPr>
            <a:lvl9pPr marL="7311542" indent="0">
              <a:buNone/>
              <a:defRPr sz="3198">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BCFE11-397F-D721-470E-9CADA197DE9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90363F4A-067D-3B11-F92F-8AFD2D32B27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054A-42E9-5084-C698-C9CF65A088A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174976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675098" y="3651022"/>
            <a:ext cx="21021108"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98547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6543-FD82-C6F2-CF0F-F6238258AB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4AD26DB-5E40-442C-4F29-8212EF67178A}"/>
              </a:ext>
            </a:extLst>
          </p:cNvPr>
          <p:cNvSpPr>
            <a:spLocks noGrp="1"/>
          </p:cNvSpPr>
          <p:nvPr>
            <p:ph sz="half" idx="1"/>
          </p:nvPr>
        </p:nvSpPr>
        <p:spPr>
          <a:xfrm>
            <a:off x="1675527"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5F2DD8B8-D890-A93A-E636-D770E9FE10B4}"/>
              </a:ext>
            </a:extLst>
          </p:cNvPr>
          <p:cNvSpPr>
            <a:spLocks noGrp="1"/>
          </p:cNvSpPr>
          <p:nvPr>
            <p:ph sz="half" idx="2"/>
          </p:nvPr>
        </p:nvSpPr>
        <p:spPr>
          <a:xfrm>
            <a:off x="12337970"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58E0CE2E-1D1A-93E5-EB14-E8D23ED47914}"/>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8CF915F1-7C15-A37C-867B-5FE6B6EF006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6C789A-D767-7178-0D41-ABD23507E661}"/>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749484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50C7-6811-827A-5A57-78F85F372231}"/>
              </a:ext>
            </a:extLst>
          </p:cNvPr>
          <p:cNvSpPr>
            <a:spLocks noGrp="1"/>
          </p:cNvSpPr>
          <p:nvPr>
            <p:ph type="title"/>
          </p:nvPr>
        </p:nvSpPr>
        <p:spPr>
          <a:xfrm>
            <a:off x="1678701" y="730251"/>
            <a:ext cx="21020246" cy="2651126"/>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E52EFCC1-5532-A031-AB16-47463FC7651D}"/>
              </a:ext>
            </a:extLst>
          </p:cNvPr>
          <p:cNvSpPr>
            <a:spLocks noGrp="1"/>
          </p:cNvSpPr>
          <p:nvPr>
            <p:ph type="body" idx="1"/>
          </p:nvPr>
        </p:nvSpPr>
        <p:spPr>
          <a:xfrm>
            <a:off x="1678702" y="3362326"/>
            <a:ext cx="10310201"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4" name="Content Placeholder 3">
            <a:extLst>
              <a:ext uri="{FF2B5EF4-FFF2-40B4-BE49-F238E27FC236}">
                <a16:creationId xmlns:a16="http://schemas.microsoft.com/office/drawing/2014/main" id="{E496738C-D58D-CC50-5335-4F0CA0516DAB}"/>
              </a:ext>
            </a:extLst>
          </p:cNvPr>
          <p:cNvSpPr>
            <a:spLocks noGrp="1"/>
          </p:cNvSpPr>
          <p:nvPr>
            <p:ph sz="half" idx="2"/>
          </p:nvPr>
        </p:nvSpPr>
        <p:spPr>
          <a:xfrm>
            <a:off x="1678702" y="5010150"/>
            <a:ext cx="10310201"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7ADF9797-8317-0D89-AF38-6D19C4115460}"/>
              </a:ext>
            </a:extLst>
          </p:cNvPr>
          <p:cNvSpPr>
            <a:spLocks noGrp="1"/>
          </p:cNvSpPr>
          <p:nvPr>
            <p:ph type="body" sz="quarter" idx="3"/>
          </p:nvPr>
        </p:nvSpPr>
        <p:spPr>
          <a:xfrm>
            <a:off x="12337971" y="3362326"/>
            <a:ext cx="10360977"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6" name="Content Placeholder 5">
            <a:extLst>
              <a:ext uri="{FF2B5EF4-FFF2-40B4-BE49-F238E27FC236}">
                <a16:creationId xmlns:a16="http://schemas.microsoft.com/office/drawing/2014/main" id="{7D94DA2C-65A7-7744-0DA5-4E95C7E47DB7}"/>
              </a:ext>
            </a:extLst>
          </p:cNvPr>
          <p:cNvSpPr>
            <a:spLocks noGrp="1"/>
          </p:cNvSpPr>
          <p:nvPr>
            <p:ph sz="quarter" idx="4"/>
          </p:nvPr>
        </p:nvSpPr>
        <p:spPr>
          <a:xfrm>
            <a:off x="12337971" y="5010150"/>
            <a:ext cx="10360977"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5EB59CEC-2257-FEDF-4B20-380AD768AD35}"/>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8" name="Footer Placeholder 7">
            <a:extLst>
              <a:ext uri="{FF2B5EF4-FFF2-40B4-BE49-F238E27FC236}">
                <a16:creationId xmlns:a16="http://schemas.microsoft.com/office/drawing/2014/main" id="{C3BFD304-E9EE-778F-2098-1E9F6A62EAA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B3584FD-F71C-BEFC-D1A3-CB163283C9A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177370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2C47-4B28-CF38-C2F2-304BC1DEF6CF}"/>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CC04859-C458-B304-7D0C-A93C537709AA}"/>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4" name="Footer Placeholder 3">
            <a:extLst>
              <a:ext uri="{FF2B5EF4-FFF2-40B4-BE49-F238E27FC236}">
                <a16:creationId xmlns:a16="http://schemas.microsoft.com/office/drawing/2014/main" id="{56D3A9E0-293C-A72E-CC15-06E4746848DF}"/>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2293EA7-BB8E-DADD-817E-6F995CD9426F}"/>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015481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26134-BEB3-4309-254B-F846F8209D4C}"/>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3" name="Footer Placeholder 2">
            <a:extLst>
              <a:ext uri="{FF2B5EF4-FFF2-40B4-BE49-F238E27FC236}">
                <a16:creationId xmlns:a16="http://schemas.microsoft.com/office/drawing/2014/main" id="{ED6F8C03-002F-EABB-6E16-2DB8BA5A89A3}"/>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C37BA7C-62E7-1605-E5D6-A99EDA7ED44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1536726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6C0-02F5-AC95-877C-8B183AF668FE}"/>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3880A5EF-577C-867E-7444-89F93F6D0C97}"/>
              </a:ext>
            </a:extLst>
          </p:cNvPr>
          <p:cNvSpPr>
            <a:spLocks noGrp="1"/>
          </p:cNvSpPr>
          <p:nvPr>
            <p:ph idx="1"/>
          </p:nvPr>
        </p:nvSpPr>
        <p:spPr>
          <a:xfrm>
            <a:off x="10360977" y="1974851"/>
            <a:ext cx="12337971" cy="9747250"/>
          </a:xfrm>
        </p:spPr>
        <p:txBody>
          <a:bodyPr/>
          <a:lstStyle>
            <a:lvl1pPr>
              <a:defRPr sz="6397"/>
            </a:lvl1pPr>
            <a:lvl2pPr>
              <a:defRPr sz="5597"/>
            </a:lvl2pPr>
            <a:lvl3pPr>
              <a:defRPr sz="4798"/>
            </a:lvl3pPr>
            <a:lvl4pPr>
              <a:defRPr sz="3998"/>
            </a:lvl4pPr>
            <a:lvl5pPr>
              <a:defRPr sz="3998"/>
            </a:lvl5pPr>
            <a:lvl6pPr>
              <a:defRPr sz="3998"/>
            </a:lvl6pPr>
            <a:lvl7pPr>
              <a:defRPr sz="3998"/>
            </a:lvl7pPr>
            <a:lvl8pPr>
              <a:defRPr sz="3998"/>
            </a:lvl8pPr>
            <a:lvl9pPr>
              <a:defRPr sz="399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5833F19B-0411-B597-3ED9-E5EF0B5F379D}"/>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81ACC3AB-2E9E-A465-56D3-67BAC995484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ADA14B8-7A22-8B78-B801-7634225BF85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E3C457-D182-E271-3E5F-6648FBD8FB7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209798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26B-FF52-47CE-02E7-57F7D0C11D62}"/>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54DFD3-131F-B8D2-7871-380737556684}"/>
              </a:ext>
            </a:extLst>
          </p:cNvPr>
          <p:cNvSpPr>
            <a:spLocks noGrp="1"/>
          </p:cNvSpPr>
          <p:nvPr>
            <p:ph type="pic" idx="1"/>
          </p:nvPr>
        </p:nvSpPr>
        <p:spPr>
          <a:xfrm>
            <a:off x="10360977" y="1974851"/>
            <a:ext cx="12337971" cy="9747250"/>
          </a:xfrm>
        </p:spPr>
        <p:txBody>
          <a:bodyPr/>
          <a:lstStyle>
            <a:lvl1pPr marL="0" indent="0">
              <a:buNone/>
              <a:defRPr sz="6397"/>
            </a:lvl1pPr>
            <a:lvl2pPr marL="913943" indent="0">
              <a:buNone/>
              <a:defRPr sz="5597"/>
            </a:lvl2pPr>
            <a:lvl3pPr marL="1827886" indent="0">
              <a:buNone/>
              <a:defRPr sz="4798"/>
            </a:lvl3pPr>
            <a:lvl4pPr marL="2741828" indent="0">
              <a:buNone/>
              <a:defRPr sz="3998"/>
            </a:lvl4pPr>
            <a:lvl5pPr marL="3655771" indent="0">
              <a:buNone/>
              <a:defRPr sz="3998"/>
            </a:lvl5pPr>
            <a:lvl6pPr marL="4569714" indent="0">
              <a:buNone/>
              <a:defRPr sz="3998"/>
            </a:lvl6pPr>
            <a:lvl7pPr marL="5483657" indent="0">
              <a:buNone/>
              <a:defRPr sz="3998"/>
            </a:lvl7pPr>
            <a:lvl8pPr marL="6397600" indent="0">
              <a:buNone/>
              <a:defRPr sz="3998"/>
            </a:lvl8pPr>
            <a:lvl9pPr marL="7311542" indent="0">
              <a:buNone/>
              <a:defRPr sz="3998"/>
            </a:lvl9pPr>
          </a:lstStyle>
          <a:p>
            <a:r>
              <a:rPr lang="en-GB"/>
              <a:t>Click icon to add picture</a:t>
            </a:r>
            <a:endParaRPr lang="en-DK"/>
          </a:p>
        </p:txBody>
      </p:sp>
      <p:sp>
        <p:nvSpPr>
          <p:cNvPr id="4" name="Text Placeholder 3">
            <a:extLst>
              <a:ext uri="{FF2B5EF4-FFF2-40B4-BE49-F238E27FC236}">
                <a16:creationId xmlns:a16="http://schemas.microsoft.com/office/drawing/2014/main" id="{4602A60B-4AE1-C205-BEDD-33F984284691}"/>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06100A14-A434-4F8E-026E-011D9A6FF9A0}"/>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E571931-0F69-2324-3CAB-0F1812C0931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57C4AA0-EE22-1CFC-7BAA-EEEC883EC590}"/>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587829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D1E5-08D7-6B53-6931-FC5D919A6762}"/>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B2B89CC5-9D97-7F86-03AD-67F9A50E5A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50F31A6-38AE-B629-A999-C76B56C241C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8B8DEB4D-3433-3E9E-5BD9-668AADC792A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AA3511A-65CB-99B7-6AB6-C12F64C95F3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45834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6836D-1900-94DF-5CFF-B1D38FC9F1AA}"/>
              </a:ext>
            </a:extLst>
          </p:cNvPr>
          <p:cNvSpPr>
            <a:spLocks noGrp="1"/>
          </p:cNvSpPr>
          <p:nvPr>
            <p:ph type="title" orient="vert"/>
          </p:nvPr>
        </p:nvSpPr>
        <p:spPr>
          <a:xfrm>
            <a:off x="17440711" y="730250"/>
            <a:ext cx="5255062" cy="11623676"/>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903F380-1042-926E-BC46-4E3C0F314CCA}"/>
              </a:ext>
            </a:extLst>
          </p:cNvPr>
          <p:cNvSpPr>
            <a:spLocks noGrp="1"/>
          </p:cNvSpPr>
          <p:nvPr>
            <p:ph type="body" orient="vert" idx="1"/>
          </p:nvPr>
        </p:nvSpPr>
        <p:spPr>
          <a:xfrm>
            <a:off x="1675527" y="730250"/>
            <a:ext cx="15460543" cy="1162367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6800F1C-3142-6DE3-64BF-7EE6036628D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0EC2BA6-4911-1245-3F0A-316BDDAC04A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34D745B-223B-48E2-1C31-F3EC2300E92D}"/>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502049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Google Shape;174;p1">
            <a:extLst>
              <a:ext uri="{FF2B5EF4-FFF2-40B4-BE49-F238E27FC236}">
                <a16:creationId xmlns:a16="http://schemas.microsoft.com/office/drawing/2014/main" id="{998EE4DB-452A-F4FE-5AF5-5DC0939315C6}"/>
              </a:ext>
            </a:extLst>
          </p:cNvPr>
          <p:cNvPicPr preferRelativeResize="0"/>
          <p:nvPr/>
        </p:nvPicPr>
        <p:blipFill rotWithShape="1">
          <a:blip r:embed="rId2">
            <a:alphaModFix/>
          </a:blip>
          <a:srcRect/>
          <a:stretch/>
        </p:blipFill>
        <p:spPr>
          <a:xfrm>
            <a:off x="17218097" y="10915692"/>
            <a:ext cx="6612408" cy="2462968"/>
          </a:xfrm>
          <a:prstGeom prst="rect">
            <a:avLst/>
          </a:prstGeom>
          <a:noFill/>
          <a:ln>
            <a:noFill/>
          </a:ln>
        </p:spPr>
      </p:pic>
      <p:sp>
        <p:nvSpPr>
          <p:cNvPr id="3" name="Google Shape;175;p1">
            <a:extLst>
              <a:ext uri="{FF2B5EF4-FFF2-40B4-BE49-F238E27FC236}">
                <a16:creationId xmlns:a16="http://schemas.microsoft.com/office/drawing/2014/main" id="{4CDF649F-75D8-95D7-10B1-EC57369A52BD}"/>
              </a:ext>
            </a:extLst>
          </p:cNvPr>
          <p:cNvSpPr/>
          <p:nvPr/>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4" name="Google Shape;213;p1">
            <a:extLst>
              <a:ext uri="{FF2B5EF4-FFF2-40B4-BE49-F238E27FC236}">
                <a16:creationId xmlns:a16="http://schemas.microsoft.com/office/drawing/2014/main" id="{6DCBBD0A-39C0-92D3-E219-2D25483F23F1}"/>
              </a:ext>
            </a:extLst>
          </p:cNvPr>
          <p:cNvSpPr txBox="1"/>
          <p:nvPr/>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5" name="Picture 4">
            <a:extLst>
              <a:ext uri="{FF2B5EF4-FFF2-40B4-BE49-F238E27FC236}">
                <a16:creationId xmlns:a16="http://schemas.microsoft.com/office/drawing/2014/main" id="{D0DFD67C-F897-5D0C-05E9-A7FFE7D3452D}"/>
              </a:ext>
            </a:extLst>
          </p:cNvPr>
          <p:cNvPicPr>
            <a:picLocks noChangeAspect="1"/>
          </p:cNvPicPr>
          <p:nvPr/>
        </p:nvPicPr>
        <p:blipFill>
          <a:blip r:embed="rId3"/>
          <a:stretch>
            <a:fillRect/>
          </a:stretch>
        </p:blipFill>
        <p:spPr>
          <a:xfrm>
            <a:off x="1625470" y="2712021"/>
            <a:ext cx="10419944" cy="10425374"/>
          </a:xfrm>
          <a:prstGeom prst="rect">
            <a:avLst/>
          </a:prstGeom>
        </p:spPr>
      </p:pic>
      <p:sp>
        <p:nvSpPr>
          <p:cNvPr id="6" name="Google Shape;176;p1">
            <a:extLst>
              <a:ext uri="{FF2B5EF4-FFF2-40B4-BE49-F238E27FC236}">
                <a16:creationId xmlns:a16="http://schemas.microsoft.com/office/drawing/2014/main" id="{0F924392-157B-0E48-63B8-1B720E454D51}"/>
              </a:ext>
            </a:extLst>
          </p:cNvPr>
          <p:cNvSpPr/>
          <p:nvPr/>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7" name="Google Shape;177;p1" descr="Picture 8">
            <a:extLst>
              <a:ext uri="{FF2B5EF4-FFF2-40B4-BE49-F238E27FC236}">
                <a16:creationId xmlns:a16="http://schemas.microsoft.com/office/drawing/2014/main" id="{8165C228-A6A5-06C2-B2C1-13ED7D18F0BD}"/>
              </a:ext>
            </a:extLst>
          </p:cNvPr>
          <p:cNvPicPr preferRelativeResize="0"/>
          <p:nvPr/>
        </p:nvPicPr>
        <p:blipFill rotWithShape="1">
          <a:blip r:embed="rId4">
            <a:alphaModFix/>
          </a:blip>
          <a:srcRect r="10626" b="7654"/>
          <a:stretch/>
        </p:blipFill>
        <p:spPr>
          <a:xfrm>
            <a:off x="12607970" y="1394817"/>
            <a:ext cx="10813981" cy="6973962"/>
          </a:xfrm>
          <a:prstGeom prst="rect">
            <a:avLst/>
          </a:prstGeom>
          <a:noFill/>
          <a:ln>
            <a:noFill/>
          </a:ln>
        </p:spPr>
      </p:pic>
      <p:pic>
        <p:nvPicPr>
          <p:cNvPr id="8" name="Google Shape;174;p1">
            <a:extLst>
              <a:ext uri="{FF2B5EF4-FFF2-40B4-BE49-F238E27FC236}">
                <a16:creationId xmlns:a16="http://schemas.microsoft.com/office/drawing/2014/main" id="{A23D0AF0-BD3F-64A2-59CC-677A7C896B0A}"/>
              </a:ext>
            </a:extLst>
          </p:cNvPr>
          <p:cNvPicPr preferRelativeResize="0"/>
          <p:nvPr userDrawn="1"/>
        </p:nvPicPr>
        <p:blipFill rotWithShape="1">
          <a:blip r:embed="rId2">
            <a:alphaModFix/>
          </a:blip>
          <a:srcRect/>
          <a:stretch/>
        </p:blipFill>
        <p:spPr>
          <a:xfrm>
            <a:off x="17218097" y="10915692"/>
            <a:ext cx="6612408" cy="2462968"/>
          </a:xfrm>
          <a:prstGeom prst="rect">
            <a:avLst/>
          </a:prstGeom>
          <a:noFill/>
          <a:ln>
            <a:noFill/>
          </a:ln>
        </p:spPr>
      </p:pic>
      <p:sp>
        <p:nvSpPr>
          <p:cNvPr id="9" name="Google Shape;175;p1">
            <a:extLst>
              <a:ext uri="{FF2B5EF4-FFF2-40B4-BE49-F238E27FC236}">
                <a16:creationId xmlns:a16="http://schemas.microsoft.com/office/drawing/2014/main" id="{990E016C-ADFC-C77F-8C7B-36730B9C7531}"/>
              </a:ext>
            </a:extLst>
          </p:cNvPr>
          <p:cNvSpPr/>
          <p:nvPr userDrawn="1"/>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10" name="Google Shape;213;p1">
            <a:extLst>
              <a:ext uri="{FF2B5EF4-FFF2-40B4-BE49-F238E27FC236}">
                <a16:creationId xmlns:a16="http://schemas.microsoft.com/office/drawing/2014/main" id="{7A79D06E-89DE-8F42-3C51-E227E9B009A7}"/>
              </a:ext>
            </a:extLst>
          </p:cNvPr>
          <p:cNvSpPr txBox="1"/>
          <p:nvPr userDrawn="1"/>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11" name="Picture 10">
            <a:extLst>
              <a:ext uri="{FF2B5EF4-FFF2-40B4-BE49-F238E27FC236}">
                <a16:creationId xmlns:a16="http://schemas.microsoft.com/office/drawing/2014/main" id="{BF26BAD2-7062-299F-CDD9-41ECC97935F8}"/>
              </a:ext>
            </a:extLst>
          </p:cNvPr>
          <p:cNvPicPr>
            <a:picLocks noChangeAspect="1"/>
          </p:cNvPicPr>
          <p:nvPr userDrawn="1"/>
        </p:nvPicPr>
        <p:blipFill>
          <a:blip r:embed="rId3"/>
          <a:stretch>
            <a:fillRect/>
          </a:stretch>
        </p:blipFill>
        <p:spPr>
          <a:xfrm>
            <a:off x="1625470" y="2712021"/>
            <a:ext cx="10419944" cy="10425374"/>
          </a:xfrm>
          <a:prstGeom prst="rect">
            <a:avLst/>
          </a:prstGeom>
        </p:spPr>
      </p:pic>
      <p:sp>
        <p:nvSpPr>
          <p:cNvPr id="12" name="Google Shape;176;p1">
            <a:extLst>
              <a:ext uri="{FF2B5EF4-FFF2-40B4-BE49-F238E27FC236}">
                <a16:creationId xmlns:a16="http://schemas.microsoft.com/office/drawing/2014/main" id="{6B2495E0-ACE9-BF3A-A1AE-D34F74E4CD14}"/>
              </a:ext>
            </a:extLst>
          </p:cNvPr>
          <p:cNvSpPr/>
          <p:nvPr userDrawn="1"/>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13" name="Google Shape;177;p1" descr="Picture 8">
            <a:extLst>
              <a:ext uri="{FF2B5EF4-FFF2-40B4-BE49-F238E27FC236}">
                <a16:creationId xmlns:a16="http://schemas.microsoft.com/office/drawing/2014/main" id="{312B2B50-8E77-3019-31B8-8714DA26107C}"/>
              </a:ext>
            </a:extLst>
          </p:cNvPr>
          <p:cNvPicPr preferRelativeResize="0"/>
          <p:nvPr userDrawn="1"/>
        </p:nvPicPr>
        <p:blipFill rotWithShape="1">
          <a:blip r:embed="rId4">
            <a:alphaModFix/>
          </a:blip>
          <a:srcRect r="10626" b="7654"/>
          <a:stretch/>
        </p:blipFill>
        <p:spPr>
          <a:xfrm>
            <a:off x="12607970" y="1394817"/>
            <a:ext cx="10813981" cy="6973962"/>
          </a:xfrm>
          <a:prstGeom prst="rect">
            <a:avLst/>
          </a:prstGeom>
          <a:noFill/>
          <a:ln>
            <a:noFill/>
          </a:ln>
        </p:spPr>
      </p:pic>
    </p:spTree>
    <p:extLst>
      <p:ext uri="{BB962C8B-B14F-4D97-AF65-F5344CB8AC3E}">
        <p14:creationId xmlns:p14="http://schemas.microsoft.com/office/powerpoint/2010/main" val="15776086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675098" y="3651022"/>
            <a:ext cx="21021108"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820182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2321" y="3419590"/>
            <a:ext cx="21021108" cy="5705420"/>
          </a:xfrm>
          <a:prstGeom prst="rect">
            <a:avLst/>
          </a:prstGeom>
        </p:spPr>
        <p:txBody>
          <a:bodyPr anchor="b"/>
          <a:lstStyle>
            <a:lvl1pPr>
              <a:defRPr sz="7196"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62321" y="9178929"/>
            <a:ext cx="21021108" cy="3000470"/>
          </a:xfrm>
          <a:prstGeom prst="rect">
            <a:avLst/>
          </a:prstGeom>
        </p:spPr>
        <p:txBody>
          <a:bodyPr/>
          <a:lstStyle>
            <a:lvl1pPr marL="0" indent="0">
              <a:buNone/>
              <a:defRPr sz="5597" b="0">
                <a:latin typeface="Trebuchet MS" panose="020B0703020202090204" pitchFamily="34" charset="0"/>
              </a:defRPr>
            </a:lvl1pPr>
            <a:lvl2pPr marL="146413" indent="0">
              <a:buNone/>
              <a:defRPr sz="640"/>
            </a:lvl2pPr>
            <a:lvl3pPr marL="292828" indent="0">
              <a:buNone/>
              <a:defRPr sz="576"/>
            </a:lvl3pPr>
            <a:lvl4pPr marL="439240" indent="0">
              <a:buNone/>
              <a:defRPr sz="512"/>
            </a:lvl4pPr>
            <a:lvl5pPr marL="585655" indent="0">
              <a:buNone/>
              <a:defRPr sz="512"/>
            </a:lvl5pPr>
            <a:lvl6pPr marL="732068" indent="0">
              <a:buNone/>
              <a:defRPr sz="512"/>
            </a:lvl6pPr>
            <a:lvl7pPr marL="878483" indent="0">
              <a:buNone/>
              <a:defRPr sz="512"/>
            </a:lvl7pPr>
            <a:lvl8pPr marL="1024895" indent="0">
              <a:buNone/>
              <a:defRPr sz="512"/>
            </a:lvl8pPr>
            <a:lvl9pPr marL="1171310" indent="0">
              <a:buNone/>
              <a:defRPr sz="512"/>
            </a:lvl9pPr>
          </a:lstStyle>
          <a:p>
            <a:pPr lvl="0"/>
            <a:r>
              <a:rPr lang="en-GB"/>
              <a:t>Click to edit Master text styles</a:t>
            </a:r>
          </a:p>
        </p:txBody>
      </p:sp>
    </p:spTree>
    <p:extLst>
      <p:ext uri="{BB962C8B-B14F-4D97-AF65-F5344CB8AC3E}">
        <p14:creationId xmlns:p14="http://schemas.microsoft.com/office/powerpoint/2010/main" val="2500786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2321" y="3419590"/>
            <a:ext cx="21021108" cy="5705420"/>
          </a:xfrm>
          <a:prstGeom prst="rect">
            <a:avLst/>
          </a:prstGeom>
        </p:spPr>
        <p:txBody>
          <a:bodyPr anchor="b"/>
          <a:lstStyle>
            <a:lvl1pPr>
              <a:defRPr sz="7196"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62321" y="9178929"/>
            <a:ext cx="21021108" cy="3000470"/>
          </a:xfrm>
          <a:prstGeom prst="rect">
            <a:avLst/>
          </a:prstGeom>
        </p:spPr>
        <p:txBody>
          <a:bodyPr/>
          <a:lstStyle>
            <a:lvl1pPr marL="0" indent="0">
              <a:buNone/>
              <a:defRPr sz="5597" b="0">
                <a:latin typeface="Trebuchet MS" panose="020B0703020202090204" pitchFamily="34" charset="0"/>
              </a:defRPr>
            </a:lvl1pPr>
            <a:lvl2pPr marL="146413" indent="0">
              <a:buNone/>
              <a:defRPr sz="640"/>
            </a:lvl2pPr>
            <a:lvl3pPr marL="292828" indent="0">
              <a:buNone/>
              <a:defRPr sz="576"/>
            </a:lvl3pPr>
            <a:lvl4pPr marL="439240" indent="0">
              <a:buNone/>
              <a:defRPr sz="512"/>
            </a:lvl4pPr>
            <a:lvl5pPr marL="585655" indent="0">
              <a:buNone/>
              <a:defRPr sz="512"/>
            </a:lvl5pPr>
            <a:lvl6pPr marL="732068" indent="0">
              <a:buNone/>
              <a:defRPr sz="512"/>
            </a:lvl6pPr>
            <a:lvl7pPr marL="878483" indent="0">
              <a:buNone/>
              <a:defRPr sz="512"/>
            </a:lvl7pPr>
            <a:lvl8pPr marL="1024895" indent="0">
              <a:buNone/>
              <a:defRPr sz="512"/>
            </a:lvl8pPr>
            <a:lvl9pPr marL="1171310" indent="0">
              <a:buNone/>
              <a:defRPr sz="512"/>
            </a:lvl9pPr>
          </a:lstStyle>
          <a:p>
            <a:pPr lvl="0"/>
            <a:r>
              <a:rPr lang="en-GB"/>
              <a:t>Click to edit Master text styles</a:t>
            </a:r>
          </a:p>
        </p:txBody>
      </p:sp>
    </p:spTree>
    <p:extLst>
      <p:ext uri="{BB962C8B-B14F-4D97-AF65-F5344CB8AC3E}">
        <p14:creationId xmlns:p14="http://schemas.microsoft.com/office/powerpoint/2010/main" val="11132939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sz="half" idx="1"/>
          </p:nvPr>
        </p:nvSpPr>
        <p:spPr>
          <a:xfrm>
            <a:off x="1675097"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246982"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17564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8929" y="730409"/>
            <a:ext cx="21019830" cy="2651034"/>
          </a:xfrm>
          <a:prstGeom prst="rect">
            <a:avLst/>
          </a:prstGeom>
        </p:spPr>
        <p:txBody>
          <a:bodyPr/>
          <a:lstStyle>
            <a:lvl1pPr>
              <a:defRPr sz="4798"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78929" y="3362114"/>
            <a:ext cx="10309951" cy="1647996"/>
          </a:xfrm>
          <a:prstGeom prst="rect">
            <a:avLst/>
          </a:prstGeom>
        </p:spPr>
        <p:txBody>
          <a:bodyPr anchor="b"/>
          <a:lstStyle>
            <a:lvl1pPr marL="0" indent="0">
              <a:buNone/>
              <a:defRPr sz="4798" b="0">
                <a:solidFill>
                  <a:schemeClr val="accent4"/>
                </a:solidFill>
                <a:latin typeface="Trebuchet MS" panose="020B0703020202090204" pitchFamily="34" charset="0"/>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4" name="Content Placeholder 3"/>
          <p:cNvSpPr>
            <a:spLocks noGrp="1"/>
          </p:cNvSpPr>
          <p:nvPr>
            <p:ph sz="half" idx="2"/>
          </p:nvPr>
        </p:nvSpPr>
        <p:spPr>
          <a:xfrm>
            <a:off x="1678929" y="5010108"/>
            <a:ext cx="1030995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337699" y="3362114"/>
            <a:ext cx="10361061" cy="1647996"/>
          </a:xfrm>
          <a:prstGeom prst="rect">
            <a:avLst/>
          </a:prstGeom>
        </p:spPr>
        <p:txBody>
          <a:bodyPr anchor="b"/>
          <a:lstStyle>
            <a:lvl1pPr marL="0" indent="0">
              <a:buNone/>
              <a:defRPr sz="4798" b="0">
                <a:solidFill>
                  <a:schemeClr val="accent3"/>
                </a:solidFill>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6" name="Content Placeholder 5"/>
          <p:cNvSpPr>
            <a:spLocks noGrp="1"/>
          </p:cNvSpPr>
          <p:nvPr>
            <p:ph sz="quarter" idx="4"/>
          </p:nvPr>
        </p:nvSpPr>
        <p:spPr>
          <a:xfrm>
            <a:off x="12337699" y="5010108"/>
            <a:ext cx="1036106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349357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41227331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1786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0361061" y="1975053"/>
            <a:ext cx="12337699" cy="9747078"/>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vl6pPr>
              <a:defRPr sz="640"/>
            </a:lvl6pPr>
            <a:lvl7pPr>
              <a:defRPr sz="640"/>
            </a:lvl7pPr>
            <a:lvl8pPr>
              <a:defRPr sz="640"/>
            </a:lvl8pPr>
            <a:lvl9pPr>
              <a:defRPr sz="64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3504702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Picture Placeholder 2"/>
          <p:cNvSpPr>
            <a:spLocks noGrp="1"/>
          </p:cNvSpPr>
          <p:nvPr>
            <p:ph type="pic" idx="1"/>
          </p:nvPr>
        </p:nvSpPr>
        <p:spPr>
          <a:xfrm>
            <a:off x="10361061" y="1975053"/>
            <a:ext cx="12337699" cy="9747078"/>
          </a:xfrm>
          <a:prstGeom prst="rect">
            <a:avLst/>
          </a:prstGeom>
        </p:spPr>
        <p:txBody>
          <a:bodyPr/>
          <a:lstStyle>
            <a:lvl1pPr marL="0" indent="0">
              <a:buNone/>
              <a:defRPr sz="3998" b="0">
                <a:latin typeface="Trebuchet MS" panose="020B0703020202090204" pitchFamily="34" charset="0"/>
              </a:defRPr>
            </a:lvl1pPr>
            <a:lvl2pPr marL="146413" indent="0">
              <a:buNone/>
              <a:defRPr sz="898"/>
            </a:lvl2pPr>
            <a:lvl3pPr marL="292828" indent="0">
              <a:buNone/>
              <a:defRPr sz="768"/>
            </a:lvl3pPr>
            <a:lvl4pPr marL="439240" indent="0">
              <a:buNone/>
              <a:defRPr sz="640"/>
            </a:lvl4pPr>
            <a:lvl5pPr marL="585655" indent="0">
              <a:buNone/>
              <a:defRPr sz="640"/>
            </a:lvl5pPr>
            <a:lvl6pPr marL="732068" indent="0">
              <a:buNone/>
              <a:defRPr sz="640"/>
            </a:lvl6pPr>
            <a:lvl7pPr marL="878483" indent="0">
              <a:buNone/>
              <a:defRPr sz="640"/>
            </a:lvl7pPr>
            <a:lvl8pPr marL="1024895" indent="0">
              <a:buNone/>
              <a:defRPr sz="640"/>
            </a:lvl8pPr>
            <a:lvl9pPr marL="1171310" indent="0">
              <a:buNone/>
              <a:defRPr sz="64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787062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8" y="3651022"/>
            <a:ext cx="21021108" cy="8702840"/>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861726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0928" y="730408"/>
            <a:ext cx="5255277" cy="11623452"/>
          </a:xfrm>
          <a:prstGeom prst="rect">
            <a:avLst/>
          </a:prstGeom>
        </p:spPr>
        <p:txBody>
          <a:bodyPr vert="eaVert"/>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6" y="730408"/>
            <a:ext cx="15643170" cy="11623452"/>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549618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9776-09A0-B610-8712-A660DCB4AAA8}"/>
              </a:ext>
            </a:extLst>
          </p:cNvPr>
          <p:cNvSpPr>
            <a:spLocks noGrp="1"/>
          </p:cNvSpPr>
          <p:nvPr>
            <p:ph type="ctrTitle"/>
          </p:nvPr>
        </p:nvSpPr>
        <p:spPr>
          <a:xfrm>
            <a:off x="3046413" y="2244726"/>
            <a:ext cx="18278475" cy="4775200"/>
          </a:xfrm>
        </p:spPr>
        <p:txBody>
          <a:bodyPr anchor="b"/>
          <a:lstStyle>
            <a:lvl1pPr algn="ctr">
              <a:defRPr sz="11994">
                <a:solidFill>
                  <a:schemeClr val="accent1"/>
                </a:solidFill>
                <a:latin typeface="Trebuchet MS" panose="020B0703020202090204" pitchFamily="34" charset="0"/>
              </a:defRPr>
            </a:lvl1pPr>
          </a:lstStyle>
          <a:p>
            <a:r>
              <a:rPr lang="en-GB"/>
              <a:t>Click to edit Master title style</a:t>
            </a:r>
            <a:endParaRPr lang="en-DK" dirty="0"/>
          </a:p>
        </p:txBody>
      </p:sp>
      <p:sp>
        <p:nvSpPr>
          <p:cNvPr id="3" name="Subtitle 2">
            <a:extLst>
              <a:ext uri="{FF2B5EF4-FFF2-40B4-BE49-F238E27FC236}">
                <a16:creationId xmlns:a16="http://schemas.microsoft.com/office/drawing/2014/main" id="{F38024DE-3849-6537-359A-8E0934605201}"/>
              </a:ext>
            </a:extLst>
          </p:cNvPr>
          <p:cNvSpPr>
            <a:spLocks noGrp="1"/>
          </p:cNvSpPr>
          <p:nvPr>
            <p:ph type="subTitle" idx="1"/>
          </p:nvPr>
        </p:nvSpPr>
        <p:spPr>
          <a:xfrm>
            <a:off x="3046413" y="7204076"/>
            <a:ext cx="18278475" cy="3311524"/>
          </a:xfrm>
        </p:spPr>
        <p:txBody>
          <a:bodyPr/>
          <a:lstStyle>
            <a:lvl1pPr marL="0" indent="0" algn="ctr">
              <a:buNone/>
              <a:defRPr sz="4798">
                <a:latin typeface="Trebuchet MS" panose="020B0703020202090204" pitchFamily="34" charset="0"/>
              </a:defRPr>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dirty="0"/>
          </a:p>
        </p:txBody>
      </p:sp>
      <p:sp>
        <p:nvSpPr>
          <p:cNvPr id="4" name="Date Placeholder 3">
            <a:extLst>
              <a:ext uri="{FF2B5EF4-FFF2-40B4-BE49-F238E27FC236}">
                <a16:creationId xmlns:a16="http://schemas.microsoft.com/office/drawing/2014/main" id="{7E04C7A8-C180-7091-3F4F-88176B783B8D}"/>
              </a:ext>
            </a:extLst>
          </p:cNvPr>
          <p:cNvSpPr>
            <a:spLocks noGrp="1"/>
          </p:cNvSpPr>
          <p:nvPr>
            <p:ph type="dt" sz="half" idx="10"/>
          </p:nvPr>
        </p:nvSpPr>
        <p:spPr/>
        <p:txBody>
          <a:bodyPr/>
          <a:lstStyle>
            <a:lvl1pPr>
              <a:defRPr>
                <a:latin typeface="Trebuchet MS" panose="020B0703020202090204" pitchFamily="34" charset="0"/>
              </a:defRPr>
            </a:lvl1pPr>
          </a:lstStyle>
          <a:p>
            <a:fld id="{EF17C5A4-1A50-C64C-ACC4-3A6BBAE1FE5C}" type="datetimeFigureOut">
              <a:rPr lang="en-DK" smtClean="0"/>
              <a:pPr/>
              <a:t>09/09/2024</a:t>
            </a:fld>
            <a:endParaRPr lang="en-DK" dirty="0"/>
          </a:p>
        </p:txBody>
      </p:sp>
      <p:sp>
        <p:nvSpPr>
          <p:cNvPr id="5" name="Footer Placeholder 4">
            <a:extLst>
              <a:ext uri="{FF2B5EF4-FFF2-40B4-BE49-F238E27FC236}">
                <a16:creationId xmlns:a16="http://schemas.microsoft.com/office/drawing/2014/main" id="{CACB2A76-D600-A0C5-C567-ACEBC359D205}"/>
              </a:ext>
            </a:extLst>
          </p:cNvPr>
          <p:cNvSpPr>
            <a:spLocks noGrp="1"/>
          </p:cNvSpPr>
          <p:nvPr>
            <p:ph type="ftr" sz="quarter" idx="11"/>
          </p:nvPr>
        </p:nvSpPr>
        <p:spPr/>
        <p:txBody>
          <a:bodyPr/>
          <a:lstStyle>
            <a:lvl1pPr>
              <a:defRPr>
                <a:latin typeface="Trebuchet MS" panose="020B0703020202090204" pitchFamily="34" charset="0"/>
              </a:defRPr>
            </a:lvl1pPr>
          </a:lstStyle>
          <a:p>
            <a:endParaRPr lang="en-DK" dirty="0"/>
          </a:p>
        </p:txBody>
      </p:sp>
      <p:sp>
        <p:nvSpPr>
          <p:cNvPr id="6" name="Slide Number Placeholder 5">
            <a:extLst>
              <a:ext uri="{FF2B5EF4-FFF2-40B4-BE49-F238E27FC236}">
                <a16:creationId xmlns:a16="http://schemas.microsoft.com/office/drawing/2014/main" id="{438038FD-A75F-B831-FC20-A116A42373A3}"/>
              </a:ext>
            </a:extLst>
          </p:cNvPr>
          <p:cNvSpPr>
            <a:spLocks noGrp="1"/>
          </p:cNvSpPr>
          <p:nvPr>
            <p:ph type="sldNum" sz="quarter" idx="12"/>
          </p:nvPr>
        </p:nvSpPr>
        <p:spPr/>
        <p:txBody>
          <a:bodyPr/>
          <a:lstStyle>
            <a:lvl1pPr>
              <a:defRPr>
                <a:latin typeface="Trebuchet MS" panose="020B0703020202090204" pitchFamily="34" charset="0"/>
              </a:defRPr>
            </a:lvl1pPr>
          </a:lstStyle>
          <a:p>
            <a:fld id="{7B7F1E6A-5EFB-0147-AAE0-7A69525A1B53}" type="slidenum">
              <a:rPr lang="en-DK" smtClean="0"/>
              <a:pPr/>
              <a:t>‹#›</a:t>
            </a:fld>
            <a:endParaRPr lang="en-DK" dirty="0"/>
          </a:p>
        </p:txBody>
      </p:sp>
    </p:spTree>
    <p:extLst>
      <p:ext uri="{BB962C8B-B14F-4D97-AF65-F5344CB8AC3E}">
        <p14:creationId xmlns:p14="http://schemas.microsoft.com/office/powerpoint/2010/main" val="4104044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sz="half" idx="1"/>
          </p:nvPr>
        </p:nvSpPr>
        <p:spPr>
          <a:xfrm>
            <a:off x="1675097"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246982"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38209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and two content objects" type="tx">
  <p:cSld name="Title and two content objects">
    <p:spTree>
      <p:nvGrpSpPr>
        <p:cNvPr id="1" name="Shape 12"/>
        <p:cNvGrpSpPr/>
        <p:nvPr/>
      </p:nvGrpSpPr>
      <p:grpSpPr>
        <a:xfrm>
          <a:off x="0" y="0"/>
          <a:ext cx="0" cy="0"/>
          <a:chOff x="0" y="0"/>
          <a:chExt cx="0" cy="0"/>
        </a:xfrm>
      </p:grpSpPr>
      <p:sp>
        <p:nvSpPr>
          <p:cNvPr id="16" name="Google Shape;16;p15"/>
          <p:cNvSpPr txBox="1">
            <a:spLocks noGrp="1"/>
          </p:cNvSpPr>
          <p:nvPr>
            <p:ph type="title"/>
          </p:nvPr>
        </p:nvSpPr>
        <p:spPr>
          <a:xfrm>
            <a:off x="1177314" y="1241429"/>
            <a:ext cx="22013501" cy="1730374"/>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1"/>
              </a:buClr>
              <a:buSzPts val="1800"/>
              <a:buNone/>
              <a:defRPr sz="5597" b="0">
                <a:solidFill>
                  <a:schemeClr val="accent1"/>
                </a:solidFill>
                <a:latin typeface="Trebuchet MS" panose="020B0703020202090204" pitchFamily="34" charset="0"/>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r>
              <a:rPr lang="en-GB"/>
              <a:t>Click to edit Master title style</a:t>
            </a:r>
            <a:endParaRPr dirty="0"/>
          </a:p>
        </p:txBody>
      </p:sp>
      <p:sp>
        <p:nvSpPr>
          <p:cNvPr id="17" name="Google Shape;17;p15"/>
          <p:cNvSpPr txBox="1">
            <a:spLocks noGrp="1"/>
          </p:cNvSpPr>
          <p:nvPr>
            <p:ph type="body" idx="1"/>
          </p:nvPr>
        </p:nvSpPr>
        <p:spPr>
          <a:xfrm>
            <a:off x="1177316" y="3270250"/>
            <a:ext cx="10711488" cy="9350376"/>
          </a:xfrm>
          <a:prstGeom prst="rect">
            <a:avLst/>
          </a:prstGeom>
          <a:noFill/>
          <a:ln>
            <a:noFill/>
          </a:ln>
        </p:spPr>
        <p:txBody>
          <a:bodyPr spcFirstLastPara="1" wrap="square" lIns="0" tIns="0" rIns="0" bIns="0" anchor="t" anchorCtr="0">
            <a:normAutofit/>
          </a:bodyPr>
          <a:lstStyle>
            <a:lvl1pPr marL="913943" lvl="0" indent="-685457" algn="l">
              <a:lnSpc>
                <a:spcPct val="100000"/>
              </a:lnSpc>
              <a:spcBef>
                <a:spcPts val="1999"/>
              </a:spcBef>
              <a:spcAft>
                <a:spcPts val="0"/>
              </a:spcAft>
              <a:buClr>
                <a:srgbClr val="000000"/>
              </a:buClr>
              <a:buSzPts val="1800"/>
              <a:buChar char="•"/>
              <a:defRPr sz="4798" b="0">
                <a:latin typeface="Trebuchet MS" panose="020B0703020202090204" pitchFamily="34" charset="0"/>
              </a:defRPr>
            </a:lvl1pPr>
            <a:lvl2pPr marL="1827886" lvl="1" indent="-685457" algn="l">
              <a:lnSpc>
                <a:spcPct val="100000"/>
              </a:lnSpc>
              <a:spcBef>
                <a:spcPts val="1999"/>
              </a:spcBef>
              <a:spcAft>
                <a:spcPts val="0"/>
              </a:spcAft>
              <a:buClr>
                <a:srgbClr val="000000"/>
              </a:buClr>
              <a:buSzPts val="1800"/>
              <a:buChar char="•"/>
              <a:defRPr/>
            </a:lvl2pPr>
            <a:lvl3pPr marL="2741828" lvl="2" indent="-685457" algn="l">
              <a:lnSpc>
                <a:spcPct val="100000"/>
              </a:lnSpc>
              <a:spcBef>
                <a:spcPts val="1999"/>
              </a:spcBef>
              <a:spcAft>
                <a:spcPts val="0"/>
              </a:spcAft>
              <a:buClr>
                <a:srgbClr val="000000"/>
              </a:buClr>
              <a:buSzPts val="1800"/>
              <a:buChar char="•"/>
              <a:defRPr/>
            </a:lvl3pPr>
            <a:lvl4pPr marL="3655771" lvl="3" indent="-685457" algn="l">
              <a:lnSpc>
                <a:spcPct val="100000"/>
              </a:lnSpc>
              <a:spcBef>
                <a:spcPts val="1999"/>
              </a:spcBef>
              <a:spcAft>
                <a:spcPts val="0"/>
              </a:spcAft>
              <a:buClr>
                <a:srgbClr val="000000"/>
              </a:buClr>
              <a:buSzPts val="1800"/>
              <a:buChar char="•"/>
              <a:defRPr/>
            </a:lvl4pPr>
            <a:lvl5pPr marL="4569714" lvl="4" indent="-685457" algn="l">
              <a:lnSpc>
                <a:spcPct val="100000"/>
              </a:lnSpc>
              <a:spcBef>
                <a:spcPts val="1999"/>
              </a:spcBef>
              <a:spcAft>
                <a:spcPts val="0"/>
              </a:spcAft>
              <a:buClr>
                <a:srgbClr val="000000"/>
              </a:buClr>
              <a:buSzPts val="1800"/>
              <a:buChar char="•"/>
              <a:defRPr/>
            </a:lvl5pPr>
            <a:lvl6pPr marL="5483657" lvl="5" indent="-685457" algn="l">
              <a:lnSpc>
                <a:spcPct val="100000"/>
              </a:lnSpc>
              <a:spcBef>
                <a:spcPts val="1999"/>
              </a:spcBef>
              <a:spcAft>
                <a:spcPts val="0"/>
              </a:spcAft>
              <a:buClr>
                <a:srgbClr val="000000"/>
              </a:buClr>
              <a:buSzPts val="1800"/>
              <a:buChar char="•"/>
              <a:defRPr/>
            </a:lvl6pPr>
            <a:lvl7pPr marL="6397600" lvl="6" indent="-685457" algn="l">
              <a:lnSpc>
                <a:spcPct val="100000"/>
              </a:lnSpc>
              <a:spcBef>
                <a:spcPts val="1999"/>
              </a:spcBef>
              <a:spcAft>
                <a:spcPts val="0"/>
              </a:spcAft>
              <a:buClr>
                <a:srgbClr val="000000"/>
              </a:buClr>
              <a:buSzPts val="1800"/>
              <a:buChar char="•"/>
              <a:defRPr/>
            </a:lvl7pPr>
            <a:lvl8pPr marL="7311542" lvl="7" indent="-685457" algn="l">
              <a:lnSpc>
                <a:spcPct val="100000"/>
              </a:lnSpc>
              <a:spcBef>
                <a:spcPts val="1999"/>
              </a:spcBef>
              <a:spcAft>
                <a:spcPts val="0"/>
              </a:spcAft>
              <a:buClr>
                <a:srgbClr val="000000"/>
              </a:buClr>
              <a:buSzPts val="1800"/>
              <a:buChar char="•"/>
              <a:defRPr/>
            </a:lvl8pPr>
            <a:lvl9pPr marL="8225485" lvl="8" indent="-685457" algn="l">
              <a:lnSpc>
                <a:spcPct val="100000"/>
              </a:lnSpc>
              <a:spcBef>
                <a:spcPts val="1999"/>
              </a:spcBef>
              <a:spcAft>
                <a:spcPts val="0"/>
              </a:spcAft>
              <a:buClr>
                <a:srgbClr val="000000"/>
              </a:buClr>
              <a:buSzPts val="1800"/>
              <a:buChar char="•"/>
              <a:defRPr/>
            </a:lvl9pPr>
          </a:lstStyle>
          <a:p>
            <a:pPr lvl="0"/>
            <a:r>
              <a:rPr lang="en-GB"/>
              <a:t>Click to edit Master text styles</a:t>
            </a:r>
          </a:p>
        </p:txBody>
      </p:sp>
      <p:sp>
        <p:nvSpPr>
          <p:cNvPr id="18" name="Google Shape;18;p15"/>
          <p:cNvSpPr txBox="1">
            <a:spLocks noGrp="1"/>
          </p:cNvSpPr>
          <p:nvPr>
            <p:ph type="sldNum" idx="12"/>
          </p:nvPr>
        </p:nvSpPr>
        <p:spPr>
          <a:xfrm>
            <a:off x="22566886" y="217308"/>
            <a:ext cx="623931" cy="307776"/>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latin typeface="Trebuchet MS" panose="020B0703020202090204" pitchFamily="34" charset="0"/>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3791594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3"/>
        <p:cNvGrpSpPr/>
        <p:nvPr/>
      </p:nvGrpSpPr>
      <p:grpSpPr>
        <a:xfrm>
          <a:off x="0" y="0"/>
          <a:ext cx="0" cy="0"/>
          <a:chOff x="0" y="0"/>
          <a:chExt cx="0" cy="0"/>
        </a:xfrm>
      </p:grpSpPr>
      <p:sp>
        <p:nvSpPr>
          <p:cNvPr id="27" name="Google Shape;27;p17"/>
          <p:cNvSpPr txBox="1">
            <a:spLocks noGrp="1"/>
          </p:cNvSpPr>
          <p:nvPr>
            <p:ph type="sldNum" idx="12"/>
          </p:nvPr>
        </p:nvSpPr>
        <p:spPr>
          <a:xfrm>
            <a:off x="22883049" y="217437"/>
            <a:ext cx="307768" cy="307648"/>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a:p>
        </p:txBody>
      </p:sp>
      <p:sp>
        <p:nvSpPr>
          <p:cNvPr id="2" name="Rounded Rectangle 1">
            <a:extLst>
              <a:ext uri="{FF2B5EF4-FFF2-40B4-BE49-F238E27FC236}">
                <a16:creationId xmlns:a16="http://schemas.microsoft.com/office/drawing/2014/main" id="{ABD0044E-7F87-9FE6-B1C3-4D2FC66FA3E3}"/>
              </a:ext>
            </a:extLst>
          </p:cNvPr>
          <p:cNvSpPr/>
          <p:nvPr/>
        </p:nvSpPr>
        <p:spPr bwMode="auto">
          <a:xfrm>
            <a:off x="3475167" y="4018844"/>
            <a:ext cx="4016751" cy="17159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hello</a:t>
            </a:r>
          </a:p>
        </p:txBody>
      </p:sp>
      <p:sp>
        <p:nvSpPr>
          <p:cNvPr id="3" name="Rounded Rectangle 2">
            <a:extLst>
              <a:ext uri="{FF2B5EF4-FFF2-40B4-BE49-F238E27FC236}">
                <a16:creationId xmlns:a16="http://schemas.microsoft.com/office/drawing/2014/main" id="{F4DBB1BE-C444-0F96-C340-C7B3B501CCF4}"/>
              </a:ext>
            </a:extLst>
          </p:cNvPr>
          <p:cNvSpPr/>
          <p:nvPr/>
        </p:nvSpPr>
        <p:spPr bwMode="auto">
          <a:xfrm>
            <a:off x="13155989" y="3431823"/>
            <a:ext cx="5054788" cy="230293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goodbye</a:t>
            </a:r>
          </a:p>
        </p:txBody>
      </p:sp>
    </p:spTree>
    <p:extLst>
      <p:ext uri="{BB962C8B-B14F-4D97-AF65-F5344CB8AC3E}">
        <p14:creationId xmlns:p14="http://schemas.microsoft.com/office/powerpoint/2010/main" val="38581792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Fill Image">
    <p:spTree>
      <p:nvGrpSpPr>
        <p:cNvPr id="1" name=""/>
        <p:cNvGrpSpPr/>
        <p:nvPr/>
      </p:nvGrpSpPr>
      <p:grpSpPr>
        <a:xfrm>
          <a:off x="0" y="0"/>
          <a:ext cx="0" cy="0"/>
          <a:chOff x="0" y="0"/>
          <a:chExt cx="0" cy="0"/>
        </a:xfrm>
      </p:grpSpPr>
      <p:sp>
        <p:nvSpPr>
          <p:cNvPr id="18" name="Image"/>
          <p:cNvSpPr>
            <a:spLocks noGrp="1"/>
          </p:cNvSpPr>
          <p:nvPr>
            <p:ph type="pic" idx="21"/>
          </p:nvPr>
        </p:nvSpPr>
        <p:spPr>
          <a:xfrm>
            <a:off x="-311148" y="-287382"/>
            <a:ext cx="24999949" cy="14290764"/>
          </a:xfrm>
          <a:prstGeom prst="rect">
            <a:avLst/>
          </a:prstGeom>
        </p:spPr>
        <p:txBody>
          <a:bodyPr lIns="91439" rIns="91439">
            <a:noAutofit/>
          </a:bodyPr>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3621628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6_Fill Image">
    <p:spTree>
      <p:nvGrpSpPr>
        <p:cNvPr id="1" name=""/>
        <p:cNvGrpSpPr/>
        <p:nvPr/>
      </p:nvGrpSpPr>
      <p:grpSpPr>
        <a:xfrm>
          <a:off x="0" y="0"/>
          <a:ext cx="0" cy="0"/>
          <a:chOff x="0" y="0"/>
          <a:chExt cx="0" cy="0"/>
        </a:xfrm>
      </p:grpSpPr>
      <p:sp>
        <p:nvSpPr>
          <p:cNvPr id="59" name="Image"/>
          <p:cNvSpPr>
            <a:spLocks noGrp="1"/>
          </p:cNvSpPr>
          <p:nvPr>
            <p:ph type="pic" idx="21"/>
          </p:nvPr>
        </p:nvSpPr>
        <p:spPr>
          <a:xfrm>
            <a:off x="-311148" y="-287382"/>
            <a:ext cx="14770308" cy="14290764"/>
          </a:xfrm>
          <a:prstGeom prst="rect">
            <a:avLst/>
          </a:prstGeom>
        </p:spPr>
        <p:txBody>
          <a:bodyPr lIns="91439" rIns="91439">
            <a:noAutofit/>
          </a:bodyPr>
          <a:lstStyle/>
          <a:p>
            <a:endParaRPr/>
          </a:p>
        </p:txBody>
      </p:sp>
      <p:sp>
        <p:nvSpPr>
          <p:cNvPr id="60" name="Image"/>
          <p:cNvSpPr>
            <a:spLocks noGrp="1"/>
          </p:cNvSpPr>
          <p:nvPr>
            <p:ph type="pic" sz="quarter" idx="22"/>
          </p:nvPr>
        </p:nvSpPr>
        <p:spPr>
          <a:xfrm>
            <a:off x="9970120" y="2439381"/>
            <a:ext cx="6695907" cy="8884082"/>
          </a:xfrm>
          <a:prstGeom prst="rect">
            <a:avLst/>
          </a:prstGeom>
        </p:spPr>
        <p:txBody>
          <a:bodyPr lIns="91439" rIns="91439">
            <a:noAutofit/>
          </a:bodyPr>
          <a:lstStyle/>
          <a:p>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3348599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9345-25BD-3494-8532-70AF7106B44A}"/>
              </a:ext>
            </a:extLst>
          </p:cNvPr>
          <p:cNvSpPr>
            <a:spLocks noGrp="1"/>
          </p:cNvSpPr>
          <p:nvPr>
            <p:ph type="ctrTitle"/>
          </p:nvPr>
        </p:nvSpPr>
        <p:spPr>
          <a:xfrm>
            <a:off x="3046413" y="2244726"/>
            <a:ext cx="18278475" cy="4775200"/>
          </a:xfrm>
        </p:spPr>
        <p:txBody>
          <a:bodyPr anchor="b"/>
          <a:lstStyle>
            <a:lvl1pPr algn="ctr">
              <a:defRPr sz="11994"/>
            </a:lvl1pPr>
          </a:lstStyle>
          <a:p>
            <a:r>
              <a:rPr lang="en-GB"/>
              <a:t>Click to edit Master title style</a:t>
            </a:r>
            <a:endParaRPr lang="en-DK"/>
          </a:p>
        </p:txBody>
      </p:sp>
      <p:sp>
        <p:nvSpPr>
          <p:cNvPr id="3" name="Subtitle 2">
            <a:extLst>
              <a:ext uri="{FF2B5EF4-FFF2-40B4-BE49-F238E27FC236}">
                <a16:creationId xmlns:a16="http://schemas.microsoft.com/office/drawing/2014/main" id="{BFAF272C-CF41-13E8-55F7-D2E2C0A5E61B}"/>
              </a:ext>
            </a:extLst>
          </p:cNvPr>
          <p:cNvSpPr>
            <a:spLocks noGrp="1"/>
          </p:cNvSpPr>
          <p:nvPr>
            <p:ph type="subTitle" idx="1"/>
          </p:nvPr>
        </p:nvSpPr>
        <p:spPr>
          <a:xfrm>
            <a:off x="3046413" y="7204076"/>
            <a:ext cx="18278475" cy="3311524"/>
          </a:xfrm>
        </p:spPr>
        <p:txBody>
          <a:bodyPr/>
          <a:lstStyle>
            <a:lvl1pPr marL="0" indent="0" algn="ctr">
              <a:buNone/>
              <a:defRPr sz="4798"/>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0C9C7664-8B9B-065E-2DE8-49A3DA08D582}"/>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A4B4B5E-B12F-7CD2-10AC-41BF53B14FE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6F614D6-616F-6A07-359B-86A5AFD5DA2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6673879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E30-058B-100E-3871-C3B3FBD129BD}"/>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35889AA1-1139-58E7-F478-A5A67FF5E3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71A042-B847-6459-5DA6-BE2030E75B21}"/>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D97382FF-2AAD-EE62-39A8-04AE04E8BE4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9BE3E6-EBED-9BD2-378A-3F6BAC27A78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1310356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4E7E-2238-DF7E-9538-57BF190C9E4C}"/>
              </a:ext>
            </a:extLst>
          </p:cNvPr>
          <p:cNvSpPr>
            <a:spLocks noGrp="1"/>
          </p:cNvSpPr>
          <p:nvPr>
            <p:ph type="title"/>
          </p:nvPr>
        </p:nvSpPr>
        <p:spPr>
          <a:xfrm>
            <a:off x="1662834" y="3419477"/>
            <a:ext cx="21020246" cy="5705474"/>
          </a:xfrm>
        </p:spPr>
        <p:txBody>
          <a:bodyPr anchor="b"/>
          <a:lstStyle>
            <a:lvl1pPr>
              <a:defRPr sz="11994"/>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43F05311-4EE5-D06F-42C7-A6F2739B4BB4}"/>
              </a:ext>
            </a:extLst>
          </p:cNvPr>
          <p:cNvSpPr>
            <a:spLocks noGrp="1"/>
          </p:cNvSpPr>
          <p:nvPr>
            <p:ph type="body" idx="1"/>
          </p:nvPr>
        </p:nvSpPr>
        <p:spPr>
          <a:xfrm>
            <a:off x="1662834" y="9178927"/>
            <a:ext cx="21020246" cy="3000374"/>
          </a:xfrm>
        </p:spPr>
        <p:txBody>
          <a:bodyPr/>
          <a:lstStyle>
            <a:lvl1pPr marL="0" indent="0">
              <a:buNone/>
              <a:defRPr sz="4798">
                <a:solidFill>
                  <a:schemeClr val="tx1">
                    <a:tint val="82000"/>
                  </a:schemeClr>
                </a:solidFill>
              </a:defRPr>
            </a:lvl1pPr>
            <a:lvl2pPr marL="913943" indent="0">
              <a:buNone/>
              <a:defRPr sz="3998">
                <a:solidFill>
                  <a:schemeClr val="tx1">
                    <a:tint val="82000"/>
                  </a:schemeClr>
                </a:solidFill>
              </a:defRPr>
            </a:lvl2pPr>
            <a:lvl3pPr marL="1827886" indent="0">
              <a:buNone/>
              <a:defRPr sz="3598">
                <a:solidFill>
                  <a:schemeClr val="tx1">
                    <a:tint val="82000"/>
                  </a:schemeClr>
                </a:solidFill>
              </a:defRPr>
            </a:lvl3pPr>
            <a:lvl4pPr marL="2741828" indent="0">
              <a:buNone/>
              <a:defRPr sz="3198">
                <a:solidFill>
                  <a:schemeClr val="tx1">
                    <a:tint val="82000"/>
                  </a:schemeClr>
                </a:solidFill>
              </a:defRPr>
            </a:lvl4pPr>
            <a:lvl5pPr marL="3655771" indent="0">
              <a:buNone/>
              <a:defRPr sz="3198">
                <a:solidFill>
                  <a:schemeClr val="tx1">
                    <a:tint val="82000"/>
                  </a:schemeClr>
                </a:solidFill>
              </a:defRPr>
            </a:lvl5pPr>
            <a:lvl6pPr marL="4569714" indent="0">
              <a:buNone/>
              <a:defRPr sz="3198">
                <a:solidFill>
                  <a:schemeClr val="tx1">
                    <a:tint val="82000"/>
                  </a:schemeClr>
                </a:solidFill>
              </a:defRPr>
            </a:lvl6pPr>
            <a:lvl7pPr marL="5483657" indent="0">
              <a:buNone/>
              <a:defRPr sz="3198">
                <a:solidFill>
                  <a:schemeClr val="tx1">
                    <a:tint val="82000"/>
                  </a:schemeClr>
                </a:solidFill>
              </a:defRPr>
            </a:lvl7pPr>
            <a:lvl8pPr marL="6397600" indent="0">
              <a:buNone/>
              <a:defRPr sz="3198">
                <a:solidFill>
                  <a:schemeClr val="tx1">
                    <a:tint val="82000"/>
                  </a:schemeClr>
                </a:solidFill>
              </a:defRPr>
            </a:lvl8pPr>
            <a:lvl9pPr marL="7311542" indent="0">
              <a:buNone/>
              <a:defRPr sz="3198">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BCFE11-397F-D721-470E-9CADA197DE9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90363F4A-067D-3B11-F92F-8AFD2D32B27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054A-42E9-5084-C698-C9CF65A088A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6724800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6543-FD82-C6F2-CF0F-F6238258AB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4AD26DB-5E40-442C-4F29-8212EF67178A}"/>
              </a:ext>
            </a:extLst>
          </p:cNvPr>
          <p:cNvSpPr>
            <a:spLocks noGrp="1"/>
          </p:cNvSpPr>
          <p:nvPr>
            <p:ph sz="half" idx="1"/>
          </p:nvPr>
        </p:nvSpPr>
        <p:spPr>
          <a:xfrm>
            <a:off x="1675527"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5F2DD8B8-D890-A93A-E636-D770E9FE10B4}"/>
              </a:ext>
            </a:extLst>
          </p:cNvPr>
          <p:cNvSpPr>
            <a:spLocks noGrp="1"/>
          </p:cNvSpPr>
          <p:nvPr>
            <p:ph sz="half" idx="2"/>
          </p:nvPr>
        </p:nvSpPr>
        <p:spPr>
          <a:xfrm>
            <a:off x="12337970"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58E0CE2E-1D1A-93E5-EB14-E8D23ED47914}"/>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8CF915F1-7C15-A37C-867B-5FE6B6EF006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6C789A-D767-7178-0D41-ABD23507E661}"/>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3927499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50C7-6811-827A-5A57-78F85F372231}"/>
              </a:ext>
            </a:extLst>
          </p:cNvPr>
          <p:cNvSpPr>
            <a:spLocks noGrp="1"/>
          </p:cNvSpPr>
          <p:nvPr>
            <p:ph type="title"/>
          </p:nvPr>
        </p:nvSpPr>
        <p:spPr>
          <a:xfrm>
            <a:off x="1678701" y="730251"/>
            <a:ext cx="21020246" cy="2651126"/>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E52EFCC1-5532-A031-AB16-47463FC7651D}"/>
              </a:ext>
            </a:extLst>
          </p:cNvPr>
          <p:cNvSpPr>
            <a:spLocks noGrp="1"/>
          </p:cNvSpPr>
          <p:nvPr>
            <p:ph type="body" idx="1"/>
          </p:nvPr>
        </p:nvSpPr>
        <p:spPr>
          <a:xfrm>
            <a:off x="1678702" y="3362326"/>
            <a:ext cx="10310201"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4" name="Content Placeholder 3">
            <a:extLst>
              <a:ext uri="{FF2B5EF4-FFF2-40B4-BE49-F238E27FC236}">
                <a16:creationId xmlns:a16="http://schemas.microsoft.com/office/drawing/2014/main" id="{E496738C-D58D-CC50-5335-4F0CA0516DAB}"/>
              </a:ext>
            </a:extLst>
          </p:cNvPr>
          <p:cNvSpPr>
            <a:spLocks noGrp="1"/>
          </p:cNvSpPr>
          <p:nvPr>
            <p:ph sz="half" idx="2"/>
          </p:nvPr>
        </p:nvSpPr>
        <p:spPr>
          <a:xfrm>
            <a:off x="1678702" y="5010150"/>
            <a:ext cx="10310201"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7ADF9797-8317-0D89-AF38-6D19C4115460}"/>
              </a:ext>
            </a:extLst>
          </p:cNvPr>
          <p:cNvSpPr>
            <a:spLocks noGrp="1"/>
          </p:cNvSpPr>
          <p:nvPr>
            <p:ph type="body" sz="quarter" idx="3"/>
          </p:nvPr>
        </p:nvSpPr>
        <p:spPr>
          <a:xfrm>
            <a:off x="12337971" y="3362326"/>
            <a:ext cx="10360977"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6" name="Content Placeholder 5">
            <a:extLst>
              <a:ext uri="{FF2B5EF4-FFF2-40B4-BE49-F238E27FC236}">
                <a16:creationId xmlns:a16="http://schemas.microsoft.com/office/drawing/2014/main" id="{7D94DA2C-65A7-7744-0DA5-4E95C7E47DB7}"/>
              </a:ext>
            </a:extLst>
          </p:cNvPr>
          <p:cNvSpPr>
            <a:spLocks noGrp="1"/>
          </p:cNvSpPr>
          <p:nvPr>
            <p:ph sz="quarter" idx="4"/>
          </p:nvPr>
        </p:nvSpPr>
        <p:spPr>
          <a:xfrm>
            <a:off x="12337971" y="5010150"/>
            <a:ext cx="10360977"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5EB59CEC-2257-FEDF-4B20-380AD768AD35}"/>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8" name="Footer Placeholder 7">
            <a:extLst>
              <a:ext uri="{FF2B5EF4-FFF2-40B4-BE49-F238E27FC236}">
                <a16:creationId xmlns:a16="http://schemas.microsoft.com/office/drawing/2014/main" id="{C3BFD304-E9EE-778F-2098-1E9F6A62EAA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B3584FD-F71C-BEFC-D1A3-CB163283C9A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3647451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2C47-4B28-CF38-C2F2-304BC1DEF6CF}"/>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CC04859-C458-B304-7D0C-A93C537709AA}"/>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4" name="Footer Placeholder 3">
            <a:extLst>
              <a:ext uri="{FF2B5EF4-FFF2-40B4-BE49-F238E27FC236}">
                <a16:creationId xmlns:a16="http://schemas.microsoft.com/office/drawing/2014/main" id="{56D3A9E0-293C-A72E-CC15-06E4746848DF}"/>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2293EA7-BB8E-DADD-817E-6F995CD9426F}"/>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90211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8929" y="730409"/>
            <a:ext cx="21019830" cy="2651034"/>
          </a:xfrm>
          <a:prstGeom prst="rect">
            <a:avLst/>
          </a:prstGeom>
        </p:spPr>
        <p:txBody>
          <a:bodyPr/>
          <a:lstStyle>
            <a:lvl1pPr>
              <a:defRPr sz="4798"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78929" y="3362114"/>
            <a:ext cx="10309951" cy="1647996"/>
          </a:xfrm>
          <a:prstGeom prst="rect">
            <a:avLst/>
          </a:prstGeom>
        </p:spPr>
        <p:txBody>
          <a:bodyPr anchor="b"/>
          <a:lstStyle>
            <a:lvl1pPr marL="0" indent="0">
              <a:buNone/>
              <a:defRPr sz="4798" b="0">
                <a:solidFill>
                  <a:schemeClr val="accent4"/>
                </a:solidFill>
                <a:latin typeface="Trebuchet MS" panose="020B0703020202090204" pitchFamily="34" charset="0"/>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4" name="Content Placeholder 3"/>
          <p:cNvSpPr>
            <a:spLocks noGrp="1"/>
          </p:cNvSpPr>
          <p:nvPr>
            <p:ph sz="half" idx="2"/>
          </p:nvPr>
        </p:nvSpPr>
        <p:spPr>
          <a:xfrm>
            <a:off x="1678929" y="5010108"/>
            <a:ext cx="1030995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337699" y="3362114"/>
            <a:ext cx="10361061" cy="1647996"/>
          </a:xfrm>
          <a:prstGeom prst="rect">
            <a:avLst/>
          </a:prstGeom>
        </p:spPr>
        <p:txBody>
          <a:bodyPr anchor="b"/>
          <a:lstStyle>
            <a:lvl1pPr marL="0" indent="0">
              <a:buNone/>
              <a:defRPr sz="4798" b="0">
                <a:solidFill>
                  <a:schemeClr val="accent3"/>
                </a:solidFill>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6" name="Content Placeholder 5"/>
          <p:cNvSpPr>
            <a:spLocks noGrp="1"/>
          </p:cNvSpPr>
          <p:nvPr>
            <p:ph sz="quarter" idx="4"/>
          </p:nvPr>
        </p:nvSpPr>
        <p:spPr>
          <a:xfrm>
            <a:off x="12337699" y="5010108"/>
            <a:ext cx="1036106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3147002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26134-BEB3-4309-254B-F846F8209D4C}"/>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3" name="Footer Placeholder 2">
            <a:extLst>
              <a:ext uri="{FF2B5EF4-FFF2-40B4-BE49-F238E27FC236}">
                <a16:creationId xmlns:a16="http://schemas.microsoft.com/office/drawing/2014/main" id="{ED6F8C03-002F-EABB-6E16-2DB8BA5A89A3}"/>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C37BA7C-62E7-1605-E5D6-A99EDA7ED44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2882529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6C0-02F5-AC95-877C-8B183AF668FE}"/>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3880A5EF-577C-867E-7444-89F93F6D0C97}"/>
              </a:ext>
            </a:extLst>
          </p:cNvPr>
          <p:cNvSpPr>
            <a:spLocks noGrp="1"/>
          </p:cNvSpPr>
          <p:nvPr>
            <p:ph idx="1"/>
          </p:nvPr>
        </p:nvSpPr>
        <p:spPr>
          <a:xfrm>
            <a:off x="10360977" y="1974851"/>
            <a:ext cx="12337971" cy="9747250"/>
          </a:xfrm>
        </p:spPr>
        <p:txBody>
          <a:bodyPr/>
          <a:lstStyle>
            <a:lvl1pPr>
              <a:defRPr sz="6397"/>
            </a:lvl1pPr>
            <a:lvl2pPr>
              <a:defRPr sz="5597"/>
            </a:lvl2pPr>
            <a:lvl3pPr>
              <a:defRPr sz="4798"/>
            </a:lvl3pPr>
            <a:lvl4pPr>
              <a:defRPr sz="3998"/>
            </a:lvl4pPr>
            <a:lvl5pPr>
              <a:defRPr sz="3998"/>
            </a:lvl5pPr>
            <a:lvl6pPr>
              <a:defRPr sz="3998"/>
            </a:lvl6pPr>
            <a:lvl7pPr>
              <a:defRPr sz="3998"/>
            </a:lvl7pPr>
            <a:lvl8pPr>
              <a:defRPr sz="3998"/>
            </a:lvl8pPr>
            <a:lvl9pPr>
              <a:defRPr sz="399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5833F19B-0411-B597-3ED9-E5EF0B5F379D}"/>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81ACC3AB-2E9E-A465-56D3-67BAC995484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ADA14B8-7A22-8B78-B801-7634225BF85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E3C457-D182-E271-3E5F-6648FBD8FB7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7767830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26B-FF52-47CE-02E7-57F7D0C11D62}"/>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54DFD3-131F-B8D2-7871-380737556684}"/>
              </a:ext>
            </a:extLst>
          </p:cNvPr>
          <p:cNvSpPr>
            <a:spLocks noGrp="1"/>
          </p:cNvSpPr>
          <p:nvPr>
            <p:ph type="pic" idx="1"/>
          </p:nvPr>
        </p:nvSpPr>
        <p:spPr>
          <a:xfrm>
            <a:off x="10360977" y="1974851"/>
            <a:ext cx="12337971" cy="9747250"/>
          </a:xfrm>
        </p:spPr>
        <p:txBody>
          <a:bodyPr/>
          <a:lstStyle>
            <a:lvl1pPr marL="0" indent="0">
              <a:buNone/>
              <a:defRPr sz="6397"/>
            </a:lvl1pPr>
            <a:lvl2pPr marL="913943" indent="0">
              <a:buNone/>
              <a:defRPr sz="5597"/>
            </a:lvl2pPr>
            <a:lvl3pPr marL="1827886" indent="0">
              <a:buNone/>
              <a:defRPr sz="4798"/>
            </a:lvl3pPr>
            <a:lvl4pPr marL="2741828" indent="0">
              <a:buNone/>
              <a:defRPr sz="3998"/>
            </a:lvl4pPr>
            <a:lvl5pPr marL="3655771" indent="0">
              <a:buNone/>
              <a:defRPr sz="3998"/>
            </a:lvl5pPr>
            <a:lvl6pPr marL="4569714" indent="0">
              <a:buNone/>
              <a:defRPr sz="3998"/>
            </a:lvl6pPr>
            <a:lvl7pPr marL="5483657" indent="0">
              <a:buNone/>
              <a:defRPr sz="3998"/>
            </a:lvl7pPr>
            <a:lvl8pPr marL="6397600" indent="0">
              <a:buNone/>
              <a:defRPr sz="3998"/>
            </a:lvl8pPr>
            <a:lvl9pPr marL="7311542" indent="0">
              <a:buNone/>
              <a:defRPr sz="3998"/>
            </a:lvl9pPr>
          </a:lstStyle>
          <a:p>
            <a:r>
              <a:rPr lang="en-GB"/>
              <a:t>Click icon to add picture</a:t>
            </a:r>
            <a:endParaRPr lang="en-DK"/>
          </a:p>
        </p:txBody>
      </p:sp>
      <p:sp>
        <p:nvSpPr>
          <p:cNvPr id="4" name="Text Placeholder 3">
            <a:extLst>
              <a:ext uri="{FF2B5EF4-FFF2-40B4-BE49-F238E27FC236}">
                <a16:creationId xmlns:a16="http://schemas.microsoft.com/office/drawing/2014/main" id="{4602A60B-4AE1-C205-BEDD-33F984284691}"/>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06100A14-A434-4F8E-026E-011D9A6FF9A0}"/>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E571931-0F69-2324-3CAB-0F1812C0931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57C4AA0-EE22-1CFC-7BAA-EEEC883EC590}"/>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189330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D1E5-08D7-6B53-6931-FC5D919A6762}"/>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B2B89CC5-9D97-7F86-03AD-67F9A50E5A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50F31A6-38AE-B629-A999-C76B56C241C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8B8DEB4D-3433-3E9E-5BD9-668AADC792A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AA3511A-65CB-99B7-6AB6-C12F64C95F3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42881164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6836D-1900-94DF-5CFF-B1D38FC9F1AA}"/>
              </a:ext>
            </a:extLst>
          </p:cNvPr>
          <p:cNvSpPr>
            <a:spLocks noGrp="1"/>
          </p:cNvSpPr>
          <p:nvPr>
            <p:ph type="title" orient="vert"/>
          </p:nvPr>
        </p:nvSpPr>
        <p:spPr>
          <a:xfrm>
            <a:off x="17440711" y="730250"/>
            <a:ext cx="5255062" cy="11623676"/>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903F380-1042-926E-BC46-4E3C0F314CCA}"/>
              </a:ext>
            </a:extLst>
          </p:cNvPr>
          <p:cNvSpPr>
            <a:spLocks noGrp="1"/>
          </p:cNvSpPr>
          <p:nvPr>
            <p:ph type="body" orient="vert" idx="1"/>
          </p:nvPr>
        </p:nvSpPr>
        <p:spPr>
          <a:xfrm>
            <a:off x="1675527" y="730250"/>
            <a:ext cx="15460543" cy="1162367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6800F1C-3142-6DE3-64BF-7EE6036628D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0EC2BA6-4911-1245-3F0A-316BDDAC04A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34D745B-223B-48E2-1C31-F3EC2300E92D}"/>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4186701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Google Shape;174;p1">
            <a:extLst>
              <a:ext uri="{FF2B5EF4-FFF2-40B4-BE49-F238E27FC236}">
                <a16:creationId xmlns:a16="http://schemas.microsoft.com/office/drawing/2014/main" id="{998EE4DB-452A-F4FE-5AF5-5DC0939315C6}"/>
              </a:ext>
            </a:extLst>
          </p:cNvPr>
          <p:cNvPicPr preferRelativeResize="0"/>
          <p:nvPr/>
        </p:nvPicPr>
        <p:blipFill rotWithShape="1">
          <a:blip r:embed="rId2">
            <a:alphaModFix/>
          </a:blip>
          <a:srcRect/>
          <a:stretch/>
        </p:blipFill>
        <p:spPr>
          <a:xfrm>
            <a:off x="17218097" y="10915692"/>
            <a:ext cx="6612408" cy="2462968"/>
          </a:xfrm>
          <a:prstGeom prst="rect">
            <a:avLst/>
          </a:prstGeom>
          <a:noFill/>
          <a:ln>
            <a:noFill/>
          </a:ln>
        </p:spPr>
      </p:pic>
      <p:sp>
        <p:nvSpPr>
          <p:cNvPr id="3" name="Google Shape;175;p1">
            <a:extLst>
              <a:ext uri="{FF2B5EF4-FFF2-40B4-BE49-F238E27FC236}">
                <a16:creationId xmlns:a16="http://schemas.microsoft.com/office/drawing/2014/main" id="{4CDF649F-75D8-95D7-10B1-EC57369A52BD}"/>
              </a:ext>
            </a:extLst>
          </p:cNvPr>
          <p:cNvSpPr/>
          <p:nvPr/>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4" name="Google Shape;213;p1">
            <a:extLst>
              <a:ext uri="{FF2B5EF4-FFF2-40B4-BE49-F238E27FC236}">
                <a16:creationId xmlns:a16="http://schemas.microsoft.com/office/drawing/2014/main" id="{6DCBBD0A-39C0-92D3-E219-2D25483F23F1}"/>
              </a:ext>
            </a:extLst>
          </p:cNvPr>
          <p:cNvSpPr txBox="1"/>
          <p:nvPr/>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5" name="Picture 4">
            <a:extLst>
              <a:ext uri="{FF2B5EF4-FFF2-40B4-BE49-F238E27FC236}">
                <a16:creationId xmlns:a16="http://schemas.microsoft.com/office/drawing/2014/main" id="{D0DFD67C-F897-5D0C-05E9-A7FFE7D3452D}"/>
              </a:ext>
            </a:extLst>
          </p:cNvPr>
          <p:cNvPicPr>
            <a:picLocks noChangeAspect="1"/>
          </p:cNvPicPr>
          <p:nvPr/>
        </p:nvPicPr>
        <p:blipFill>
          <a:blip r:embed="rId3"/>
          <a:stretch>
            <a:fillRect/>
          </a:stretch>
        </p:blipFill>
        <p:spPr>
          <a:xfrm>
            <a:off x="1625470" y="2712021"/>
            <a:ext cx="10419944" cy="10425374"/>
          </a:xfrm>
          <a:prstGeom prst="rect">
            <a:avLst/>
          </a:prstGeom>
        </p:spPr>
      </p:pic>
      <p:sp>
        <p:nvSpPr>
          <p:cNvPr id="6" name="Google Shape;176;p1">
            <a:extLst>
              <a:ext uri="{FF2B5EF4-FFF2-40B4-BE49-F238E27FC236}">
                <a16:creationId xmlns:a16="http://schemas.microsoft.com/office/drawing/2014/main" id="{0F924392-157B-0E48-63B8-1B720E454D51}"/>
              </a:ext>
            </a:extLst>
          </p:cNvPr>
          <p:cNvSpPr/>
          <p:nvPr/>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7" name="Google Shape;177;p1" descr="Picture 8">
            <a:extLst>
              <a:ext uri="{FF2B5EF4-FFF2-40B4-BE49-F238E27FC236}">
                <a16:creationId xmlns:a16="http://schemas.microsoft.com/office/drawing/2014/main" id="{8165C228-A6A5-06C2-B2C1-13ED7D18F0BD}"/>
              </a:ext>
            </a:extLst>
          </p:cNvPr>
          <p:cNvPicPr preferRelativeResize="0"/>
          <p:nvPr/>
        </p:nvPicPr>
        <p:blipFill rotWithShape="1">
          <a:blip r:embed="rId4">
            <a:alphaModFix/>
          </a:blip>
          <a:srcRect r="10626" b="7654"/>
          <a:stretch/>
        </p:blipFill>
        <p:spPr>
          <a:xfrm>
            <a:off x="12607970" y="1394817"/>
            <a:ext cx="10813981" cy="6973962"/>
          </a:xfrm>
          <a:prstGeom prst="rect">
            <a:avLst/>
          </a:prstGeom>
          <a:noFill/>
          <a:ln>
            <a:noFill/>
          </a:ln>
        </p:spPr>
      </p:pic>
      <p:pic>
        <p:nvPicPr>
          <p:cNvPr id="8" name="Google Shape;174;p1">
            <a:extLst>
              <a:ext uri="{FF2B5EF4-FFF2-40B4-BE49-F238E27FC236}">
                <a16:creationId xmlns:a16="http://schemas.microsoft.com/office/drawing/2014/main" id="{604638AA-5B6D-98D7-745D-C9015BA0C75F}"/>
              </a:ext>
            </a:extLst>
          </p:cNvPr>
          <p:cNvPicPr preferRelativeResize="0"/>
          <p:nvPr userDrawn="1"/>
        </p:nvPicPr>
        <p:blipFill rotWithShape="1">
          <a:blip r:embed="rId2">
            <a:alphaModFix/>
          </a:blip>
          <a:srcRect/>
          <a:stretch/>
        </p:blipFill>
        <p:spPr>
          <a:xfrm>
            <a:off x="17218097" y="10915692"/>
            <a:ext cx="6612408" cy="2462968"/>
          </a:xfrm>
          <a:prstGeom prst="rect">
            <a:avLst/>
          </a:prstGeom>
          <a:noFill/>
          <a:ln>
            <a:noFill/>
          </a:ln>
        </p:spPr>
      </p:pic>
      <p:sp>
        <p:nvSpPr>
          <p:cNvPr id="9" name="Google Shape;175;p1">
            <a:extLst>
              <a:ext uri="{FF2B5EF4-FFF2-40B4-BE49-F238E27FC236}">
                <a16:creationId xmlns:a16="http://schemas.microsoft.com/office/drawing/2014/main" id="{6BC774E2-351C-50AE-DBE0-CF616FFEE0C1}"/>
              </a:ext>
            </a:extLst>
          </p:cNvPr>
          <p:cNvSpPr/>
          <p:nvPr userDrawn="1"/>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10" name="Google Shape;213;p1">
            <a:extLst>
              <a:ext uri="{FF2B5EF4-FFF2-40B4-BE49-F238E27FC236}">
                <a16:creationId xmlns:a16="http://schemas.microsoft.com/office/drawing/2014/main" id="{0AE0131A-E8B2-F720-4301-68FA342FB1C5}"/>
              </a:ext>
            </a:extLst>
          </p:cNvPr>
          <p:cNvSpPr txBox="1"/>
          <p:nvPr userDrawn="1"/>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11" name="Picture 10">
            <a:extLst>
              <a:ext uri="{FF2B5EF4-FFF2-40B4-BE49-F238E27FC236}">
                <a16:creationId xmlns:a16="http://schemas.microsoft.com/office/drawing/2014/main" id="{367C96E6-BF5B-F041-6DFA-365E07DE5250}"/>
              </a:ext>
            </a:extLst>
          </p:cNvPr>
          <p:cNvPicPr>
            <a:picLocks noChangeAspect="1"/>
          </p:cNvPicPr>
          <p:nvPr userDrawn="1"/>
        </p:nvPicPr>
        <p:blipFill>
          <a:blip r:embed="rId3"/>
          <a:stretch>
            <a:fillRect/>
          </a:stretch>
        </p:blipFill>
        <p:spPr>
          <a:xfrm>
            <a:off x="1625470" y="2712021"/>
            <a:ext cx="10419944" cy="10425374"/>
          </a:xfrm>
          <a:prstGeom prst="rect">
            <a:avLst/>
          </a:prstGeom>
        </p:spPr>
      </p:pic>
      <p:sp>
        <p:nvSpPr>
          <p:cNvPr id="12" name="Google Shape;176;p1">
            <a:extLst>
              <a:ext uri="{FF2B5EF4-FFF2-40B4-BE49-F238E27FC236}">
                <a16:creationId xmlns:a16="http://schemas.microsoft.com/office/drawing/2014/main" id="{2D867B15-7330-A0F6-A5C5-D64A08D28543}"/>
              </a:ext>
            </a:extLst>
          </p:cNvPr>
          <p:cNvSpPr/>
          <p:nvPr userDrawn="1"/>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13" name="Google Shape;177;p1" descr="Picture 8">
            <a:extLst>
              <a:ext uri="{FF2B5EF4-FFF2-40B4-BE49-F238E27FC236}">
                <a16:creationId xmlns:a16="http://schemas.microsoft.com/office/drawing/2014/main" id="{9675F0AF-E833-6285-A4E9-44B8A5612C7A}"/>
              </a:ext>
            </a:extLst>
          </p:cNvPr>
          <p:cNvPicPr preferRelativeResize="0"/>
          <p:nvPr userDrawn="1"/>
        </p:nvPicPr>
        <p:blipFill rotWithShape="1">
          <a:blip r:embed="rId4">
            <a:alphaModFix/>
          </a:blip>
          <a:srcRect r="10626" b="7654"/>
          <a:stretch/>
        </p:blipFill>
        <p:spPr>
          <a:xfrm>
            <a:off x="12607970" y="1394817"/>
            <a:ext cx="10813981" cy="6973962"/>
          </a:xfrm>
          <a:prstGeom prst="rect">
            <a:avLst/>
          </a:prstGeom>
          <a:noFill/>
          <a:ln>
            <a:noFill/>
          </a:ln>
        </p:spPr>
      </p:pic>
    </p:spTree>
    <p:extLst>
      <p:ext uri="{BB962C8B-B14F-4D97-AF65-F5344CB8AC3E}">
        <p14:creationId xmlns:p14="http://schemas.microsoft.com/office/powerpoint/2010/main" val="33609684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675098" y="3651022"/>
            <a:ext cx="21021108"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8368629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2321" y="3419590"/>
            <a:ext cx="21021108" cy="5705420"/>
          </a:xfrm>
          <a:prstGeom prst="rect">
            <a:avLst/>
          </a:prstGeom>
        </p:spPr>
        <p:txBody>
          <a:bodyPr anchor="b"/>
          <a:lstStyle>
            <a:lvl1pPr>
              <a:defRPr sz="7196"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62321" y="9178929"/>
            <a:ext cx="21021108" cy="3000470"/>
          </a:xfrm>
          <a:prstGeom prst="rect">
            <a:avLst/>
          </a:prstGeom>
        </p:spPr>
        <p:txBody>
          <a:bodyPr/>
          <a:lstStyle>
            <a:lvl1pPr marL="0" indent="0">
              <a:buNone/>
              <a:defRPr sz="5597" b="0">
                <a:latin typeface="Trebuchet MS" panose="020B0703020202090204" pitchFamily="34" charset="0"/>
              </a:defRPr>
            </a:lvl1pPr>
            <a:lvl2pPr marL="146413" indent="0">
              <a:buNone/>
              <a:defRPr sz="640"/>
            </a:lvl2pPr>
            <a:lvl3pPr marL="292828" indent="0">
              <a:buNone/>
              <a:defRPr sz="576"/>
            </a:lvl3pPr>
            <a:lvl4pPr marL="439240" indent="0">
              <a:buNone/>
              <a:defRPr sz="512"/>
            </a:lvl4pPr>
            <a:lvl5pPr marL="585655" indent="0">
              <a:buNone/>
              <a:defRPr sz="512"/>
            </a:lvl5pPr>
            <a:lvl6pPr marL="732068" indent="0">
              <a:buNone/>
              <a:defRPr sz="512"/>
            </a:lvl6pPr>
            <a:lvl7pPr marL="878483" indent="0">
              <a:buNone/>
              <a:defRPr sz="512"/>
            </a:lvl7pPr>
            <a:lvl8pPr marL="1024895" indent="0">
              <a:buNone/>
              <a:defRPr sz="512"/>
            </a:lvl8pPr>
            <a:lvl9pPr marL="1171310" indent="0">
              <a:buNone/>
              <a:defRPr sz="512"/>
            </a:lvl9pPr>
          </a:lstStyle>
          <a:p>
            <a:pPr lvl="0"/>
            <a:r>
              <a:rPr lang="en-GB"/>
              <a:t>Click to edit Master text styles</a:t>
            </a:r>
          </a:p>
        </p:txBody>
      </p:sp>
    </p:spTree>
    <p:extLst>
      <p:ext uri="{BB962C8B-B14F-4D97-AF65-F5344CB8AC3E}">
        <p14:creationId xmlns:p14="http://schemas.microsoft.com/office/powerpoint/2010/main" val="2915957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sz="half" idx="1"/>
          </p:nvPr>
        </p:nvSpPr>
        <p:spPr>
          <a:xfrm>
            <a:off x="1675097"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246982"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255101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8929" y="730409"/>
            <a:ext cx="21019830" cy="2651034"/>
          </a:xfrm>
          <a:prstGeom prst="rect">
            <a:avLst/>
          </a:prstGeom>
        </p:spPr>
        <p:txBody>
          <a:bodyPr/>
          <a:lstStyle>
            <a:lvl1pPr>
              <a:defRPr sz="4798"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78929" y="3362114"/>
            <a:ext cx="10309951" cy="1647996"/>
          </a:xfrm>
          <a:prstGeom prst="rect">
            <a:avLst/>
          </a:prstGeom>
        </p:spPr>
        <p:txBody>
          <a:bodyPr anchor="b"/>
          <a:lstStyle>
            <a:lvl1pPr marL="0" indent="0">
              <a:buNone/>
              <a:defRPr sz="4798" b="0">
                <a:solidFill>
                  <a:schemeClr val="accent4"/>
                </a:solidFill>
                <a:latin typeface="Trebuchet MS" panose="020B0703020202090204" pitchFamily="34" charset="0"/>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4" name="Content Placeholder 3"/>
          <p:cNvSpPr>
            <a:spLocks noGrp="1"/>
          </p:cNvSpPr>
          <p:nvPr>
            <p:ph sz="half" idx="2"/>
          </p:nvPr>
        </p:nvSpPr>
        <p:spPr>
          <a:xfrm>
            <a:off x="1678929" y="5010108"/>
            <a:ext cx="1030995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337699" y="3362114"/>
            <a:ext cx="10361061" cy="1647996"/>
          </a:xfrm>
          <a:prstGeom prst="rect">
            <a:avLst/>
          </a:prstGeom>
        </p:spPr>
        <p:txBody>
          <a:bodyPr anchor="b"/>
          <a:lstStyle>
            <a:lvl1pPr marL="0" indent="0">
              <a:buNone/>
              <a:defRPr sz="4798" b="0">
                <a:solidFill>
                  <a:schemeClr val="accent3"/>
                </a:solidFill>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6" name="Content Placeholder 5"/>
          <p:cNvSpPr>
            <a:spLocks noGrp="1"/>
          </p:cNvSpPr>
          <p:nvPr>
            <p:ph sz="quarter" idx="4"/>
          </p:nvPr>
        </p:nvSpPr>
        <p:spPr>
          <a:xfrm>
            <a:off x="12337699" y="5010108"/>
            <a:ext cx="1036106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86429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6195178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12455052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8601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0361061" y="1975053"/>
            <a:ext cx="12337699" cy="9747078"/>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vl6pPr>
              <a:defRPr sz="640"/>
            </a:lvl6pPr>
            <a:lvl7pPr>
              <a:defRPr sz="640"/>
            </a:lvl7pPr>
            <a:lvl8pPr>
              <a:defRPr sz="640"/>
            </a:lvl8pPr>
            <a:lvl9pPr>
              <a:defRPr sz="64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1432306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Picture Placeholder 2"/>
          <p:cNvSpPr>
            <a:spLocks noGrp="1"/>
          </p:cNvSpPr>
          <p:nvPr>
            <p:ph type="pic" idx="1"/>
          </p:nvPr>
        </p:nvSpPr>
        <p:spPr>
          <a:xfrm>
            <a:off x="10361061" y="1975053"/>
            <a:ext cx="12337699" cy="9747078"/>
          </a:xfrm>
          <a:prstGeom prst="rect">
            <a:avLst/>
          </a:prstGeom>
        </p:spPr>
        <p:txBody>
          <a:bodyPr/>
          <a:lstStyle>
            <a:lvl1pPr marL="0" indent="0">
              <a:buNone/>
              <a:defRPr sz="3998" b="0">
                <a:latin typeface="Trebuchet MS" panose="020B0703020202090204" pitchFamily="34" charset="0"/>
              </a:defRPr>
            </a:lvl1pPr>
            <a:lvl2pPr marL="146413" indent="0">
              <a:buNone/>
              <a:defRPr sz="898"/>
            </a:lvl2pPr>
            <a:lvl3pPr marL="292828" indent="0">
              <a:buNone/>
              <a:defRPr sz="768"/>
            </a:lvl3pPr>
            <a:lvl4pPr marL="439240" indent="0">
              <a:buNone/>
              <a:defRPr sz="640"/>
            </a:lvl4pPr>
            <a:lvl5pPr marL="585655" indent="0">
              <a:buNone/>
              <a:defRPr sz="640"/>
            </a:lvl5pPr>
            <a:lvl6pPr marL="732068" indent="0">
              <a:buNone/>
              <a:defRPr sz="640"/>
            </a:lvl6pPr>
            <a:lvl7pPr marL="878483" indent="0">
              <a:buNone/>
              <a:defRPr sz="640"/>
            </a:lvl7pPr>
            <a:lvl8pPr marL="1024895" indent="0">
              <a:buNone/>
              <a:defRPr sz="640"/>
            </a:lvl8pPr>
            <a:lvl9pPr marL="1171310" indent="0">
              <a:buNone/>
              <a:defRPr sz="64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1531086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8" y="3651022"/>
            <a:ext cx="21021108" cy="8702840"/>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715986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0928" y="730408"/>
            <a:ext cx="5255277" cy="11623452"/>
          </a:xfrm>
          <a:prstGeom prst="rect">
            <a:avLst/>
          </a:prstGeom>
        </p:spPr>
        <p:txBody>
          <a:bodyPr vert="eaVert"/>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6" y="730408"/>
            <a:ext cx="15643170" cy="11623452"/>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259135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9776-09A0-B610-8712-A660DCB4AAA8}"/>
              </a:ext>
            </a:extLst>
          </p:cNvPr>
          <p:cNvSpPr>
            <a:spLocks noGrp="1"/>
          </p:cNvSpPr>
          <p:nvPr>
            <p:ph type="ctrTitle"/>
          </p:nvPr>
        </p:nvSpPr>
        <p:spPr>
          <a:xfrm>
            <a:off x="3046413" y="2244726"/>
            <a:ext cx="18278475" cy="4775200"/>
          </a:xfrm>
        </p:spPr>
        <p:txBody>
          <a:bodyPr anchor="b"/>
          <a:lstStyle>
            <a:lvl1pPr algn="ctr">
              <a:defRPr sz="11994">
                <a:solidFill>
                  <a:schemeClr val="accent1"/>
                </a:solidFill>
                <a:latin typeface="Trebuchet MS" panose="020B0703020202090204" pitchFamily="34" charset="0"/>
              </a:defRPr>
            </a:lvl1pPr>
          </a:lstStyle>
          <a:p>
            <a:r>
              <a:rPr lang="en-GB"/>
              <a:t>Click to edit Master title style</a:t>
            </a:r>
            <a:endParaRPr lang="en-DK" dirty="0"/>
          </a:p>
        </p:txBody>
      </p:sp>
      <p:sp>
        <p:nvSpPr>
          <p:cNvPr id="3" name="Subtitle 2">
            <a:extLst>
              <a:ext uri="{FF2B5EF4-FFF2-40B4-BE49-F238E27FC236}">
                <a16:creationId xmlns:a16="http://schemas.microsoft.com/office/drawing/2014/main" id="{F38024DE-3849-6537-359A-8E0934605201}"/>
              </a:ext>
            </a:extLst>
          </p:cNvPr>
          <p:cNvSpPr>
            <a:spLocks noGrp="1"/>
          </p:cNvSpPr>
          <p:nvPr>
            <p:ph type="subTitle" idx="1"/>
          </p:nvPr>
        </p:nvSpPr>
        <p:spPr>
          <a:xfrm>
            <a:off x="3046413" y="7204076"/>
            <a:ext cx="18278475" cy="3311524"/>
          </a:xfrm>
        </p:spPr>
        <p:txBody>
          <a:bodyPr/>
          <a:lstStyle>
            <a:lvl1pPr marL="0" indent="0" algn="ctr">
              <a:buNone/>
              <a:defRPr sz="4798">
                <a:latin typeface="Trebuchet MS" panose="020B0703020202090204" pitchFamily="34" charset="0"/>
              </a:defRPr>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dirty="0"/>
          </a:p>
        </p:txBody>
      </p:sp>
      <p:sp>
        <p:nvSpPr>
          <p:cNvPr id="4" name="Date Placeholder 3">
            <a:extLst>
              <a:ext uri="{FF2B5EF4-FFF2-40B4-BE49-F238E27FC236}">
                <a16:creationId xmlns:a16="http://schemas.microsoft.com/office/drawing/2014/main" id="{7E04C7A8-C180-7091-3F4F-88176B783B8D}"/>
              </a:ext>
            </a:extLst>
          </p:cNvPr>
          <p:cNvSpPr>
            <a:spLocks noGrp="1"/>
          </p:cNvSpPr>
          <p:nvPr>
            <p:ph type="dt" sz="half" idx="10"/>
          </p:nvPr>
        </p:nvSpPr>
        <p:spPr/>
        <p:txBody>
          <a:bodyPr/>
          <a:lstStyle>
            <a:lvl1pPr>
              <a:defRPr>
                <a:latin typeface="Trebuchet MS" panose="020B0703020202090204" pitchFamily="34" charset="0"/>
              </a:defRPr>
            </a:lvl1pPr>
          </a:lstStyle>
          <a:p>
            <a:fld id="{EF17C5A4-1A50-C64C-ACC4-3A6BBAE1FE5C}" type="datetimeFigureOut">
              <a:rPr lang="en-DK" smtClean="0"/>
              <a:pPr/>
              <a:t>09/09/2024</a:t>
            </a:fld>
            <a:endParaRPr lang="en-DK" dirty="0"/>
          </a:p>
        </p:txBody>
      </p:sp>
      <p:sp>
        <p:nvSpPr>
          <p:cNvPr id="5" name="Footer Placeholder 4">
            <a:extLst>
              <a:ext uri="{FF2B5EF4-FFF2-40B4-BE49-F238E27FC236}">
                <a16:creationId xmlns:a16="http://schemas.microsoft.com/office/drawing/2014/main" id="{CACB2A76-D600-A0C5-C567-ACEBC359D205}"/>
              </a:ext>
            </a:extLst>
          </p:cNvPr>
          <p:cNvSpPr>
            <a:spLocks noGrp="1"/>
          </p:cNvSpPr>
          <p:nvPr>
            <p:ph type="ftr" sz="quarter" idx="11"/>
          </p:nvPr>
        </p:nvSpPr>
        <p:spPr/>
        <p:txBody>
          <a:bodyPr/>
          <a:lstStyle>
            <a:lvl1pPr>
              <a:defRPr>
                <a:latin typeface="Trebuchet MS" panose="020B0703020202090204" pitchFamily="34" charset="0"/>
              </a:defRPr>
            </a:lvl1pPr>
          </a:lstStyle>
          <a:p>
            <a:endParaRPr lang="en-DK" dirty="0"/>
          </a:p>
        </p:txBody>
      </p:sp>
      <p:sp>
        <p:nvSpPr>
          <p:cNvPr id="6" name="Slide Number Placeholder 5">
            <a:extLst>
              <a:ext uri="{FF2B5EF4-FFF2-40B4-BE49-F238E27FC236}">
                <a16:creationId xmlns:a16="http://schemas.microsoft.com/office/drawing/2014/main" id="{438038FD-A75F-B831-FC20-A116A42373A3}"/>
              </a:ext>
            </a:extLst>
          </p:cNvPr>
          <p:cNvSpPr>
            <a:spLocks noGrp="1"/>
          </p:cNvSpPr>
          <p:nvPr>
            <p:ph type="sldNum" sz="quarter" idx="12"/>
          </p:nvPr>
        </p:nvSpPr>
        <p:spPr/>
        <p:txBody>
          <a:bodyPr/>
          <a:lstStyle>
            <a:lvl1pPr>
              <a:defRPr>
                <a:latin typeface="Trebuchet MS" panose="020B0703020202090204" pitchFamily="34" charset="0"/>
              </a:defRPr>
            </a:lvl1pPr>
          </a:lstStyle>
          <a:p>
            <a:fld id="{7B7F1E6A-5EFB-0147-AAE0-7A69525A1B53}" type="slidenum">
              <a:rPr lang="en-DK" smtClean="0"/>
              <a:pPr/>
              <a:t>‹#›</a:t>
            </a:fld>
            <a:endParaRPr lang="en-DK" dirty="0"/>
          </a:p>
        </p:txBody>
      </p:sp>
    </p:spTree>
    <p:extLst>
      <p:ext uri="{BB962C8B-B14F-4D97-AF65-F5344CB8AC3E}">
        <p14:creationId xmlns:p14="http://schemas.microsoft.com/office/powerpoint/2010/main" val="37063709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Title and two content objects" type="tx">
  <p:cSld name="Title and two content objects">
    <p:spTree>
      <p:nvGrpSpPr>
        <p:cNvPr id="1" name="Shape 12"/>
        <p:cNvGrpSpPr/>
        <p:nvPr/>
      </p:nvGrpSpPr>
      <p:grpSpPr>
        <a:xfrm>
          <a:off x="0" y="0"/>
          <a:ext cx="0" cy="0"/>
          <a:chOff x="0" y="0"/>
          <a:chExt cx="0" cy="0"/>
        </a:xfrm>
      </p:grpSpPr>
      <p:sp>
        <p:nvSpPr>
          <p:cNvPr id="16" name="Google Shape;16;p15"/>
          <p:cNvSpPr txBox="1">
            <a:spLocks noGrp="1"/>
          </p:cNvSpPr>
          <p:nvPr>
            <p:ph type="title"/>
          </p:nvPr>
        </p:nvSpPr>
        <p:spPr>
          <a:xfrm>
            <a:off x="1177314" y="1241429"/>
            <a:ext cx="22013501" cy="1730374"/>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1"/>
              </a:buClr>
              <a:buSzPts val="1800"/>
              <a:buNone/>
              <a:defRPr sz="5597" b="0">
                <a:solidFill>
                  <a:schemeClr val="accent1"/>
                </a:solidFill>
                <a:latin typeface="Trebuchet MS" panose="020B0703020202090204" pitchFamily="34" charset="0"/>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r>
              <a:rPr lang="en-GB"/>
              <a:t>Click to edit Master title style</a:t>
            </a:r>
            <a:endParaRPr dirty="0"/>
          </a:p>
        </p:txBody>
      </p:sp>
      <p:sp>
        <p:nvSpPr>
          <p:cNvPr id="17" name="Google Shape;17;p15"/>
          <p:cNvSpPr txBox="1">
            <a:spLocks noGrp="1"/>
          </p:cNvSpPr>
          <p:nvPr>
            <p:ph type="body" idx="1"/>
          </p:nvPr>
        </p:nvSpPr>
        <p:spPr>
          <a:xfrm>
            <a:off x="1177316" y="3270250"/>
            <a:ext cx="10711488" cy="9350376"/>
          </a:xfrm>
          <a:prstGeom prst="rect">
            <a:avLst/>
          </a:prstGeom>
          <a:noFill/>
          <a:ln>
            <a:noFill/>
          </a:ln>
        </p:spPr>
        <p:txBody>
          <a:bodyPr spcFirstLastPara="1" wrap="square" lIns="0" tIns="0" rIns="0" bIns="0" anchor="t" anchorCtr="0">
            <a:normAutofit/>
          </a:bodyPr>
          <a:lstStyle>
            <a:lvl1pPr marL="913943" lvl="0" indent="-685457" algn="l">
              <a:lnSpc>
                <a:spcPct val="100000"/>
              </a:lnSpc>
              <a:spcBef>
                <a:spcPts val="1999"/>
              </a:spcBef>
              <a:spcAft>
                <a:spcPts val="0"/>
              </a:spcAft>
              <a:buClr>
                <a:srgbClr val="000000"/>
              </a:buClr>
              <a:buSzPts val="1800"/>
              <a:buChar char="•"/>
              <a:defRPr sz="4798" b="0">
                <a:latin typeface="Trebuchet MS" panose="020B0703020202090204" pitchFamily="34" charset="0"/>
              </a:defRPr>
            </a:lvl1pPr>
            <a:lvl2pPr marL="1827886" lvl="1" indent="-685457" algn="l">
              <a:lnSpc>
                <a:spcPct val="100000"/>
              </a:lnSpc>
              <a:spcBef>
                <a:spcPts val="1999"/>
              </a:spcBef>
              <a:spcAft>
                <a:spcPts val="0"/>
              </a:spcAft>
              <a:buClr>
                <a:srgbClr val="000000"/>
              </a:buClr>
              <a:buSzPts val="1800"/>
              <a:buChar char="•"/>
              <a:defRPr/>
            </a:lvl2pPr>
            <a:lvl3pPr marL="2741828" lvl="2" indent="-685457" algn="l">
              <a:lnSpc>
                <a:spcPct val="100000"/>
              </a:lnSpc>
              <a:spcBef>
                <a:spcPts val="1999"/>
              </a:spcBef>
              <a:spcAft>
                <a:spcPts val="0"/>
              </a:spcAft>
              <a:buClr>
                <a:srgbClr val="000000"/>
              </a:buClr>
              <a:buSzPts val="1800"/>
              <a:buChar char="•"/>
              <a:defRPr/>
            </a:lvl3pPr>
            <a:lvl4pPr marL="3655771" lvl="3" indent="-685457" algn="l">
              <a:lnSpc>
                <a:spcPct val="100000"/>
              </a:lnSpc>
              <a:spcBef>
                <a:spcPts val="1999"/>
              </a:spcBef>
              <a:spcAft>
                <a:spcPts val="0"/>
              </a:spcAft>
              <a:buClr>
                <a:srgbClr val="000000"/>
              </a:buClr>
              <a:buSzPts val="1800"/>
              <a:buChar char="•"/>
              <a:defRPr/>
            </a:lvl4pPr>
            <a:lvl5pPr marL="4569714" lvl="4" indent="-685457" algn="l">
              <a:lnSpc>
                <a:spcPct val="100000"/>
              </a:lnSpc>
              <a:spcBef>
                <a:spcPts val="1999"/>
              </a:spcBef>
              <a:spcAft>
                <a:spcPts val="0"/>
              </a:spcAft>
              <a:buClr>
                <a:srgbClr val="000000"/>
              </a:buClr>
              <a:buSzPts val="1800"/>
              <a:buChar char="•"/>
              <a:defRPr/>
            </a:lvl5pPr>
            <a:lvl6pPr marL="5483657" lvl="5" indent="-685457" algn="l">
              <a:lnSpc>
                <a:spcPct val="100000"/>
              </a:lnSpc>
              <a:spcBef>
                <a:spcPts val="1999"/>
              </a:spcBef>
              <a:spcAft>
                <a:spcPts val="0"/>
              </a:spcAft>
              <a:buClr>
                <a:srgbClr val="000000"/>
              </a:buClr>
              <a:buSzPts val="1800"/>
              <a:buChar char="•"/>
              <a:defRPr/>
            </a:lvl6pPr>
            <a:lvl7pPr marL="6397600" lvl="6" indent="-685457" algn="l">
              <a:lnSpc>
                <a:spcPct val="100000"/>
              </a:lnSpc>
              <a:spcBef>
                <a:spcPts val="1999"/>
              </a:spcBef>
              <a:spcAft>
                <a:spcPts val="0"/>
              </a:spcAft>
              <a:buClr>
                <a:srgbClr val="000000"/>
              </a:buClr>
              <a:buSzPts val="1800"/>
              <a:buChar char="•"/>
              <a:defRPr/>
            </a:lvl7pPr>
            <a:lvl8pPr marL="7311542" lvl="7" indent="-685457" algn="l">
              <a:lnSpc>
                <a:spcPct val="100000"/>
              </a:lnSpc>
              <a:spcBef>
                <a:spcPts val="1999"/>
              </a:spcBef>
              <a:spcAft>
                <a:spcPts val="0"/>
              </a:spcAft>
              <a:buClr>
                <a:srgbClr val="000000"/>
              </a:buClr>
              <a:buSzPts val="1800"/>
              <a:buChar char="•"/>
              <a:defRPr/>
            </a:lvl8pPr>
            <a:lvl9pPr marL="8225485" lvl="8" indent="-685457" algn="l">
              <a:lnSpc>
                <a:spcPct val="100000"/>
              </a:lnSpc>
              <a:spcBef>
                <a:spcPts val="1999"/>
              </a:spcBef>
              <a:spcAft>
                <a:spcPts val="0"/>
              </a:spcAft>
              <a:buClr>
                <a:srgbClr val="000000"/>
              </a:buClr>
              <a:buSzPts val="1800"/>
              <a:buChar char="•"/>
              <a:defRPr/>
            </a:lvl9pPr>
          </a:lstStyle>
          <a:p>
            <a:pPr lvl="0"/>
            <a:r>
              <a:rPr lang="en-GB"/>
              <a:t>Click to edit Master text styles</a:t>
            </a:r>
          </a:p>
        </p:txBody>
      </p:sp>
      <p:sp>
        <p:nvSpPr>
          <p:cNvPr id="18" name="Google Shape;18;p15"/>
          <p:cNvSpPr txBox="1">
            <a:spLocks noGrp="1"/>
          </p:cNvSpPr>
          <p:nvPr>
            <p:ph type="sldNum" idx="12"/>
          </p:nvPr>
        </p:nvSpPr>
        <p:spPr>
          <a:xfrm>
            <a:off x="22566886" y="217308"/>
            <a:ext cx="623931" cy="307776"/>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latin typeface="Trebuchet MS" panose="020B0703020202090204" pitchFamily="34" charset="0"/>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5141351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3"/>
        <p:cNvGrpSpPr/>
        <p:nvPr/>
      </p:nvGrpSpPr>
      <p:grpSpPr>
        <a:xfrm>
          <a:off x="0" y="0"/>
          <a:ext cx="0" cy="0"/>
          <a:chOff x="0" y="0"/>
          <a:chExt cx="0" cy="0"/>
        </a:xfrm>
      </p:grpSpPr>
      <p:sp>
        <p:nvSpPr>
          <p:cNvPr id="27" name="Google Shape;27;p17"/>
          <p:cNvSpPr txBox="1">
            <a:spLocks noGrp="1"/>
          </p:cNvSpPr>
          <p:nvPr>
            <p:ph type="sldNum" idx="12"/>
          </p:nvPr>
        </p:nvSpPr>
        <p:spPr>
          <a:xfrm>
            <a:off x="22883049" y="217437"/>
            <a:ext cx="307768" cy="307648"/>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a:p>
        </p:txBody>
      </p:sp>
      <p:sp>
        <p:nvSpPr>
          <p:cNvPr id="2" name="Rounded Rectangle 1">
            <a:extLst>
              <a:ext uri="{FF2B5EF4-FFF2-40B4-BE49-F238E27FC236}">
                <a16:creationId xmlns:a16="http://schemas.microsoft.com/office/drawing/2014/main" id="{ABD0044E-7F87-9FE6-B1C3-4D2FC66FA3E3}"/>
              </a:ext>
            </a:extLst>
          </p:cNvPr>
          <p:cNvSpPr/>
          <p:nvPr/>
        </p:nvSpPr>
        <p:spPr bwMode="auto">
          <a:xfrm>
            <a:off x="3475167" y="4018844"/>
            <a:ext cx="4016751" cy="17159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hello</a:t>
            </a:r>
          </a:p>
        </p:txBody>
      </p:sp>
      <p:sp>
        <p:nvSpPr>
          <p:cNvPr id="3" name="Rounded Rectangle 2">
            <a:extLst>
              <a:ext uri="{FF2B5EF4-FFF2-40B4-BE49-F238E27FC236}">
                <a16:creationId xmlns:a16="http://schemas.microsoft.com/office/drawing/2014/main" id="{F4DBB1BE-C444-0F96-C340-C7B3B501CCF4}"/>
              </a:ext>
            </a:extLst>
          </p:cNvPr>
          <p:cNvSpPr/>
          <p:nvPr/>
        </p:nvSpPr>
        <p:spPr bwMode="auto">
          <a:xfrm>
            <a:off x="13155989" y="3431823"/>
            <a:ext cx="5054788" cy="230293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goodbye</a:t>
            </a:r>
          </a:p>
        </p:txBody>
      </p:sp>
    </p:spTree>
    <p:extLst>
      <p:ext uri="{BB962C8B-B14F-4D97-AF65-F5344CB8AC3E}">
        <p14:creationId xmlns:p14="http://schemas.microsoft.com/office/powerpoint/2010/main" val="12590746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Fill Image">
    <p:spTree>
      <p:nvGrpSpPr>
        <p:cNvPr id="1" name=""/>
        <p:cNvGrpSpPr/>
        <p:nvPr/>
      </p:nvGrpSpPr>
      <p:grpSpPr>
        <a:xfrm>
          <a:off x="0" y="0"/>
          <a:ext cx="0" cy="0"/>
          <a:chOff x="0" y="0"/>
          <a:chExt cx="0" cy="0"/>
        </a:xfrm>
      </p:grpSpPr>
      <p:sp>
        <p:nvSpPr>
          <p:cNvPr id="18" name="Image"/>
          <p:cNvSpPr>
            <a:spLocks noGrp="1"/>
          </p:cNvSpPr>
          <p:nvPr>
            <p:ph type="pic" idx="21"/>
          </p:nvPr>
        </p:nvSpPr>
        <p:spPr>
          <a:xfrm>
            <a:off x="-311148" y="-287382"/>
            <a:ext cx="24999949" cy="14290764"/>
          </a:xfrm>
          <a:prstGeom prst="rect">
            <a:avLst/>
          </a:prstGeom>
        </p:spPr>
        <p:txBody>
          <a:bodyPr lIns="91439" rIns="91439">
            <a:noAutofit/>
          </a:bodyPr>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896548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1523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6_Fill Image">
    <p:spTree>
      <p:nvGrpSpPr>
        <p:cNvPr id="1" name=""/>
        <p:cNvGrpSpPr/>
        <p:nvPr/>
      </p:nvGrpSpPr>
      <p:grpSpPr>
        <a:xfrm>
          <a:off x="0" y="0"/>
          <a:ext cx="0" cy="0"/>
          <a:chOff x="0" y="0"/>
          <a:chExt cx="0" cy="0"/>
        </a:xfrm>
      </p:grpSpPr>
      <p:sp>
        <p:nvSpPr>
          <p:cNvPr id="59" name="Image"/>
          <p:cNvSpPr>
            <a:spLocks noGrp="1"/>
          </p:cNvSpPr>
          <p:nvPr>
            <p:ph type="pic" idx="21"/>
          </p:nvPr>
        </p:nvSpPr>
        <p:spPr>
          <a:xfrm>
            <a:off x="-311148" y="-287382"/>
            <a:ext cx="14770308" cy="14290764"/>
          </a:xfrm>
          <a:prstGeom prst="rect">
            <a:avLst/>
          </a:prstGeom>
        </p:spPr>
        <p:txBody>
          <a:bodyPr lIns="91439" rIns="91439">
            <a:noAutofit/>
          </a:bodyPr>
          <a:lstStyle/>
          <a:p>
            <a:endParaRPr/>
          </a:p>
        </p:txBody>
      </p:sp>
      <p:sp>
        <p:nvSpPr>
          <p:cNvPr id="60" name="Image"/>
          <p:cNvSpPr>
            <a:spLocks noGrp="1"/>
          </p:cNvSpPr>
          <p:nvPr>
            <p:ph type="pic" sz="quarter" idx="22"/>
          </p:nvPr>
        </p:nvSpPr>
        <p:spPr>
          <a:xfrm>
            <a:off x="9970120" y="2439381"/>
            <a:ext cx="6695907" cy="8884082"/>
          </a:xfrm>
          <a:prstGeom prst="rect">
            <a:avLst/>
          </a:prstGeom>
        </p:spPr>
        <p:txBody>
          <a:bodyPr lIns="91439" rIns="91439">
            <a:noAutofit/>
          </a:bodyPr>
          <a:lstStyle/>
          <a:p>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85820720"/>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9345-25BD-3494-8532-70AF7106B44A}"/>
              </a:ext>
            </a:extLst>
          </p:cNvPr>
          <p:cNvSpPr>
            <a:spLocks noGrp="1"/>
          </p:cNvSpPr>
          <p:nvPr>
            <p:ph type="ctrTitle"/>
          </p:nvPr>
        </p:nvSpPr>
        <p:spPr>
          <a:xfrm>
            <a:off x="3046413" y="2244726"/>
            <a:ext cx="18278475" cy="4775200"/>
          </a:xfrm>
        </p:spPr>
        <p:txBody>
          <a:bodyPr anchor="b"/>
          <a:lstStyle>
            <a:lvl1pPr algn="ctr">
              <a:defRPr sz="11994"/>
            </a:lvl1pPr>
          </a:lstStyle>
          <a:p>
            <a:r>
              <a:rPr lang="en-GB"/>
              <a:t>Click to edit Master title style</a:t>
            </a:r>
            <a:endParaRPr lang="en-DK"/>
          </a:p>
        </p:txBody>
      </p:sp>
      <p:sp>
        <p:nvSpPr>
          <p:cNvPr id="3" name="Subtitle 2">
            <a:extLst>
              <a:ext uri="{FF2B5EF4-FFF2-40B4-BE49-F238E27FC236}">
                <a16:creationId xmlns:a16="http://schemas.microsoft.com/office/drawing/2014/main" id="{BFAF272C-CF41-13E8-55F7-D2E2C0A5E61B}"/>
              </a:ext>
            </a:extLst>
          </p:cNvPr>
          <p:cNvSpPr>
            <a:spLocks noGrp="1"/>
          </p:cNvSpPr>
          <p:nvPr>
            <p:ph type="subTitle" idx="1"/>
          </p:nvPr>
        </p:nvSpPr>
        <p:spPr>
          <a:xfrm>
            <a:off x="3046413" y="7204076"/>
            <a:ext cx="18278475" cy="3311524"/>
          </a:xfrm>
        </p:spPr>
        <p:txBody>
          <a:bodyPr/>
          <a:lstStyle>
            <a:lvl1pPr marL="0" indent="0" algn="ctr">
              <a:buNone/>
              <a:defRPr sz="4798"/>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0C9C7664-8B9B-065E-2DE8-49A3DA08D582}"/>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A4B4B5E-B12F-7CD2-10AC-41BF53B14FE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6F614D6-616F-6A07-359B-86A5AFD5DA2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1137463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E30-058B-100E-3871-C3B3FBD129BD}"/>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35889AA1-1139-58E7-F478-A5A67FF5E3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71A042-B847-6459-5DA6-BE2030E75B21}"/>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D97382FF-2AAD-EE62-39A8-04AE04E8BE4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9BE3E6-EBED-9BD2-378A-3F6BAC27A78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1482641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4E7E-2238-DF7E-9538-57BF190C9E4C}"/>
              </a:ext>
            </a:extLst>
          </p:cNvPr>
          <p:cNvSpPr>
            <a:spLocks noGrp="1"/>
          </p:cNvSpPr>
          <p:nvPr>
            <p:ph type="title"/>
          </p:nvPr>
        </p:nvSpPr>
        <p:spPr>
          <a:xfrm>
            <a:off x="1662834" y="3419477"/>
            <a:ext cx="21020246" cy="5705474"/>
          </a:xfrm>
        </p:spPr>
        <p:txBody>
          <a:bodyPr anchor="b"/>
          <a:lstStyle>
            <a:lvl1pPr>
              <a:defRPr sz="11994"/>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43F05311-4EE5-D06F-42C7-A6F2739B4BB4}"/>
              </a:ext>
            </a:extLst>
          </p:cNvPr>
          <p:cNvSpPr>
            <a:spLocks noGrp="1"/>
          </p:cNvSpPr>
          <p:nvPr>
            <p:ph type="body" idx="1"/>
          </p:nvPr>
        </p:nvSpPr>
        <p:spPr>
          <a:xfrm>
            <a:off x="1662834" y="9178927"/>
            <a:ext cx="21020246" cy="3000374"/>
          </a:xfrm>
        </p:spPr>
        <p:txBody>
          <a:bodyPr/>
          <a:lstStyle>
            <a:lvl1pPr marL="0" indent="0">
              <a:buNone/>
              <a:defRPr sz="4798">
                <a:solidFill>
                  <a:schemeClr val="tx1">
                    <a:tint val="82000"/>
                  </a:schemeClr>
                </a:solidFill>
              </a:defRPr>
            </a:lvl1pPr>
            <a:lvl2pPr marL="913943" indent="0">
              <a:buNone/>
              <a:defRPr sz="3998">
                <a:solidFill>
                  <a:schemeClr val="tx1">
                    <a:tint val="82000"/>
                  </a:schemeClr>
                </a:solidFill>
              </a:defRPr>
            </a:lvl2pPr>
            <a:lvl3pPr marL="1827886" indent="0">
              <a:buNone/>
              <a:defRPr sz="3598">
                <a:solidFill>
                  <a:schemeClr val="tx1">
                    <a:tint val="82000"/>
                  </a:schemeClr>
                </a:solidFill>
              </a:defRPr>
            </a:lvl3pPr>
            <a:lvl4pPr marL="2741828" indent="0">
              <a:buNone/>
              <a:defRPr sz="3198">
                <a:solidFill>
                  <a:schemeClr val="tx1">
                    <a:tint val="82000"/>
                  </a:schemeClr>
                </a:solidFill>
              </a:defRPr>
            </a:lvl4pPr>
            <a:lvl5pPr marL="3655771" indent="0">
              <a:buNone/>
              <a:defRPr sz="3198">
                <a:solidFill>
                  <a:schemeClr val="tx1">
                    <a:tint val="82000"/>
                  </a:schemeClr>
                </a:solidFill>
              </a:defRPr>
            </a:lvl5pPr>
            <a:lvl6pPr marL="4569714" indent="0">
              <a:buNone/>
              <a:defRPr sz="3198">
                <a:solidFill>
                  <a:schemeClr val="tx1">
                    <a:tint val="82000"/>
                  </a:schemeClr>
                </a:solidFill>
              </a:defRPr>
            </a:lvl6pPr>
            <a:lvl7pPr marL="5483657" indent="0">
              <a:buNone/>
              <a:defRPr sz="3198">
                <a:solidFill>
                  <a:schemeClr val="tx1">
                    <a:tint val="82000"/>
                  </a:schemeClr>
                </a:solidFill>
              </a:defRPr>
            </a:lvl7pPr>
            <a:lvl8pPr marL="6397600" indent="0">
              <a:buNone/>
              <a:defRPr sz="3198">
                <a:solidFill>
                  <a:schemeClr val="tx1">
                    <a:tint val="82000"/>
                  </a:schemeClr>
                </a:solidFill>
              </a:defRPr>
            </a:lvl8pPr>
            <a:lvl9pPr marL="7311542" indent="0">
              <a:buNone/>
              <a:defRPr sz="3198">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BCFE11-397F-D721-470E-9CADA197DE9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90363F4A-067D-3B11-F92F-8AFD2D32B27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054A-42E9-5084-C698-C9CF65A088A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894559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6543-FD82-C6F2-CF0F-F6238258AB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4AD26DB-5E40-442C-4F29-8212EF67178A}"/>
              </a:ext>
            </a:extLst>
          </p:cNvPr>
          <p:cNvSpPr>
            <a:spLocks noGrp="1"/>
          </p:cNvSpPr>
          <p:nvPr>
            <p:ph sz="half" idx="1"/>
          </p:nvPr>
        </p:nvSpPr>
        <p:spPr>
          <a:xfrm>
            <a:off x="1675527"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5F2DD8B8-D890-A93A-E636-D770E9FE10B4}"/>
              </a:ext>
            </a:extLst>
          </p:cNvPr>
          <p:cNvSpPr>
            <a:spLocks noGrp="1"/>
          </p:cNvSpPr>
          <p:nvPr>
            <p:ph sz="half" idx="2"/>
          </p:nvPr>
        </p:nvSpPr>
        <p:spPr>
          <a:xfrm>
            <a:off x="12337970"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58E0CE2E-1D1A-93E5-EB14-E8D23ED47914}"/>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8CF915F1-7C15-A37C-867B-5FE6B6EF006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6C789A-D767-7178-0D41-ABD23507E661}"/>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942542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50C7-6811-827A-5A57-78F85F372231}"/>
              </a:ext>
            </a:extLst>
          </p:cNvPr>
          <p:cNvSpPr>
            <a:spLocks noGrp="1"/>
          </p:cNvSpPr>
          <p:nvPr>
            <p:ph type="title"/>
          </p:nvPr>
        </p:nvSpPr>
        <p:spPr>
          <a:xfrm>
            <a:off x="1678701" y="730251"/>
            <a:ext cx="21020246" cy="2651126"/>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E52EFCC1-5532-A031-AB16-47463FC7651D}"/>
              </a:ext>
            </a:extLst>
          </p:cNvPr>
          <p:cNvSpPr>
            <a:spLocks noGrp="1"/>
          </p:cNvSpPr>
          <p:nvPr>
            <p:ph type="body" idx="1"/>
          </p:nvPr>
        </p:nvSpPr>
        <p:spPr>
          <a:xfrm>
            <a:off x="1678702" y="3362326"/>
            <a:ext cx="10310201"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4" name="Content Placeholder 3">
            <a:extLst>
              <a:ext uri="{FF2B5EF4-FFF2-40B4-BE49-F238E27FC236}">
                <a16:creationId xmlns:a16="http://schemas.microsoft.com/office/drawing/2014/main" id="{E496738C-D58D-CC50-5335-4F0CA0516DAB}"/>
              </a:ext>
            </a:extLst>
          </p:cNvPr>
          <p:cNvSpPr>
            <a:spLocks noGrp="1"/>
          </p:cNvSpPr>
          <p:nvPr>
            <p:ph sz="half" idx="2"/>
          </p:nvPr>
        </p:nvSpPr>
        <p:spPr>
          <a:xfrm>
            <a:off x="1678702" y="5010150"/>
            <a:ext cx="10310201"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7ADF9797-8317-0D89-AF38-6D19C4115460}"/>
              </a:ext>
            </a:extLst>
          </p:cNvPr>
          <p:cNvSpPr>
            <a:spLocks noGrp="1"/>
          </p:cNvSpPr>
          <p:nvPr>
            <p:ph type="body" sz="quarter" idx="3"/>
          </p:nvPr>
        </p:nvSpPr>
        <p:spPr>
          <a:xfrm>
            <a:off x="12337971" y="3362326"/>
            <a:ext cx="10360977"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6" name="Content Placeholder 5">
            <a:extLst>
              <a:ext uri="{FF2B5EF4-FFF2-40B4-BE49-F238E27FC236}">
                <a16:creationId xmlns:a16="http://schemas.microsoft.com/office/drawing/2014/main" id="{7D94DA2C-65A7-7744-0DA5-4E95C7E47DB7}"/>
              </a:ext>
            </a:extLst>
          </p:cNvPr>
          <p:cNvSpPr>
            <a:spLocks noGrp="1"/>
          </p:cNvSpPr>
          <p:nvPr>
            <p:ph sz="quarter" idx="4"/>
          </p:nvPr>
        </p:nvSpPr>
        <p:spPr>
          <a:xfrm>
            <a:off x="12337971" y="5010150"/>
            <a:ext cx="10360977"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5EB59CEC-2257-FEDF-4B20-380AD768AD35}"/>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8" name="Footer Placeholder 7">
            <a:extLst>
              <a:ext uri="{FF2B5EF4-FFF2-40B4-BE49-F238E27FC236}">
                <a16:creationId xmlns:a16="http://schemas.microsoft.com/office/drawing/2014/main" id="{C3BFD304-E9EE-778F-2098-1E9F6A62EAA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B3584FD-F71C-BEFC-D1A3-CB163283C9A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6276797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2C47-4B28-CF38-C2F2-304BC1DEF6CF}"/>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CC04859-C458-B304-7D0C-A93C537709AA}"/>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4" name="Footer Placeholder 3">
            <a:extLst>
              <a:ext uri="{FF2B5EF4-FFF2-40B4-BE49-F238E27FC236}">
                <a16:creationId xmlns:a16="http://schemas.microsoft.com/office/drawing/2014/main" id="{56D3A9E0-293C-A72E-CC15-06E4746848DF}"/>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2293EA7-BB8E-DADD-817E-6F995CD9426F}"/>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577933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26134-BEB3-4309-254B-F846F8209D4C}"/>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3" name="Footer Placeholder 2">
            <a:extLst>
              <a:ext uri="{FF2B5EF4-FFF2-40B4-BE49-F238E27FC236}">
                <a16:creationId xmlns:a16="http://schemas.microsoft.com/office/drawing/2014/main" id="{ED6F8C03-002F-EABB-6E16-2DB8BA5A89A3}"/>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C37BA7C-62E7-1605-E5D6-A99EDA7ED44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7760497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6C0-02F5-AC95-877C-8B183AF668FE}"/>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3880A5EF-577C-867E-7444-89F93F6D0C97}"/>
              </a:ext>
            </a:extLst>
          </p:cNvPr>
          <p:cNvSpPr>
            <a:spLocks noGrp="1"/>
          </p:cNvSpPr>
          <p:nvPr>
            <p:ph idx="1"/>
          </p:nvPr>
        </p:nvSpPr>
        <p:spPr>
          <a:xfrm>
            <a:off x="10360977" y="1974851"/>
            <a:ext cx="12337971" cy="9747250"/>
          </a:xfrm>
        </p:spPr>
        <p:txBody>
          <a:bodyPr/>
          <a:lstStyle>
            <a:lvl1pPr>
              <a:defRPr sz="6397"/>
            </a:lvl1pPr>
            <a:lvl2pPr>
              <a:defRPr sz="5597"/>
            </a:lvl2pPr>
            <a:lvl3pPr>
              <a:defRPr sz="4798"/>
            </a:lvl3pPr>
            <a:lvl4pPr>
              <a:defRPr sz="3998"/>
            </a:lvl4pPr>
            <a:lvl5pPr>
              <a:defRPr sz="3998"/>
            </a:lvl5pPr>
            <a:lvl6pPr>
              <a:defRPr sz="3998"/>
            </a:lvl6pPr>
            <a:lvl7pPr>
              <a:defRPr sz="3998"/>
            </a:lvl7pPr>
            <a:lvl8pPr>
              <a:defRPr sz="3998"/>
            </a:lvl8pPr>
            <a:lvl9pPr>
              <a:defRPr sz="399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5833F19B-0411-B597-3ED9-E5EF0B5F379D}"/>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81ACC3AB-2E9E-A465-56D3-67BAC995484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ADA14B8-7A22-8B78-B801-7634225BF85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E3C457-D182-E271-3E5F-6648FBD8FB7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1788295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26B-FF52-47CE-02E7-57F7D0C11D62}"/>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54DFD3-131F-B8D2-7871-380737556684}"/>
              </a:ext>
            </a:extLst>
          </p:cNvPr>
          <p:cNvSpPr>
            <a:spLocks noGrp="1"/>
          </p:cNvSpPr>
          <p:nvPr>
            <p:ph type="pic" idx="1"/>
          </p:nvPr>
        </p:nvSpPr>
        <p:spPr>
          <a:xfrm>
            <a:off x="10360977" y="1974851"/>
            <a:ext cx="12337971" cy="9747250"/>
          </a:xfrm>
        </p:spPr>
        <p:txBody>
          <a:bodyPr/>
          <a:lstStyle>
            <a:lvl1pPr marL="0" indent="0">
              <a:buNone/>
              <a:defRPr sz="6397"/>
            </a:lvl1pPr>
            <a:lvl2pPr marL="913943" indent="0">
              <a:buNone/>
              <a:defRPr sz="5597"/>
            </a:lvl2pPr>
            <a:lvl3pPr marL="1827886" indent="0">
              <a:buNone/>
              <a:defRPr sz="4798"/>
            </a:lvl3pPr>
            <a:lvl4pPr marL="2741828" indent="0">
              <a:buNone/>
              <a:defRPr sz="3998"/>
            </a:lvl4pPr>
            <a:lvl5pPr marL="3655771" indent="0">
              <a:buNone/>
              <a:defRPr sz="3998"/>
            </a:lvl5pPr>
            <a:lvl6pPr marL="4569714" indent="0">
              <a:buNone/>
              <a:defRPr sz="3998"/>
            </a:lvl6pPr>
            <a:lvl7pPr marL="5483657" indent="0">
              <a:buNone/>
              <a:defRPr sz="3998"/>
            </a:lvl7pPr>
            <a:lvl8pPr marL="6397600" indent="0">
              <a:buNone/>
              <a:defRPr sz="3998"/>
            </a:lvl8pPr>
            <a:lvl9pPr marL="7311542" indent="0">
              <a:buNone/>
              <a:defRPr sz="3998"/>
            </a:lvl9pPr>
          </a:lstStyle>
          <a:p>
            <a:r>
              <a:rPr lang="en-GB"/>
              <a:t>Click icon to add picture</a:t>
            </a:r>
            <a:endParaRPr lang="en-DK"/>
          </a:p>
        </p:txBody>
      </p:sp>
      <p:sp>
        <p:nvSpPr>
          <p:cNvPr id="4" name="Text Placeholder 3">
            <a:extLst>
              <a:ext uri="{FF2B5EF4-FFF2-40B4-BE49-F238E27FC236}">
                <a16:creationId xmlns:a16="http://schemas.microsoft.com/office/drawing/2014/main" id="{4602A60B-4AE1-C205-BEDD-33F984284691}"/>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06100A14-A434-4F8E-026E-011D9A6FF9A0}"/>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E571931-0F69-2324-3CAB-0F1812C0931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57C4AA0-EE22-1CFC-7BAA-EEEC883EC590}"/>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312125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0361061" y="1975053"/>
            <a:ext cx="12337699" cy="9747078"/>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vl6pPr>
              <a:defRPr sz="640"/>
            </a:lvl6pPr>
            <a:lvl7pPr>
              <a:defRPr sz="640"/>
            </a:lvl7pPr>
            <a:lvl8pPr>
              <a:defRPr sz="640"/>
            </a:lvl8pPr>
            <a:lvl9pPr>
              <a:defRPr sz="64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8405328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D1E5-08D7-6B53-6931-FC5D919A6762}"/>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B2B89CC5-9D97-7F86-03AD-67F9A50E5A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50F31A6-38AE-B629-A999-C76B56C241C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8B8DEB4D-3433-3E9E-5BD9-668AADC792A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AA3511A-65CB-99B7-6AB6-C12F64C95F3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1918438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6836D-1900-94DF-5CFF-B1D38FC9F1AA}"/>
              </a:ext>
            </a:extLst>
          </p:cNvPr>
          <p:cNvSpPr>
            <a:spLocks noGrp="1"/>
          </p:cNvSpPr>
          <p:nvPr>
            <p:ph type="title" orient="vert"/>
          </p:nvPr>
        </p:nvSpPr>
        <p:spPr>
          <a:xfrm>
            <a:off x="17440711" y="730250"/>
            <a:ext cx="5255062" cy="11623676"/>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903F380-1042-926E-BC46-4E3C0F314CCA}"/>
              </a:ext>
            </a:extLst>
          </p:cNvPr>
          <p:cNvSpPr>
            <a:spLocks noGrp="1"/>
          </p:cNvSpPr>
          <p:nvPr>
            <p:ph type="body" orient="vert" idx="1"/>
          </p:nvPr>
        </p:nvSpPr>
        <p:spPr>
          <a:xfrm>
            <a:off x="1675527" y="730250"/>
            <a:ext cx="15460543" cy="1162367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6800F1C-3142-6DE3-64BF-7EE6036628D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0EC2BA6-4911-1245-3F0A-316BDDAC04A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34D745B-223B-48E2-1C31-F3EC2300E92D}"/>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870704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Picture Placeholder 2"/>
          <p:cNvSpPr>
            <a:spLocks noGrp="1"/>
          </p:cNvSpPr>
          <p:nvPr>
            <p:ph type="pic" idx="1"/>
          </p:nvPr>
        </p:nvSpPr>
        <p:spPr>
          <a:xfrm>
            <a:off x="10361061" y="1975053"/>
            <a:ext cx="12337699" cy="9747078"/>
          </a:xfrm>
          <a:prstGeom prst="rect">
            <a:avLst/>
          </a:prstGeom>
        </p:spPr>
        <p:txBody>
          <a:bodyPr/>
          <a:lstStyle>
            <a:lvl1pPr marL="0" indent="0">
              <a:buNone/>
              <a:defRPr sz="3998" b="0">
                <a:latin typeface="Trebuchet MS" panose="020B0703020202090204" pitchFamily="34" charset="0"/>
              </a:defRPr>
            </a:lvl1pPr>
            <a:lvl2pPr marL="146413" indent="0">
              <a:buNone/>
              <a:defRPr sz="898"/>
            </a:lvl2pPr>
            <a:lvl3pPr marL="292828" indent="0">
              <a:buNone/>
              <a:defRPr sz="768"/>
            </a:lvl3pPr>
            <a:lvl4pPr marL="439240" indent="0">
              <a:buNone/>
              <a:defRPr sz="640"/>
            </a:lvl4pPr>
            <a:lvl5pPr marL="585655" indent="0">
              <a:buNone/>
              <a:defRPr sz="640"/>
            </a:lvl5pPr>
            <a:lvl6pPr marL="732068" indent="0">
              <a:buNone/>
              <a:defRPr sz="640"/>
            </a:lvl6pPr>
            <a:lvl7pPr marL="878483" indent="0">
              <a:buNone/>
              <a:defRPr sz="640"/>
            </a:lvl7pPr>
            <a:lvl8pPr marL="1024895" indent="0">
              <a:buNone/>
              <a:defRPr sz="640"/>
            </a:lvl8pPr>
            <a:lvl9pPr marL="1171310" indent="0">
              <a:buNone/>
              <a:defRPr sz="64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2561833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emf"/><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image" Target="../media/image1.emf"/><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theme" Target="../theme/theme5.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6.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8">
            <a:extLst>
              <a:ext uri="{FF2B5EF4-FFF2-40B4-BE49-F238E27FC236}">
                <a16:creationId xmlns:a16="http://schemas.microsoft.com/office/drawing/2014/main" id="{5725BFF3-C546-5AFF-D9DD-0A38034DCB81}"/>
              </a:ext>
            </a:extLst>
          </p:cNvPr>
          <p:cNvSpPr>
            <a:spLocks noChangeArrowheads="1"/>
          </p:cNvSpPr>
          <p:nvPr/>
        </p:nvSpPr>
        <p:spPr bwMode="auto">
          <a:xfrm>
            <a:off x="0" y="0"/>
            <a:ext cx="24371300" cy="13716000"/>
          </a:xfrm>
          <a:prstGeom prst="rect">
            <a:avLst/>
          </a:prstGeom>
          <a:noFill/>
          <a:ln w="381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300">
                <a:solidFill>
                  <a:schemeClr val="tx1"/>
                </a:solidFill>
                <a:latin typeface="Times New Roman" panose="02020603050405020304" pitchFamily="18" charset="0"/>
              </a:defRPr>
            </a:lvl1pPr>
            <a:lvl2pPr marL="742950" indent="-285750">
              <a:defRPr sz="2300">
                <a:solidFill>
                  <a:schemeClr val="tx1"/>
                </a:solidFill>
                <a:latin typeface="Times New Roman" panose="02020603050405020304" pitchFamily="18" charset="0"/>
              </a:defRPr>
            </a:lvl2pPr>
            <a:lvl3pPr marL="1143000" indent="-228600">
              <a:defRPr sz="2300">
                <a:solidFill>
                  <a:schemeClr val="tx1"/>
                </a:solidFill>
                <a:latin typeface="Times New Roman" panose="02020603050405020304" pitchFamily="18" charset="0"/>
              </a:defRPr>
            </a:lvl3pPr>
            <a:lvl4pPr marL="1600200" indent="-228600">
              <a:defRPr sz="2300">
                <a:solidFill>
                  <a:schemeClr val="tx1"/>
                </a:solidFill>
                <a:latin typeface="Times New Roman" panose="02020603050405020304" pitchFamily="18" charset="0"/>
              </a:defRPr>
            </a:lvl4pPr>
            <a:lvl5pPr marL="2057400" indent="-228600">
              <a:defRPr sz="23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3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3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3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endParaRPr lang="en-US" altLang="en-DK" sz="736"/>
          </a:p>
        </p:txBody>
      </p:sp>
      <p:pic>
        <p:nvPicPr>
          <p:cNvPr id="7" name="Picture 6">
            <a:extLst>
              <a:ext uri="{FF2B5EF4-FFF2-40B4-BE49-F238E27FC236}">
                <a16:creationId xmlns:a16="http://schemas.microsoft.com/office/drawing/2014/main" id="{797D627B-18C6-A274-B98E-B65D3B8BAF20}"/>
              </a:ext>
            </a:extLst>
          </p:cNvPr>
          <p:cNvPicPr>
            <a:picLocks noChangeAspect="1"/>
          </p:cNvPicPr>
          <p:nvPr/>
        </p:nvPicPr>
        <p:blipFill>
          <a:blip r:embed="rId18"/>
          <a:stretch>
            <a:fillRect/>
          </a:stretch>
        </p:blipFill>
        <p:spPr>
          <a:xfrm>
            <a:off x="22564618" y="11915780"/>
            <a:ext cx="1503916" cy="1504700"/>
          </a:xfrm>
          <a:prstGeom prst="rect">
            <a:avLst/>
          </a:prstGeom>
          <a:noFill/>
          <a:ln>
            <a:noFill/>
          </a:ln>
        </p:spPr>
      </p:pic>
      <p:pic>
        <p:nvPicPr>
          <p:cNvPr id="2" name="Picture 1">
            <a:extLst>
              <a:ext uri="{FF2B5EF4-FFF2-40B4-BE49-F238E27FC236}">
                <a16:creationId xmlns:a16="http://schemas.microsoft.com/office/drawing/2014/main" id="{AB254F57-4E23-E1A5-DD36-E2923FFAD634}"/>
              </a:ext>
            </a:extLst>
          </p:cNvPr>
          <p:cNvPicPr>
            <a:picLocks noChangeAspect="1"/>
          </p:cNvPicPr>
          <p:nvPr userDrawn="1"/>
        </p:nvPicPr>
        <p:blipFill>
          <a:blip r:embed="rId18"/>
          <a:stretch>
            <a:fillRect/>
          </a:stretch>
        </p:blipFill>
        <p:spPr>
          <a:xfrm>
            <a:off x="22564618" y="11915780"/>
            <a:ext cx="1503916" cy="1504700"/>
          </a:xfrm>
          <a:prstGeom prst="rect">
            <a:avLst/>
          </a:prstGeom>
          <a:noFill/>
          <a:ln>
            <a:noFill/>
          </a:ln>
        </p:spPr>
      </p:pic>
    </p:spTree>
    <p:extLst>
      <p:ext uri="{BB962C8B-B14F-4D97-AF65-F5344CB8AC3E}">
        <p14:creationId xmlns:p14="http://schemas.microsoft.com/office/powerpoint/2010/main" val="42352368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txStyles>
    <p:titleStyle>
      <a:lvl1pPr algn="l" defTabSz="1337549" rtl="0" eaLnBrk="1" fontAlgn="base" hangingPunct="1">
        <a:spcBef>
          <a:spcPct val="0"/>
        </a:spcBef>
        <a:spcAft>
          <a:spcPct val="0"/>
        </a:spcAft>
        <a:defRPr sz="2915" b="1" kern="1200">
          <a:solidFill>
            <a:schemeClr val="tx2"/>
          </a:solidFill>
          <a:latin typeface="+mj-lt"/>
          <a:ea typeface="+mj-ea"/>
          <a:cs typeface="+mj-cs"/>
        </a:defRPr>
      </a:lvl1pPr>
      <a:lvl2pPr algn="l" defTabSz="1337549" rtl="0" eaLnBrk="1" fontAlgn="base" hangingPunct="1">
        <a:spcBef>
          <a:spcPct val="0"/>
        </a:spcBef>
        <a:spcAft>
          <a:spcPct val="0"/>
        </a:spcAft>
        <a:defRPr sz="2915" b="1">
          <a:solidFill>
            <a:schemeClr val="tx2"/>
          </a:solidFill>
          <a:latin typeface="Arial" charset="0"/>
        </a:defRPr>
      </a:lvl2pPr>
      <a:lvl3pPr algn="l" defTabSz="1337549" rtl="0" eaLnBrk="1" fontAlgn="base" hangingPunct="1">
        <a:spcBef>
          <a:spcPct val="0"/>
        </a:spcBef>
        <a:spcAft>
          <a:spcPct val="0"/>
        </a:spcAft>
        <a:defRPr sz="2915" b="1">
          <a:solidFill>
            <a:schemeClr val="tx2"/>
          </a:solidFill>
          <a:latin typeface="Arial" charset="0"/>
        </a:defRPr>
      </a:lvl3pPr>
      <a:lvl4pPr algn="l" defTabSz="1337549" rtl="0" eaLnBrk="1" fontAlgn="base" hangingPunct="1">
        <a:spcBef>
          <a:spcPct val="0"/>
        </a:spcBef>
        <a:spcAft>
          <a:spcPct val="0"/>
        </a:spcAft>
        <a:defRPr sz="2915" b="1">
          <a:solidFill>
            <a:schemeClr val="tx2"/>
          </a:solidFill>
          <a:latin typeface="Arial" charset="0"/>
        </a:defRPr>
      </a:lvl4pPr>
      <a:lvl5pPr algn="l" defTabSz="1337549" rtl="0" eaLnBrk="1" fontAlgn="base" hangingPunct="1">
        <a:spcBef>
          <a:spcPct val="0"/>
        </a:spcBef>
        <a:spcAft>
          <a:spcPct val="0"/>
        </a:spcAft>
        <a:defRPr sz="2915" b="1">
          <a:solidFill>
            <a:schemeClr val="tx2"/>
          </a:solidFill>
          <a:latin typeface="Arial" charset="0"/>
        </a:defRPr>
      </a:lvl5pPr>
      <a:lvl6pPr marL="146413" algn="l" defTabSz="1337549" rtl="0" eaLnBrk="1" fontAlgn="base" hangingPunct="1">
        <a:spcBef>
          <a:spcPct val="0"/>
        </a:spcBef>
        <a:spcAft>
          <a:spcPct val="0"/>
        </a:spcAft>
        <a:defRPr sz="2915" b="1">
          <a:solidFill>
            <a:schemeClr val="tx2"/>
          </a:solidFill>
          <a:latin typeface="Arial" charset="0"/>
        </a:defRPr>
      </a:lvl6pPr>
      <a:lvl7pPr marL="292828" algn="l" defTabSz="1337549" rtl="0" eaLnBrk="1" fontAlgn="base" hangingPunct="1">
        <a:spcBef>
          <a:spcPct val="0"/>
        </a:spcBef>
        <a:spcAft>
          <a:spcPct val="0"/>
        </a:spcAft>
        <a:defRPr sz="2915" b="1">
          <a:solidFill>
            <a:schemeClr val="tx2"/>
          </a:solidFill>
          <a:latin typeface="Arial" charset="0"/>
        </a:defRPr>
      </a:lvl7pPr>
      <a:lvl8pPr marL="439240" algn="l" defTabSz="1337549" rtl="0" eaLnBrk="1" fontAlgn="base" hangingPunct="1">
        <a:spcBef>
          <a:spcPct val="0"/>
        </a:spcBef>
        <a:spcAft>
          <a:spcPct val="0"/>
        </a:spcAft>
        <a:defRPr sz="2915" b="1">
          <a:solidFill>
            <a:schemeClr val="tx2"/>
          </a:solidFill>
          <a:latin typeface="Arial" charset="0"/>
        </a:defRPr>
      </a:lvl8pPr>
      <a:lvl9pPr marL="585655" algn="l" defTabSz="1337549" rtl="0" eaLnBrk="1" fontAlgn="base" hangingPunct="1">
        <a:spcBef>
          <a:spcPct val="0"/>
        </a:spcBef>
        <a:spcAft>
          <a:spcPct val="0"/>
        </a:spcAft>
        <a:defRPr sz="2915" b="1">
          <a:solidFill>
            <a:schemeClr val="tx2"/>
          </a:solidFill>
          <a:latin typeface="Arial" charset="0"/>
        </a:defRPr>
      </a:lvl9pPr>
    </p:titleStyle>
    <p:bodyStyle>
      <a:lvl1pPr marL="501263" indent="-501263" algn="l" defTabSz="1337549" rtl="0" eaLnBrk="1" fontAlgn="base" hangingPunct="1">
        <a:spcBef>
          <a:spcPct val="20000"/>
        </a:spcBef>
        <a:spcAft>
          <a:spcPct val="0"/>
        </a:spcAft>
        <a:defRPr sz="1441" b="1" kern="1200">
          <a:solidFill>
            <a:schemeClr val="tx1"/>
          </a:solidFill>
          <a:latin typeface="+mn-lt"/>
          <a:ea typeface="+mn-ea"/>
          <a:cs typeface="+mn-cs"/>
        </a:defRPr>
      </a:lvl1pPr>
      <a:lvl2pPr marL="1086411" indent="-418397" algn="l" defTabSz="1337549" rtl="0" eaLnBrk="1" fontAlgn="base" hangingPunct="1">
        <a:spcBef>
          <a:spcPct val="20000"/>
        </a:spcBef>
        <a:spcAft>
          <a:spcPct val="0"/>
        </a:spcAft>
        <a:defRPr sz="2177" kern="1200">
          <a:solidFill>
            <a:schemeClr val="tx1"/>
          </a:solidFill>
          <a:latin typeface="+mn-lt"/>
          <a:ea typeface="+mn-ea"/>
          <a:cs typeface="+mn-cs"/>
        </a:defRPr>
      </a:lvl2pPr>
      <a:lvl3pPr marL="1671048" indent="-333497" algn="l" defTabSz="1337549" rtl="0" eaLnBrk="1" fontAlgn="base" hangingPunct="1">
        <a:spcBef>
          <a:spcPct val="20000"/>
        </a:spcBef>
        <a:spcAft>
          <a:spcPct val="0"/>
        </a:spcAft>
        <a:defRPr sz="1441" kern="1200">
          <a:solidFill>
            <a:schemeClr val="tx1"/>
          </a:solidFill>
          <a:latin typeface="+mn-lt"/>
          <a:ea typeface="+mn-ea"/>
          <a:cs typeface="+mn-cs"/>
        </a:defRPr>
      </a:lvl3pPr>
      <a:lvl4pPr marL="2340585" indent="-334515" algn="l" defTabSz="1337549" rtl="0" eaLnBrk="1" fontAlgn="base" hangingPunct="1">
        <a:spcBef>
          <a:spcPct val="20000"/>
        </a:spcBef>
        <a:spcAft>
          <a:spcPct val="0"/>
        </a:spcAft>
        <a:defRPr sz="834" kern="1200">
          <a:solidFill>
            <a:schemeClr val="tx1"/>
          </a:solidFill>
          <a:latin typeface="+mn-lt"/>
          <a:ea typeface="+mn-ea"/>
          <a:cs typeface="+mn-cs"/>
        </a:defRPr>
      </a:lvl4pPr>
      <a:lvl5pPr marL="3008089" indent="-335532" algn="l" defTabSz="1337549" rtl="0" eaLnBrk="1" fontAlgn="base" hangingPunct="1">
        <a:spcBef>
          <a:spcPct val="20000"/>
        </a:spcBef>
        <a:spcAft>
          <a:spcPct val="0"/>
        </a:spcAft>
        <a:defRPr sz="736" kern="1200">
          <a:solidFill>
            <a:schemeClr val="tx1"/>
          </a:solidFill>
          <a:latin typeface="+mn-lt"/>
          <a:ea typeface="+mn-ea"/>
          <a:cs typeface="+mn-cs"/>
        </a:defRPr>
      </a:lvl5pPr>
      <a:lvl6pPr marL="80527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6pPr>
      <a:lvl7pPr marL="951688"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7pPr>
      <a:lvl8pPr marL="1098103"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8pPr>
      <a:lvl9pPr marL="124451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9pPr>
    </p:bodyStyle>
    <p:otherStyle>
      <a:defPPr>
        <a:defRPr lang="en-US"/>
      </a:defPPr>
      <a:lvl1pPr marL="0" algn="l" defTabSz="292828" rtl="0" eaLnBrk="1" latinLnBrk="0" hangingPunct="1">
        <a:defRPr sz="576" kern="1200">
          <a:solidFill>
            <a:schemeClr val="tx1"/>
          </a:solidFill>
          <a:latin typeface="+mn-lt"/>
          <a:ea typeface="+mn-ea"/>
          <a:cs typeface="+mn-cs"/>
        </a:defRPr>
      </a:lvl1pPr>
      <a:lvl2pPr marL="146413" algn="l" defTabSz="292828" rtl="0" eaLnBrk="1" latinLnBrk="0" hangingPunct="1">
        <a:defRPr sz="576" kern="1200">
          <a:solidFill>
            <a:schemeClr val="tx1"/>
          </a:solidFill>
          <a:latin typeface="+mn-lt"/>
          <a:ea typeface="+mn-ea"/>
          <a:cs typeface="+mn-cs"/>
        </a:defRPr>
      </a:lvl2pPr>
      <a:lvl3pPr marL="292828" algn="l" defTabSz="292828" rtl="0" eaLnBrk="1" latinLnBrk="0" hangingPunct="1">
        <a:defRPr sz="576" kern="1200">
          <a:solidFill>
            <a:schemeClr val="tx1"/>
          </a:solidFill>
          <a:latin typeface="+mn-lt"/>
          <a:ea typeface="+mn-ea"/>
          <a:cs typeface="+mn-cs"/>
        </a:defRPr>
      </a:lvl3pPr>
      <a:lvl4pPr marL="439240" algn="l" defTabSz="292828" rtl="0" eaLnBrk="1" latinLnBrk="0" hangingPunct="1">
        <a:defRPr sz="576" kern="1200">
          <a:solidFill>
            <a:schemeClr val="tx1"/>
          </a:solidFill>
          <a:latin typeface="+mn-lt"/>
          <a:ea typeface="+mn-ea"/>
          <a:cs typeface="+mn-cs"/>
        </a:defRPr>
      </a:lvl4pPr>
      <a:lvl5pPr marL="585655" algn="l" defTabSz="292828" rtl="0" eaLnBrk="1" latinLnBrk="0" hangingPunct="1">
        <a:defRPr sz="576" kern="1200">
          <a:solidFill>
            <a:schemeClr val="tx1"/>
          </a:solidFill>
          <a:latin typeface="+mn-lt"/>
          <a:ea typeface="+mn-ea"/>
          <a:cs typeface="+mn-cs"/>
        </a:defRPr>
      </a:lvl5pPr>
      <a:lvl6pPr marL="732068" algn="l" defTabSz="292828" rtl="0" eaLnBrk="1" latinLnBrk="0" hangingPunct="1">
        <a:defRPr sz="576" kern="1200">
          <a:solidFill>
            <a:schemeClr val="tx1"/>
          </a:solidFill>
          <a:latin typeface="+mn-lt"/>
          <a:ea typeface="+mn-ea"/>
          <a:cs typeface="+mn-cs"/>
        </a:defRPr>
      </a:lvl6pPr>
      <a:lvl7pPr marL="878483" algn="l" defTabSz="292828" rtl="0" eaLnBrk="1" latinLnBrk="0" hangingPunct="1">
        <a:defRPr sz="576" kern="1200">
          <a:solidFill>
            <a:schemeClr val="tx1"/>
          </a:solidFill>
          <a:latin typeface="+mn-lt"/>
          <a:ea typeface="+mn-ea"/>
          <a:cs typeface="+mn-cs"/>
        </a:defRPr>
      </a:lvl7pPr>
      <a:lvl8pPr marL="1024895" algn="l" defTabSz="292828" rtl="0" eaLnBrk="1" latinLnBrk="0" hangingPunct="1">
        <a:defRPr sz="576" kern="1200">
          <a:solidFill>
            <a:schemeClr val="tx1"/>
          </a:solidFill>
          <a:latin typeface="+mn-lt"/>
          <a:ea typeface="+mn-ea"/>
          <a:cs typeface="+mn-cs"/>
        </a:defRPr>
      </a:lvl8pPr>
      <a:lvl9pPr marL="1171310" algn="l" defTabSz="292828" rtl="0" eaLnBrk="1" latinLnBrk="0" hangingPunct="1">
        <a:defRPr sz="57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489F2-0874-7248-213F-7F81B7D06383}"/>
              </a:ext>
            </a:extLst>
          </p:cNvPr>
          <p:cNvSpPr>
            <a:spLocks noGrp="1"/>
          </p:cNvSpPr>
          <p:nvPr>
            <p:ph type="title"/>
          </p:nvPr>
        </p:nvSpPr>
        <p:spPr>
          <a:xfrm>
            <a:off x="1675527" y="730251"/>
            <a:ext cx="21020246" cy="2651126"/>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A464146-6724-D7B2-C018-7DEB8A52AF65}"/>
              </a:ext>
            </a:extLst>
          </p:cNvPr>
          <p:cNvSpPr>
            <a:spLocks noGrp="1"/>
          </p:cNvSpPr>
          <p:nvPr>
            <p:ph type="body" idx="1"/>
          </p:nvPr>
        </p:nvSpPr>
        <p:spPr>
          <a:xfrm>
            <a:off x="1675527" y="3651250"/>
            <a:ext cx="21020246" cy="870267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3222CBA-176B-8BC5-536E-201A817453E3}"/>
              </a:ext>
            </a:extLst>
          </p:cNvPr>
          <p:cNvSpPr>
            <a:spLocks noGrp="1"/>
          </p:cNvSpPr>
          <p:nvPr>
            <p:ph type="dt" sz="half" idx="2"/>
          </p:nvPr>
        </p:nvSpPr>
        <p:spPr>
          <a:xfrm>
            <a:off x="1675527" y="12712701"/>
            <a:ext cx="5483543" cy="730250"/>
          </a:xfrm>
          <a:prstGeom prst="rect">
            <a:avLst/>
          </a:prstGeom>
        </p:spPr>
        <p:txBody>
          <a:bodyPr vert="horz" lIns="91440" tIns="45720" rIns="91440" bIns="45720" rtlCol="0" anchor="ctr"/>
          <a:lstStyle>
            <a:lvl1pPr algn="l">
              <a:defRPr sz="2399">
                <a:solidFill>
                  <a:schemeClr val="tx1">
                    <a:tint val="82000"/>
                  </a:schemeClr>
                </a:solidFill>
              </a:defRPr>
            </a:lvl1p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AD9A7D30-1433-5ED7-399C-E73562557D43}"/>
              </a:ext>
            </a:extLst>
          </p:cNvPr>
          <p:cNvSpPr>
            <a:spLocks noGrp="1"/>
          </p:cNvSpPr>
          <p:nvPr>
            <p:ph type="ftr" sz="quarter" idx="3"/>
          </p:nvPr>
        </p:nvSpPr>
        <p:spPr>
          <a:xfrm>
            <a:off x="8072993" y="12712701"/>
            <a:ext cx="8225314" cy="730250"/>
          </a:xfrm>
          <a:prstGeom prst="rect">
            <a:avLst/>
          </a:prstGeom>
        </p:spPr>
        <p:txBody>
          <a:bodyPr vert="horz" lIns="91440" tIns="45720" rIns="91440" bIns="45720" rtlCol="0" anchor="ctr"/>
          <a:lstStyle>
            <a:lvl1pPr algn="ctr">
              <a:defRPr sz="2399">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8573B231-1C8E-9B5F-4AA8-8E273F371FC1}"/>
              </a:ext>
            </a:extLst>
          </p:cNvPr>
          <p:cNvSpPr>
            <a:spLocks noGrp="1"/>
          </p:cNvSpPr>
          <p:nvPr>
            <p:ph type="sldNum" sz="quarter" idx="4"/>
          </p:nvPr>
        </p:nvSpPr>
        <p:spPr>
          <a:xfrm>
            <a:off x="17212230" y="12712701"/>
            <a:ext cx="5483543" cy="730250"/>
          </a:xfrm>
          <a:prstGeom prst="rect">
            <a:avLst/>
          </a:prstGeom>
        </p:spPr>
        <p:txBody>
          <a:bodyPr vert="horz" lIns="91440" tIns="45720" rIns="91440" bIns="45720" rtlCol="0" anchor="ctr"/>
          <a:lstStyle>
            <a:lvl1pPr algn="r">
              <a:defRPr sz="2399">
                <a:solidFill>
                  <a:schemeClr val="tx1">
                    <a:tint val="82000"/>
                  </a:schemeClr>
                </a:solidFill>
              </a:defRPr>
            </a:lvl1pPr>
          </a:lstStyle>
          <a:p>
            <a:fld id="{2B81FCF7-47A2-004F-BAC2-6F3935CFBDAA}" type="slidenum">
              <a:rPr lang="en-DK" smtClean="0"/>
              <a:t>‹#›</a:t>
            </a:fld>
            <a:endParaRPr lang="en-DK"/>
          </a:p>
        </p:txBody>
      </p:sp>
    </p:spTree>
    <p:extLst>
      <p:ext uri="{BB962C8B-B14F-4D97-AF65-F5344CB8AC3E}">
        <p14:creationId xmlns:p14="http://schemas.microsoft.com/office/powerpoint/2010/main" val="201739024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827886" rtl="0" eaLnBrk="1" latinLnBrk="0" hangingPunct="1">
        <a:lnSpc>
          <a:spcPct val="90000"/>
        </a:lnSpc>
        <a:spcBef>
          <a:spcPct val="0"/>
        </a:spcBef>
        <a:buNone/>
        <a:defRPr sz="8796" kern="1200">
          <a:solidFill>
            <a:schemeClr val="tx1"/>
          </a:solidFill>
          <a:latin typeface="+mj-lt"/>
          <a:ea typeface="+mj-ea"/>
          <a:cs typeface="+mj-cs"/>
        </a:defRPr>
      </a:lvl1pPr>
    </p:titleStyle>
    <p:bodyStyle>
      <a:lvl1pPr marL="456971" indent="-456971" algn="l" defTabSz="1827886" rtl="0" eaLnBrk="1" latinLnBrk="0" hangingPunct="1">
        <a:lnSpc>
          <a:spcPct val="90000"/>
        </a:lnSpc>
        <a:spcBef>
          <a:spcPts val="1999"/>
        </a:spcBef>
        <a:buFont typeface="Arial" panose="020B0604020202020204" pitchFamily="34" charset="0"/>
        <a:buChar char="•"/>
        <a:defRPr sz="5597" kern="1200">
          <a:solidFill>
            <a:schemeClr val="tx1"/>
          </a:solidFill>
          <a:latin typeface="+mn-lt"/>
          <a:ea typeface="+mn-ea"/>
          <a:cs typeface="+mn-cs"/>
        </a:defRPr>
      </a:lvl1pPr>
      <a:lvl2pPr marL="1370914" indent="-456971" algn="l" defTabSz="1827886" rtl="0" eaLnBrk="1" latinLnBrk="0" hangingPunct="1">
        <a:lnSpc>
          <a:spcPct val="90000"/>
        </a:lnSpc>
        <a:spcBef>
          <a:spcPts val="999"/>
        </a:spcBef>
        <a:buFont typeface="Arial" panose="020B0604020202020204" pitchFamily="34" charset="0"/>
        <a:buChar char="•"/>
        <a:defRPr sz="4798" kern="1200">
          <a:solidFill>
            <a:schemeClr val="tx1"/>
          </a:solidFill>
          <a:latin typeface="+mn-lt"/>
          <a:ea typeface="+mn-ea"/>
          <a:cs typeface="+mn-cs"/>
        </a:defRPr>
      </a:lvl2pPr>
      <a:lvl3pPr marL="2284857" indent="-456971" algn="l" defTabSz="1827886" rtl="0" eaLnBrk="1" latinLnBrk="0" hangingPunct="1">
        <a:lnSpc>
          <a:spcPct val="90000"/>
        </a:lnSpc>
        <a:spcBef>
          <a:spcPts val="999"/>
        </a:spcBef>
        <a:buFont typeface="Arial" panose="020B0604020202020204" pitchFamily="34" charset="0"/>
        <a:buChar char="•"/>
        <a:defRPr sz="3998" kern="1200">
          <a:solidFill>
            <a:schemeClr val="tx1"/>
          </a:solidFill>
          <a:latin typeface="+mn-lt"/>
          <a:ea typeface="+mn-ea"/>
          <a:cs typeface="+mn-cs"/>
        </a:defRPr>
      </a:lvl3pPr>
      <a:lvl4pPr marL="3198800"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4pPr>
      <a:lvl5pPr marL="4112743"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5pPr>
      <a:lvl6pPr marL="5026685"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6pPr>
      <a:lvl7pPr marL="5940628"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7pPr>
      <a:lvl8pPr marL="6854571"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8pPr>
      <a:lvl9pPr marL="7768514"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9pPr>
    </p:bodyStyle>
    <p:otherStyle>
      <a:defPPr>
        <a:defRPr lang="en-DK"/>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8">
            <a:extLst>
              <a:ext uri="{FF2B5EF4-FFF2-40B4-BE49-F238E27FC236}">
                <a16:creationId xmlns:a16="http://schemas.microsoft.com/office/drawing/2014/main" id="{5725BFF3-C546-5AFF-D9DD-0A38034DCB81}"/>
              </a:ext>
            </a:extLst>
          </p:cNvPr>
          <p:cNvSpPr>
            <a:spLocks noChangeArrowheads="1"/>
          </p:cNvSpPr>
          <p:nvPr/>
        </p:nvSpPr>
        <p:spPr bwMode="auto">
          <a:xfrm>
            <a:off x="0" y="0"/>
            <a:ext cx="24371300" cy="13716000"/>
          </a:xfrm>
          <a:prstGeom prst="rect">
            <a:avLst/>
          </a:prstGeom>
          <a:noFill/>
          <a:ln w="381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300">
                <a:solidFill>
                  <a:schemeClr val="tx1"/>
                </a:solidFill>
                <a:latin typeface="Times New Roman" panose="02020603050405020304" pitchFamily="18" charset="0"/>
              </a:defRPr>
            </a:lvl1pPr>
            <a:lvl2pPr marL="742950" indent="-285750">
              <a:defRPr sz="2300">
                <a:solidFill>
                  <a:schemeClr val="tx1"/>
                </a:solidFill>
                <a:latin typeface="Times New Roman" panose="02020603050405020304" pitchFamily="18" charset="0"/>
              </a:defRPr>
            </a:lvl2pPr>
            <a:lvl3pPr marL="1143000" indent="-228600">
              <a:defRPr sz="2300">
                <a:solidFill>
                  <a:schemeClr val="tx1"/>
                </a:solidFill>
                <a:latin typeface="Times New Roman" panose="02020603050405020304" pitchFamily="18" charset="0"/>
              </a:defRPr>
            </a:lvl3pPr>
            <a:lvl4pPr marL="1600200" indent="-228600">
              <a:defRPr sz="2300">
                <a:solidFill>
                  <a:schemeClr val="tx1"/>
                </a:solidFill>
                <a:latin typeface="Times New Roman" panose="02020603050405020304" pitchFamily="18" charset="0"/>
              </a:defRPr>
            </a:lvl4pPr>
            <a:lvl5pPr marL="2057400" indent="-228600">
              <a:defRPr sz="23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3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3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3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endParaRPr lang="en-US" altLang="en-DK" sz="736"/>
          </a:p>
        </p:txBody>
      </p:sp>
      <p:pic>
        <p:nvPicPr>
          <p:cNvPr id="7" name="Picture 6">
            <a:extLst>
              <a:ext uri="{FF2B5EF4-FFF2-40B4-BE49-F238E27FC236}">
                <a16:creationId xmlns:a16="http://schemas.microsoft.com/office/drawing/2014/main" id="{797D627B-18C6-A274-B98E-B65D3B8BAF20}"/>
              </a:ext>
            </a:extLst>
          </p:cNvPr>
          <p:cNvPicPr>
            <a:picLocks noChangeAspect="1"/>
          </p:cNvPicPr>
          <p:nvPr/>
        </p:nvPicPr>
        <p:blipFill>
          <a:blip r:embed="rId18"/>
          <a:stretch>
            <a:fillRect/>
          </a:stretch>
        </p:blipFill>
        <p:spPr>
          <a:xfrm>
            <a:off x="22564618" y="11915780"/>
            <a:ext cx="1503916" cy="1504700"/>
          </a:xfrm>
          <a:prstGeom prst="rect">
            <a:avLst/>
          </a:prstGeom>
          <a:noFill/>
          <a:ln>
            <a:noFill/>
          </a:ln>
        </p:spPr>
      </p:pic>
      <p:pic>
        <p:nvPicPr>
          <p:cNvPr id="2" name="Picture 1">
            <a:extLst>
              <a:ext uri="{FF2B5EF4-FFF2-40B4-BE49-F238E27FC236}">
                <a16:creationId xmlns:a16="http://schemas.microsoft.com/office/drawing/2014/main" id="{19DF4FB5-D08A-60B0-8961-4BB748B6DA87}"/>
              </a:ext>
            </a:extLst>
          </p:cNvPr>
          <p:cNvPicPr>
            <a:picLocks noChangeAspect="1"/>
          </p:cNvPicPr>
          <p:nvPr userDrawn="1"/>
        </p:nvPicPr>
        <p:blipFill>
          <a:blip r:embed="rId18"/>
          <a:stretch>
            <a:fillRect/>
          </a:stretch>
        </p:blipFill>
        <p:spPr>
          <a:xfrm>
            <a:off x="22564618" y="11915780"/>
            <a:ext cx="1503916" cy="1504700"/>
          </a:xfrm>
          <a:prstGeom prst="rect">
            <a:avLst/>
          </a:prstGeom>
          <a:noFill/>
          <a:ln>
            <a:noFill/>
          </a:ln>
        </p:spPr>
      </p:pic>
    </p:spTree>
    <p:extLst>
      <p:ext uri="{BB962C8B-B14F-4D97-AF65-F5344CB8AC3E}">
        <p14:creationId xmlns:p14="http://schemas.microsoft.com/office/powerpoint/2010/main" val="54482114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1337549" rtl="0" eaLnBrk="1" fontAlgn="base" hangingPunct="1">
        <a:spcBef>
          <a:spcPct val="0"/>
        </a:spcBef>
        <a:spcAft>
          <a:spcPct val="0"/>
        </a:spcAft>
        <a:defRPr sz="2915" b="1" kern="1200">
          <a:solidFill>
            <a:schemeClr val="tx2"/>
          </a:solidFill>
          <a:latin typeface="+mj-lt"/>
          <a:ea typeface="+mj-ea"/>
          <a:cs typeface="+mj-cs"/>
        </a:defRPr>
      </a:lvl1pPr>
      <a:lvl2pPr algn="l" defTabSz="1337549" rtl="0" eaLnBrk="1" fontAlgn="base" hangingPunct="1">
        <a:spcBef>
          <a:spcPct val="0"/>
        </a:spcBef>
        <a:spcAft>
          <a:spcPct val="0"/>
        </a:spcAft>
        <a:defRPr sz="2915" b="1">
          <a:solidFill>
            <a:schemeClr val="tx2"/>
          </a:solidFill>
          <a:latin typeface="Arial" charset="0"/>
        </a:defRPr>
      </a:lvl2pPr>
      <a:lvl3pPr algn="l" defTabSz="1337549" rtl="0" eaLnBrk="1" fontAlgn="base" hangingPunct="1">
        <a:spcBef>
          <a:spcPct val="0"/>
        </a:spcBef>
        <a:spcAft>
          <a:spcPct val="0"/>
        </a:spcAft>
        <a:defRPr sz="2915" b="1">
          <a:solidFill>
            <a:schemeClr val="tx2"/>
          </a:solidFill>
          <a:latin typeface="Arial" charset="0"/>
        </a:defRPr>
      </a:lvl3pPr>
      <a:lvl4pPr algn="l" defTabSz="1337549" rtl="0" eaLnBrk="1" fontAlgn="base" hangingPunct="1">
        <a:spcBef>
          <a:spcPct val="0"/>
        </a:spcBef>
        <a:spcAft>
          <a:spcPct val="0"/>
        </a:spcAft>
        <a:defRPr sz="2915" b="1">
          <a:solidFill>
            <a:schemeClr val="tx2"/>
          </a:solidFill>
          <a:latin typeface="Arial" charset="0"/>
        </a:defRPr>
      </a:lvl4pPr>
      <a:lvl5pPr algn="l" defTabSz="1337549" rtl="0" eaLnBrk="1" fontAlgn="base" hangingPunct="1">
        <a:spcBef>
          <a:spcPct val="0"/>
        </a:spcBef>
        <a:spcAft>
          <a:spcPct val="0"/>
        </a:spcAft>
        <a:defRPr sz="2915" b="1">
          <a:solidFill>
            <a:schemeClr val="tx2"/>
          </a:solidFill>
          <a:latin typeface="Arial" charset="0"/>
        </a:defRPr>
      </a:lvl5pPr>
      <a:lvl6pPr marL="146413" algn="l" defTabSz="1337549" rtl="0" eaLnBrk="1" fontAlgn="base" hangingPunct="1">
        <a:spcBef>
          <a:spcPct val="0"/>
        </a:spcBef>
        <a:spcAft>
          <a:spcPct val="0"/>
        </a:spcAft>
        <a:defRPr sz="2915" b="1">
          <a:solidFill>
            <a:schemeClr val="tx2"/>
          </a:solidFill>
          <a:latin typeface="Arial" charset="0"/>
        </a:defRPr>
      </a:lvl6pPr>
      <a:lvl7pPr marL="292828" algn="l" defTabSz="1337549" rtl="0" eaLnBrk="1" fontAlgn="base" hangingPunct="1">
        <a:spcBef>
          <a:spcPct val="0"/>
        </a:spcBef>
        <a:spcAft>
          <a:spcPct val="0"/>
        </a:spcAft>
        <a:defRPr sz="2915" b="1">
          <a:solidFill>
            <a:schemeClr val="tx2"/>
          </a:solidFill>
          <a:latin typeface="Arial" charset="0"/>
        </a:defRPr>
      </a:lvl7pPr>
      <a:lvl8pPr marL="439240" algn="l" defTabSz="1337549" rtl="0" eaLnBrk="1" fontAlgn="base" hangingPunct="1">
        <a:spcBef>
          <a:spcPct val="0"/>
        </a:spcBef>
        <a:spcAft>
          <a:spcPct val="0"/>
        </a:spcAft>
        <a:defRPr sz="2915" b="1">
          <a:solidFill>
            <a:schemeClr val="tx2"/>
          </a:solidFill>
          <a:latin typeface="Arial" charset="0"/>
        </a:defRPr>
      </a:lvl8pPr>
      <a:lvl9pPr marL="585655" algn="l" defTabSz="1337549" rtl="0" eaLnBrk="1" fontAlgn="base" hangingPunct="1">
        <a:spcBef>
          <a:spcPct val="0"/>
        </a:spcBef>
        <a:spcAft>
          <a:spcPct val="0"/>
        </a:spcAft>
        <a:defRPr sz="2915" b="1">
          <a:solidFill>
            <a:schemeClr val="tx2"/>
          </a:solidFill>
          <a:latin typeface="Arial" charset="0"/>
        </a:defRPr>
      </a:lvl9pPr>
    </p:titleStyle>
    <p:bodyStyle>
      <a:lvl1pPr marL="501263" indent="-501263" algn="l" defTabSz="1337549" rtl="0" eaLnBrk="1" fontAlgn="base" hangingPunct="1">
        <a:spcBef>
          <a:spcPct val="20000"/>
        </a:spcBef>
        <a:spcAft>
          <a:spcPct val="0"/>
        </a:spcAft>
        <a:defRPr sz="1441" b="1" kern="1200">
          <a:solidFill>
            <a:schemeClr val="tx1"/>
          </a:solidFill>
          <a:latin typeface="+mn-lt"/>
          <a:ea typeface="+mn-ea"/>
          <a:cs typeface="+mn-cs"/>
        </a:defRPr>
      </a:lvl1pPr>
      <a:lvl2pPr marL="1086411" indent="-418397" algn="l" defTabSz="1337549" rtl="0" eaLnBrk="1" fontAlgn="base" hangingPunct="1">
        <a:spcBef>
          <a:spcPct val="20000"/>
        </a:spcBef>
        <a:spcAft>
          <a:spcPct val="0"/>
        </a:spcAft>
        <a:defRPr sz="2177" kern="1200">
          <a:solidFill>
            <a:schemeClr val="tx1"/>
          </a:solidFill>
          <a:latin typeface="+mn-lt"/>
          <a:ea typeface="+mn-ea"/>
          <a:cs typeface="+mn-cs"/>
        </a:defRPr>
      </a:lvl2pPr>
      <a:lvl3pPr marL="1671048" indent="-333497" algn="l" defTabSz="1337549" rtl="0" eaLnBrk="1" fontAlgn="base" hangingPunct="1">
        <a:spcBef>
          <a:spcPct val="20000"/>
        </a:spcBef>
        <a:spcAft>
          <a:spcPct val="0"/>
        </a:spcAft>
        <a:defRPr sz="1441" kern="1200">
          <a:solidFill>
            <a:schemeClr val="tx1"/>
          </a:solidFill>
          <a:latin typeface="+mn-lt"/>
          <a:ea typeface="+mn-ea"/>
          <a:cs typeface="+mn-cs"/>
        </a:defRPr>
      </a:lvl3pPr>
      <a:lvl4pPr marL="2340585" indent="-334515" algn="l" defTabSz="1337549" rtl="0" eaLnBrk="1" fontAlgn="base" hangingPunct="1">
        <a:spcBef>
          <a:spcPct val="20000"/>
        </a:spcBef>
        <a:spcAft>
          <a:spcPct val="0"/>
        </a:spcAft>
        <a:defRPr sz="834" kern="1200">
          <a:solidFill>
            <a:schemeClr val="tx1"/>
          </a:solidFill>
          <a:latin typeface="+mn-lt"/>
          <a:ea typeface="+mn-ea"/>
          <a:cs typeface="+mn-cs"/>
        </a:defRPr>
      </a:lvl4pPr>
      <a:lvl5pPr marL="3008089" indent="-335532" algn="l" defTabSz="1337549" rtl="0" eaLnBrk="1" fontAlgn="base" hangingPunct="1">
        <a:spcBef>
          <a:spcPct val="20000"/>
        </a:spcBef>
        <a:spcAft>
          <a:spcPct val="0"/>
        </a:spcAft>
        <a:defRPr sz="736" kern="1200">
          <a:solidFill>
            <a:schemeClr val="tx1"/>
          </a:solidFill>
          <a:latin typeface="+mn-lt"/>
          <a:ea typeface="+mn-ea"/>
          <a:cs typeface="+mn-cs"/>
        </a:defRPr>
      </a:lvl5pPr>
      <a:lvl6pPr marL="80527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6pPr>
      <a:lvl7pPr marL="951688"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7pPr>
      <a:lvl8pPr marL="1098103"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8pPr>
      <a:lvl9pPr marL="124451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9pPr>
    </p:bodyStyle>
    <p:otherStyle>
      <a:defPPr>
        <a:defRPr lang="en-US"/>
      </a:defPPr>
      <a:lvl1pPr marL="0" algn="l" defTabSz="292828" rtl="0" eaLnBrk="1" latinLnBrk="0" hangingPunct="1">
        <a:defRPr sz="576" kern="1200">
          <a:solidFill>
            <a:schemeClr val="tx1"/>
          </a:solidFill>
          <a:latin typeface="+mn-lt"/>
          <a:ea typeface="+mn-ea"/>
          <a:cs typeface="+mn-cs"/>
        </a:defRPr>
      </a:lvl1pPr>
      <a:lvl2pPr marL="146413" algn="l" defTabSz="292828" rtl="0" eaLnBrk="1" latinLnBrk="0" hangingPunct="1">
        <a:defRPr sz="576" kern="1200">
          <a:solidFill>
            <a:schemeClr val="tx1"/>
          </a:solidFill>
          <a:latin typeface="+mn-lt"/>
          <a:ea typeface="+mn-ea"/>
          <a:cs typeface="+mn-cs"/>
        </a:defRPr>
      </a:lvl2pPr>
      <a:lvl3pPr marL="292828" algn="l" defTabSz="292828" rtl="0" eaLnBrk="1" latinLnBrk="0" hangingPunct="1">
        <a:defRPr sz="576" kern="1200">
          <a:solidFill>
            <a:schemeClr val="tx1"/>
          </a:solidFill>
          <a:latin typeface="+mn-lt"/>
          <a:ea typeface="+mn-ea"/>
          <a:cs typeface="+mn-cs"/>
        </a:defRPr>
      </a:lvl3pPr>
      <a:lvl4pPr marL="439240" algn="l" defTabSz="292828" rtl="0" eaLnBrk="1" latinLnBrk="0" hangingPunct="1">
        <a:defRPr sz="576" kern="1200">
          <a:solidFill>
            <a:schemeClr val="tx1"/>
          </a:solidFill>
          <a:latin typeface="+mn-lt"/>
          <a:ea typeface="+mn-ea"/>
          <a:cs typeface="+mn-cs"/>
        </a:defRPr>
      </a:lvl4pPr>
      <a:lvl5pPr marL="585655" algn="l" defTabSz="292828" rtl="0" eaLnBrk="1" latinLnBrk="0" hangingPunct="1">
        <a:defRPr sz="576" kern="1200">
          <a:solidFill>
            <a:schemeClr val="tx1"/>
          </a:solidFill>
          <a:latin typeface="+mn-lt"/>
          <a:ea typeface="+mn-ea"/>
          <a:cs typeface="+mn-cs"/>
        </a:defRPr>
      </a:lvl5pPr>
      <a:lvl6pPr marL="732068" algn="l" defTabSz="292828" rtl="0" eaLnBrk="1" latinLnBrk="0" hangingPunct="1">
        <a:defRPr sz="576" kern="1200">
          <a:solidFill>
            <a:schemeClr val="tx1"/>
          </a:solidFill>
          <a:latin typeface="+mn-lt"/>
          <a:ea typeface="+mn-ea"/>
          <a:cs typeface="+mn-cs"/>
        </a:defRPr>
      </a:lvl6pPr>
      <a:lvl7pPr marL="878483" algn="l" defTabSz="292828" rtl="0" eaLnBrk="1" latinLnBrk="0" hangingPunct="1">
        <a:defRPr sz="576" kern="1200">
          <a:solidFill>
            <a:schemeClr val="tx1"/>
          </a:solidFill>
          <a:latin typeface="+mn-lt"/>
          <a:ea typeface="+mn-ea"/>
          <a:cs typeface="+mn-cs"/>
        </a:defRPr>
      </a:lvl7pPr>
      <a:lvl8pPr marL="1024895" algn="l" defTabSz="292828" rtl="0" eaLnBrk="1" latinLnBrk="0" hangingPunct="1">
        <a:defRPr sz="576" kern="1200">
          <a:solidFill>
            <a:schemeClr val="tx1"/>
          </a:solidFill>
          <a:latin typeface="+mn-lt"/>
          <a:ea typeface="+mn-ea"/>
          <a:cs typeface="+mn-cs"/>
        </a:defRPr>
      </a:lvl8pPr>
      <a:lvl9pPr marL="1171310" algn="l" defTabSz="292828" rtl="0" eaLnBrk="1" latinLnBrk="0" hangingPunct="1">
        <a:defRPr sz="5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489F2-0874-7248-213F-7F81B7D06383}"/>
              </a:ext>
            </a:extLst>
          </p:cNvPr>
          <p:cNvSpPr>
            <a:spLocks noGrp="1"/>
          </p:cNvSpPr>
          <p:nvPr>
            <p:ph type="title"/>
          </p:nvPr>
        </p:nvSpPr>
        <p:spPr>
          <a:xfrm>
            <a:off x="1675527" y="730251"/>
            <a:ext cx="21020246" cy="2651126"/>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A464146-6724-D7B2-C018-7DEB8A52AF65}"/>
              </a:ext>
            </a:extLst>
          </p:cNvPr>
          <p:cNvSpPr>
            <a:spLocks noGrp="1"/>
          </p:cNvSpPr>
          <p:nvPr>
            <p:ph type="body" idx="1"/>
          </p:nvPr>
        </p:nvSpPr>
        <p:spPr>
          <a:xfrm>
            <a:off x="1675527" y="3651250"/>
            <a:ext cx="21020246" cy="870267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3222CBA-176B-8BC5-536E-201A817453E3}"/>
              </a:ext>
            </a:extLst>
          </p:cNvPr>
          <p:cNvSpPr>
            <a:spLocks noGrp="1"/>
          </p:cNvSpPr>
          <p:nvPr>
            <p:ph type="dt" sz="half" idx="2"/>
          </p:nvPr>
        </p:nvSpPr>
        <p:spPr>
          <a:xfrm>
            <a:off x="1675527" y="12712701"/>
            <a:ext cx="5483543" cy="730250"/>
          </a:xfrm>
          <a:prstGeom prst="rect">
            <a:avLst/>
          </a:prstGeom>
        </p:spPr>
        <p:txBody>
          <a:bodyPr vert="horz" lIns="91440" tIns="45720" rIns="91440" bIns="45720" rtlCol="0" anchor="ctr"/>
          <a:lstStyle>
            <a:lvl1pPr algn="l">
              <a:defRPr sz="2399">
                <a:solidFill>
                  <a:schemeClr val="tx1">
                    <a:tint val="82000"/>
                  </a:schemeClr>
                </a:solidFill>
              </a:defRPr>
            </a:lvl1p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AD9A7D30-1433-5ED7-399C-E73562557D43}"/>
              </a:ext>
            </a:extLst>
          </p:cNvPr>
          <p:cNvSpPr>
            <a:spLocks noGrp="1"/>
          </p:cNvSpPr>
          <p:nvPr>
            <p:ph type="ftr" sz="quarter" idx="3"/>
          </p:nvPr>
        </p:nvSpPr>
        <p:spPr>
          <a:xfrm>
            <a:off x="8072993" y="12712701"/>
            <a:ext cx="8225314" cy="730250"/>
          </a:xfrm>
          <a:prstGeom prst="rect">
            <a:avLst/>
          </a:prstGeom>
        </p:spPr>
        <p:txBody>
          <a:bodyPr vert="horz" lIns="91440" tIns="45720" rIns="91440" bIns="45720" rtlCol="0" anchor="ctr"/>
          <a:lstStyle>
            <a:lvl1pPr algn="ctr">
              <a:defRPr sz="2399">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8573B231-1C8E-9B5F-4AA8-8E273F371FC1}"/>
              </a:ext>
            </a:extLst>
          </p:cNvPr>
          <p:cNvSpPr>
            <a:spLocks noGrp="1"/>
          </p:cNvSpPr>
          <p:nvPr>
            <p:ph type="sldNum" sz="quarter" idx="4"/>
          </p:nvPr>
        </p:nvSpPr>
        <p:spPr>
          <a:xfrm>
            <a:off x="17212230" y="12712701"/>
            <a:ext cx="5483543" cy="730250"/>
          </a:xfrm>
          <a:prstGeom prst="rect">
            <a:avLst/>
          </a:prstGeom>
        </p:spPr>
        <p:txBody>
          <a:bodyPr vert="horz" lIns="91440" tIns="45720" rIns="91440" bIns="45720" rtlCol="0" anchor="ctr"/>
          <a:lstStyle>
            <a:lvl1pPr algn="r">
              <a:defRPr sz="2399">
                <a:solidFill>
                  <a:schemeClr val="tx1">
                    <a:tint val="82000"/>
                  </a:schemeClr>
                </a:solidFill>
              </a:defRPr>
            </a:lvl1pPr>
          </a:lstStyle>
          <a:p>
            <a:fld id="{2B81FCF7-47A2-004F-BAC2-6F3935CFBDAA}" type="slidenum">
              <a:rPr lang="en-DK" smtClean="0"/>
              <a:t>‹#›</a:t>
            </a:fld>
            <a:endParaRPr lang="en-DK"/>
          </a:p>
        </p:txBody>
      </p:sp>
    </p:spTree>
    <p:extLst>
      <p:ext uri="{BB962C8B-B14F-4D97-AF65-F5344CB8AC3E}">
        <p14:creationId xmlns:p14="http://schemas.microsoft.com/office/powerpoint/2010/main" val="244014356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1827886" rtl="0" eaLnBrk="1" latinLnBrk="0" hangingPunct="1">
        <a:lnSpc>
          <a:spcPct val="90000"/>
        </a:lnSpc>
        <a:spcBef>
          <a:spcPct val="0"/>
        </a:spcBef>
        <a:buNone/>
        <a:defRPr sz="8796" kern="1200">
          <a:solidFill>
            <a:schemeClr val="tx1"/>
          </a:solidFill>
          <a:latin typeface="+mj-lt"/>
          <a:ea typeface="+mj-ea"/>
          <a:cs typeface="+mj-cs"/>
        </a:defRPr>
      </a:lvl1pPr>
    </p:titleStyle>
    <p:bodyStyle>
      <a:lvl1pPr marL="456971" indent="-456971" algn="l" defTabSz="1827886" rtl="0" eaLnBrk="1" latinLnBrk="0" hangingPunct="1">
        <a:lnSpc>
          <a:spcPct val="90000"/>
        </a:lnSpc>
        <a:spcBef>
          <a:spcPts val="1999"/>
        </a:spcBef>
        <a:buFont typeface="Arial" panose="020B0604020202020204" pitchFamily="34" charset="0"/>
        <a:buChar char="•"/>
        <a:defRPr sz="5597" kern="1200">
          <a:solidFill>
            <a:schemeClr val="tx1"/>
          </a:solidFill>
          <a:latin typeface="+mn-lt"/>
          <a:ea typeface="+mn-ea"/>
          <a:cs typeface="+mn-cs"/>
        </a:defRPr>
      </a:lvl1pPr>
      <a:lvl2pPr marL="1370914" indent="-456971" algn="l" defTabSz="1827886" rtl="0" eaLnBrk="1" latinLnBrk="0" hangingPunct="1">
        <a:lnSpc>
          <a:spcPct val="90000"/>
        </a:lnSpc>
        <a:spcBef>
          <a:spcPts val="999"/>
        </a:spcBef>
        <a:buFont typeface="Arial" panose="020B0604020202020204" pitchFamily="34" charset="0"/>
        <a:buChar char="•"/>
        <a:defRPr sz="4798" kern="1200">
          <a:solidFill>
            <a:schemeClr val="tx1"/>
          </a:solidFill>
          <a:latin typeface="+mn-lt"/>
          <a:ea typeface="+mn-ea"/>
          <a:cs typeface="+mn-cs"/>
        </a:defRPr>
      </a:lvl2pPr>
      <a:lvl3pPr marL="2284857" indent="-456971" algn="l" defTabSz="1827886" rtl="0" eaLnBrk="1" latinLnBrk="0" hangingPunct="1">
        <a:lnSpc>
          <a:spcPct val="90000"/>
        </a:lnSpc>
        <a:spcBef>
          <a:spcPts val="999"/>
        </a:spcBef>
        <a:buFont typeface="Arial" panose="020B0604020202020204" pitchFamily="34" charset="0"/>
        <a:buChar char="•"/>
        <a:defRPr sz="3998" kern="1200">
          <a:solidFill>
            <a:schemeClr val="tx1"/>
          </a:solidFill>
          <a:latin typeface="+mn-lt"/>
          <a:ea typeface="+mn-ea"/>
          <a:cs typeface="+mn-cs"/>
        </a:defRPr>
      </a:lvl3pPr>
      <a:lvl4pPr marL="3198800"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4pPr>
      <a:lvl5pPr marL="4112743"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5pPr>
      <a:lvl6pPr marL="5026685"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6pPr>
      <a:lvl7pPr marL="5940628"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7pPr>
      <a:lvl8pPr marL="6854571"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8pPr>
      <a:lvl9pPr marL="7768514"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9pPr>
    </p:bodyStyle>
    <p:otherStyle>
      <a:defPPr>
        <a:defRPr lang="en-DK"/>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8">
            <a:extLst>
              <a:ext uri="{FF2B5EF4-FFF2-40B4-BE49-F238E27FC236}">
                <a16:creationId xmlns:a16="http://schemas.microsoft.com/office/drawing/2014/main" id="{5725BFF3-C546-5AFF-D9DD-0A38034DCB81}"/>
              </a:ext>
            </a:extLst>
          </p:cNvPr>
          <p:cNvSpPr>
            <a:spLocks noChangeArrowheads="1"/>
          </p:cNvSpPr>
          <p:nvPr/>
        </p:nvSpPr>
        <p:spPr bwMode="auto">
          <a:xfrm>
            <a:off x="0" y="0"/>
            <a:ext cx="24371300" cy="13716000"/>
          </a:xfrm>
          <a:prstGeom prst="rect">
            <a:avLst/>
          </a:prstGeom>
          <a:noFill/>
          <a:ln w="381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300">
                <a:solidFill>
                  <a:schemeClr val="tx1"/>
                </a:solidFill>
                <a:latin typeface="Times New Roman" panose="02020603050405020304" pitchFamily="18" charset="0"/>
              </a:defRPr>
            </a:lvl1pPr>
            <a:lvl2pPr marL="742950" indent="-285750">
              <a:defRPr sz="2300">
                <a:solidFill>
                  <a:schemeClr val="tx1"/>
                </a:solidFill>
                <a:latin typeface="Times New Roman" panose="02020603050405020304" pitchFamily="18" charset="0"/>
              </a:defRPr>
            </a:lvl2pPr>
            <a:lvl3pPr marL="1143000" indent="-228600">
              <a:defRPr sz="2300">
                <a:solidFill>
                  <a:schemeClr val="tx1"/>
                </a:solidFill>
                <a:latin typeface="Times New Roman" panose="02020603050405020304" pitchFamily="18" charset="0"/>
              </a:defRPr>
            </a:lvl3pPr>
            <a:lvl4pPr marL="1600200" indent="-228600">
              <a:defRPr sz="2300">
                <a:solidFill>
                  <a:schemeClr val="tx1"/>
                </a:solidFill>
                <a:latin typeface="Times New Roman" panose="02020603050405020304" pitchFamily="18" charset="0"/>
              </a:defRPr>
            </a:lvl4pPr>
            <a:lvl5pPr marL="2057400" indent="-228600">
              <a:defRPr sz="23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3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3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3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endParaRPr lang="en-US" altLang="en-DK" sz="736"/>
          </a:p>
        </p:txBody>
      </p:sp>
      <p:pic>
        <p:nvPicPr>
          <p:cNvPr id="7" name="Picture 6">
            <a:extLst>
              <a:ext uri="{FF2B5EF4-FFF2-40B4-BE49-F238E27FC236}">
                <a16:creationId xmlns:a16="http://schemas.microsoft.com/office/drawing/2014/main" id="{797D627B-18C6-A274-B98E-B65D3B8BAF20}"/>
              </a:ext>
            </a:extLst>
          </p:cNvPr>
          <p:cNvPicPr>
            <a:picLocks noChangeAspect="1"/>
          </p:cNvPicPr>
          <p:nvPr/>
        </p:nvPicPr>
        <p:blipFill>
          <a:blip r:embed="rId18"/>
          <a:stretch>
            <a:fillRect/>
          </a:stretch>
        </p:blipFill>
        <p:spPr>
          <a:xfrm>
            <a:off x="22564618" y="11915780"/>
            <a:ext cx="1503916" cy="1504700"/>
          </a:xfrm>
          <a:prstGeom prst="rect">
            <a:avLst/>
          </a:prstGeom>
          <a:noFill/>
          <a:ln>
            <a:noFill/>
          </a:ln>
        </p:spPr>
      </p:pic>
      <p:pic>
        <p:nvPicPr>
          <p:cNvPr id="2" name="Picture 1">
            <a:extLst>
              <a:ext uri="{FF2B5EF4-FFF2-40B4-BE49-F238E27FC236}">
                <a16:creationId xmlns:a16="http://schemas.microsoft.com/office/drawing/2014/main" id="{6F1D87B1-7993-C0BE-7C7D-E098F8A319A3}"/>
              </a:ext>
            </a:extLst>
          </p:cNvPr>
          <p:cNvPicPr>
            <a:picLocks noChangeAspect="1"/>
          </p:cNvPicPr>
          <p:nvPr userDrawn="1"/>
        </p:nvPicPr>
        <p:blipFill>
          <a:blip r:embed="rId18"/>
          <a:stretch>
            <a:fillRect/>
          </a:stretch>
        </p:blipFill>
        <p:spPr>
          <a:xfrm>
            <a:off x="22564618" y="11915780"/>
            <a:ext cx="1503916" cy="1504700"/>
          </a:xfrm>
          <a:prstGeom prst="rect">
            <a:avLst/>
          </a:prstGeom>
          <a:noFill/>
          <a:ln>
            <a:noFill/>
          </a:ln>
        </p:spPr>
      </p:pic>
    </p:spTree>
    <p:extLst>
      <p:ext uri="{BB962C8B-B14F-4D97-AF65-F5344CB8AC3E}">
        <p14:creationId xmlns:p14="http://schemas.microsoft.com/office/powerpoint/2010/main" val="247828389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1337549" rtl="0" eaLnBrk="1" fontAlgn="base" hangingPunct="1">
        <a:spcBef>
          <a:spcPct val="0"/>
        </a:spcBef>
        <a:spcAft>
          <a:spcPct val="0"/>
        </a:spcAft>
        <a:defRPr sz="2915" b="1" kern="1200">
          <a:solidFill>
            <a:schemeClr val="tx2"/>
          </a:solidFill>
          <a:latin typeface="+mj-lt"/>
          <a:ea typeface="+mj-ea"/>
          <a:cs typeface="+mj-cs"/>
        </a:defRPr>
      </a:lvl1pPr>
      <a:lvl2pPr algn="l" defTabSz="1337549" rtl="0" eaLnBrk="1" fontAlgn="base" hangingPunct="1">
        <a:spcBef>
          <a:spcPct val="0"/>
        </a:spcBef>
        <a:spcAft>
          <a:spcPct val="0"/>
        </a:spcAft>
        <a:defRPr sz="2915" b="1">
          <a:solidFill>
            <a:schemeClr val="tx2"/>
          </a:solidFill>
          <a:latin typeface="Arial" charset="0"/>
        </a:defRPr>
      </a:lvl2pPr>
      <a:lvl3pPr algn="l" defTabSz="1337549" rtl="0" eaLnBrk="1" fontAlgn="base" hangingPunct="1">
        <a:spcBef>
          <a:spcPct val="0"/>
        </a:spcBef>
        <a:spcAft>
          <a:spcPct val="0"/>
        </a:spcAft>
        <a:defRPr sz="2915" b="1">
          <a:solidFill>
            <a:schemeClr val="tx2"/>
          </a:solidFill>
          <a:latin typeface="Arial" charset="0"/>
        </a:defRPr>
      </a:lvl3pPr>
      <a:lvl4pPr algn="l" defTabSz="1337549" rtl="0" eaLnBrk="1" fontAlgn="base" hangingPunct="1">
        <a:spcBef>
          <a:spcPct val="0"/>
        </a:spcBef>
        <a:spcAft>
          <a:spcPct val="0"/>
        </a:spcAft>
        <a:defRPr sz="2915" b="1">
          <a:solidFill>
            <a:schemeClr val="tx2"/>
          </a:solidFill>
          <a:latin typeface="Arial" charset="0"/>
        </a:defRPr>
      </a:lvl4pPr>
      <a:lvl5pPr algn="l" defTabSz="1337549" rtl="0" eaLnBrk="1" fontAlgn="base" hangingPunct="1">
        <a:spcBef>
          <a:spcPct val="0"/>
        </a:spcBef>
        <a:spcAft>
          <a:spcPct val="0"/>
        </a:spcAft>
        <a:defRPr sz="2915" b="1">
          <a:solidFill>
            <a:schemeClr val="tx2"/>
          </a:solidFill>
          <a:latin typeface="Arial" charset="0"/>
        </a:defRPr>
      </a:lvl5pPr>
      <a:lvl6pPr marL="146413" algn="l" defTabSz="1337549" rtl="0" eaLnBrk="1" fontAlgn="base" hangingPunct="1">
        <a:spcBef>
          <a:spcPct val="0"/>
        </a:spcBef>
        <a:spcAft>
          <a:spcPct val="0"/>
        </a:spcAft>
        <a:defRPr sz="2915" b="1">
          <a:solidFill>
            <a:schemeClr val="tx2"/>
          </a:solidFill>
          <a:latin typeface="Arial" charset="0"/>
        </a:defRPr>
      </a:lvl6pPr>
      <a:lvl7pPr marL="292828" algn="l" defTabSz="1337549" rtl="0" eaLnBrk="1" fontAlgn="base" hangingPunct="1">
        <a:spcBef>
          <a:spcPct val="0"/>
        </a:spcBef>
        <a:spcAft>
          <a:spcPct val="0"/>
        </a:spcAft>
        <a:defRPr sz="2915" b="1">
          <a:solidFill>
            <a:schemeClr val="tx2"/>
          </a:solidFill>
          <a:latin typeface="Arial" charset="0"/>
        </a:defRPr>
      </a:lvl7pPr>
      <a:lvl8pPr marL="439240" algn="l" defTabSz="1337549" rtl="0" eaLnBrk="1" fontAlgn="base" hangingPunct="1">
        <a:spcBef>
          <a:spcPct val="0"/>
        </a:spcBef>
        <a:spcAft>
          <a:spcPct val="0"/>
        </a:spcAft>
        <a:defRPr sz="2915" b="1">
          <a:solidFill>
            <a:schemeClr val="tx2"/>
          </a:solidFill>
          <a:latin typeface="Arial" charset="0"/>
        </a:defRPr>
      </a:lvl8pPr>
      <a:lvl9pPr marL="585655" algn="l" defTabSz="1337549" rtl="0" eaLnBrk="1" fontAlgn="base" hangingPunct="1">
        <a:spcBef>
          <a:spcPct val="0"/>
        </a:spcBef>
        <a:spcAft>
          <a:spcPct val="0"/>
        </a:spcAft>
        <a:defRPr sz="2915" b="1">
          <a:solidFill>
            <a:schemeClr val="tx2"/>
          </a:solidFill>
          <a:latin typeface="Arial" charset="0"/>
        </a:defRPr>
      </a:lvl9pPr>
    </p:titleStyle>
    <p:bodyStyle>
      <a:lvl1pPr marL="501263" indent="-501263" algn="l" defTabSz="1337549" rtl="0" eaLnBrk="1" fontAlgn="base" hangingPunct="1">
        <a:spcBef>
          <a:spcPct val="20000"/>
        </a:spcBef>
        <a:spcAft>
          <a:spcPct val="0"/>
        </a:spcAft>
        <a:defRPr sz="1441" b="1" kern="1200">
          <a:solidFill>
            <a:schemeClr val="tx1"/>
          </a:solidFill>
          <a:latin typeface="+mn-lt"/>
          <a:ea typeface="+mn-ea"/>
          <a:cs typeface="+mn-cs"/>
        </a:defRPr>
      </a:lvl1pPr>
      <a:lvl2pPr marL="1086411" indent="-418397" algn="l" defTabSz="1337549" rtl="0" eaLnBrk="1" fontAlgn="base" hangingPunct="1">
        <a:spcBef>
          <a:spcPct val="20000"/>
        </a:spcBef>
        <a:spcAft>
          <a:spcPct val="0"/>
        </a:spcAft>
        <a:defRPr sz="2177" kern="1200">
          <a:solidFill>
            <a:schemeClr val="tx1"/>
          </a:solidFill>
          <a:latin typeface="+mn-lt"/>
          <a:ea typeface="+mn-ea"/>
          <a:cs typeface="+mn-cs"/>
        </a:defRPr>
      </a:lvl2pPr>
      <a:lvl3pPr marL="1671048" indent="-333497" algn="l" defTabSz="1337549" rtl="0" eaLnBrk="1" fontAlgn="base" hangingPunct="1">
        <a:spcBef>
          <a:spcPct val="20000"/>
        </a:spcBef>
        <a:spcAft>
          <a:spcPct val="0"/>
        </a:spcAft>
        <a:defRPr sz="1441" kern="1200">
          <a:solidFill>
            <a:schemeClr val="tx1"/>
          </a:solidFill>
          <a:latin typeface="+mn-lt"/>
          <a:ea typeface="+mn-ea"/>
          <a:cs typeface="+mn-cs"/>
        </a:defRPr>
      </a:lvl3pPr>
      <a:lvl4pPr marL="2340585" indent="-334515" algn="l" defTabSz="1337549" rtl="0" eaLnBrk="1" fontAlgn="base" hangingPunct="1">
        <a:spcBef>
          <a:spcPct val="20000"/>
        </a:spcBef>
        <a:spcAft>
          <a:spcPct val="0"/>
        </a:spcAft>
        <a:defRPr sz="834" kern="1200">
          <a:solidFill>
            <a:schemeClr val="tx1"/>
          </a:solidFill>
          <a:latin typeface="+mn-lt"/>
          <a:ea typeface="+mn-ea"/>
          <a:cs typeface="+mn-cs"/>
        </a:defRPr>
      </a:lvl4pPr>
      <a:lvl5pPr marL="3008089" indent="-335532" algn="l" defTabSz="1337549" rtl="0" eaLnBrk="1" fontAlgn="base" hangingPunct="1">
        <a:spcBef>
          <a:spcPct val="20000"/>
        </a:spcBef>
        <a:spcAft>
          <a:spcPct val="0"/>
        </a:spcAft>
        <a:defRPr sz="736" kern="1200">
          <a:solidFill>
            <a:schemeClr val="tx1"/>
          </a:solidFill>
          <a:latin typeface="+mn-lt"/>
          <a:ea typeface="+mn-ea"/>
          <a:cs typeface="+mn-cs"/>
        </a:defRPr>
      </a:lvl5pPr>
      <a:lvl6pPr marL="80527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6pPr>
      <a:lvl7pPr marL="951688"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7pPr>
      <a:lvl8pPr marL="1098103"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8pPr>
      <a:lvl9pPr marL="124451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9pPr>
    </p:bodyStyle>
    <p:otherStyle>
      <a:defPPr>
        <a:defRPr lang="en-US"/>
      </a:defPPr>
      <a:lvl1pPr marL="0" algn="l" defTabSz="292828" rtl="0" eaLnBrk="1" latinLnBrk="0" hangingPunct="1">
        <a:defRPr sz="576" kern="1200">
          <a:solidFill>
            <a:schemeClr val="tx1"/>
          </a:solidFill>
          <a:latin typeface="+mn-lt"/>
          <a:ea typeface="+mn-ea"/>
          <a:cs typeface="+mn-cs"/>
        </a:defRPr>
      </a:lvl1pPr>
      <a:lvl2pPr marL="146413" algn="l" defTabSz="292828" rtl="0" eaLnBrk="1" latinLnBrk="0" hangingPunct="1">
        <a:defRPr sz="576" kern="1200">
          <a:solidFill>
            <a:schemeClr val="tx1"/>
          </a:solidFill>
          <a:latin typeface="+mn-lt"/>
          <a:ea typeface="+mn-ea"/>
          <a:cs typeface="+mn-cs"/>
        </a:defRPr>
      </a:lvl2pPr>
      <a:lvl3pPr marL="292828" algn="l" defTabSz="292828" rtl="0" eaLnBrk="1" latinLnBrk="0" hangingPunct="1">
        <a:defRPr sz="576" kern="1200">
          <a:solidFill>
            <a:schemeClr val="tx1"/>
          </a:solidFill>
          <a:latin typeface="+mn-lt"/>
          <a:ea typeface="+mn-ea"/>
          <a:cs typeface="+mn-cs"/>
        </a:defRPr>
      </a:lvl3pPr>
      <a:lvl4pPr marL="439240" algn="l" defTabSz="292828" rtl="0" eaLnBrk="1" latinLnBrk="0" hangingPunct="1">
        <a:defRPr sz="576" kern="1200">
          <a:solidFill>
            <a:schemeClr val="tx1"/>
          </a:solidFill>
          <a:latin typeface="+mn-lt"/>
          <a:ea typeface="+mn-ea"/>
          <a:cs typeface="+mn-cs"/>
        </a:defRPr>
      </a:lvl4pPr>
      <a:lvl5pPr marL="585655" algn="l" defTabSz="292828" rtl="0" eaLnBrk="1" latinLnBrk="0" hangingPunct="1">
        <a:defRPr sz="576" kern="1200">
          <a:solidFill>
            <a:schemeClr val="tx1"/>
          </a:solidFill>
          <a:latin typeface="+mn-lt"/>
          <a:ea typeface="+mn-ea"/>
          <a:cs typeface="+mn-cs"/>
        </a:defRPr>
      </a:lvl5pPr>
      <a:lvl6pPr marL="732068" algn="l" defTabSz="292828" rtl="0" eaLnBrk="1" latinLnBrk="0" hangingPunct="1">
        <a:defRPr sz="576" kern="1200">
          <a:solidFill>
            <a:schemeClr val="tx1"/>
          </a:solidFill>
          <a:latin typeface="+mn-lt"/>
          <a:ea typeface="+mn-ea"/>
          <a:cs typeface="+mn-cs"/>
        </a:defRPr>
      </a:lvl6pPr>
      <a:lvl7pPr marL="878483" algn="l" defTabSz="292828" rtl="0" eaLnBrk="1" latinLnBrk="0" hangingPunct="1">
        <a:defRPr sz="576" kern="1200">
          <a:solidFill>
            <a:schemeClr val="tx1"/>
          </a:solidFill>
          <a:latin typeface="+mn-lt"/>
          <a:ea typeface="+mn-ea"/>
          <a:cs typeface="+mn-cs"/>
        </a:defRPr>
      </a:lvl7pPr>
      <a:lvl8pPr marL="1024895" algn="l" defTabSz="292828" rtl="0" eaLnBrk="1" latinLnBrk="0" hangingPunct="1">
        <a:defRPr sz="576" kern="1200">
          <a:solidFill>
            <a:schemeClr val="tx1"/>
          </a:solidFill>
          <a:latin typeface="+mn-lt"/>
          <a:ea typeface="+mn-ea"/>
          <a:cs typeface="+mn-cs"/>
        </a:defRPr>
      </a:lvl8pPr>
      <a:lvl9pPr marL="1171310" algn="l" defTabSz="292828" rtl="0" eaLnBrk="1" latinLnBrk="0" hangingPunct="1">
        <a:defRPr sz="5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489F2-0874-7248-213F-7F81B7D06383}"/>
              </a:ext>
            </a:extLst>
          </p:cNvPr>
          <p:cNvSpPr>
            <a:spLocks noGrp="1"/>
          </p:cNvSpPr>
          <p:nvPr>
            <p:ph type="title"/>
          </p:nvPr>
        </p:nvSpPr>
        <p:spPr>
          <a:xfrm>
            <a:off x="1675527" y="730251"/>
            <a:ext cx="21020246" cy="2651126"/>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A464146-6724-D7B2-C018-7DEB8A52AF65}"/>
              </a:ext>
            </a:extLst>
          </p:cNvPr>
          <p:cNvSpPr>
            <a:spLocks noGrp="1"/>
          </p:cNvSpPr>
          <p:nvPr>
            <p:ph type="body" idx="1"/>
          </p:nvPr>
        </p:nvSpPr>
        <p:spPr>
          <a:xfrm>
            <a:off x="1675527" y="3651250"/>
            <a:ext cx="21020246" cy="870267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3222CBA-176B-8BC5-536E-201A817453E3}"/>
              </a:ext>
            </a:extLst>
          </p:cNvPr>
          <p:cNvSpPr>
            <a:spLocks noGrp="1"/>
          </p:cNvSpPr>
          <p:nvPr>
            <p:ph type="dt" sz="half" idx="2"/>
          </p:nvPr>
        </p:nvSpPr>
        <p:spPr>
          <a:xfrm>
            <a:off x="1675527" y="12712701"/>
            <a:ext cx="5483543" cy="730250"/>
          </a:xfrm>
          <a:prstGeom prst="rect">
            <a:avLst/>
          </a:prstGeom>
        </p:spPr>
        <p:txBody>
          <a:bodyPr vert="horz" lIns="91440" tIns="45720" rIns="91440" bIns="45720" rtlCol="0" anchor="ctr"/>
          <a:lstStyle>
            <a:lvl1pPr algn="l">
              <a:defRPr sz="2399">
                <a:solidFill>
                  <a:schemeClr val="tx1">
                    <a:tint val="82000"/>
                  </a:schemeClr>
                </a:solidFill>
              </a:defRPr>
            </a:lvl1p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AD9A7D30-1433-5ED7-399C-E73562557D43}"/>
              </a:ext>
            </a:extLst>
          </p:cNvPr>
          <p:cNvSpPr>
            <a:spLocks noGrp="1"/>
          </p:cNvSpPr>
          <p:nvPr>
            <p:ph type="ftr" sz="quarter" idx="3"/>
          </p:nvPr>
        </p:nvSpPr>
        <p:spPr>
          <a:xfrm>
            <a:off x="8072993" y="12712701"/>
            <a:ext cx="8225314" cy="730250"/>
          </a:xfrm>
          <a:prstGeom prst="rect">
            <a:avLst/>
          </a:prstGeom>
        </p:spPr>
        <p:txBody>
          <a:bodyPr vert="horz" lIns="91440" tIns="45720" rIns="91440" bIns="45720" rtlCol="0" anchor="ctr"/>
          <a:lstStyle>
            <a:lvl1pPr algn="ctr">
              <a:defRPr sz="2399">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8573B231-1C8E-9B5F-4AA8-8E273F371FC1}"/>
              </a:ext>
            </a:extLst>
          </p:cNvPr>
          <p:cNvSpPr>
            <a:spLocks noGrp="1"/>
          </p:cNvSpPr>
          <p:nvPr>
            <p:ph type="sldNum" sz="quarter" idx="4"/>
          </p:nvPr>
        </p:nvSpPr>
        <p:spPr>
          <a:xfrm>
            <a:off x="17212230" y="12712701"/>
            <a:ext cx="5483543" cy="730250"/>
          </a:xfrm>
          <a:prstGeom prst="rect">
            <a:avLst/>
          </a:prstGeom>
        </p:spPr>
        <p:txBody>
          <a:bodyPr vert="horz" lIns="91440" tIns="45720" rIns="91440" bIns="45720" rtlCol="0" anchor="ctr"/>
          <a:lstStyle>
            <a:lvl1pPr algn="r">
              <a:defRPr sz="2399">
                <a:solidFill>
                  <a:schemeClr val="tx1">
                    <a:tint val="82000"/>
                  </a:schemeClr>
                </a:solidFill>
              </a:defRPr>
            </a:lvl1pPr>
          </a:lstStyle>
          <a:p>
            <a:fld id="{2B81FCF7-47A2-004F-BAC2-6F3935CFBDAA}" type="slidenum">
              <a:rPr lang="en-DK" smtClean="0"/>
              <a:t>‹#›</a:t>
            </a:fld>
            <a:endParaRPr lang="en-DK"/>
          </a:p>
        </p:txBody>
      </p:sp>
    </p:spTree>
    <p:extLst>
      <p:ext uri="{BB962C8B-B14F-4D97-AF65-F5344CB8AC3E}">
        <p14:creationId xmlns:p14="http://schemas.microsoft.com/office/powerpoint/2010/main" val="371256120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1827886" rtl="0" eaLnBrk="1" latinLnBrk="0" hangingPunct="1">
        <a:lnSpc>
          <a:spcPct val="90000"/>
        </a:lnSpc>
        <a:spcBef>
          <a:spcPct val="0"/>
        </a:spcBef>
        <a:buNone/>
        <a:defRPr sz="8796" kern="1200">
          <a:solidFill>
            <a:schemeClr val="tx1"/>
          </a:solidFill>
          <a:latin typeface="+mj-lt"/>
          <a:ea typeface="+mj-ea"/>
          <a:cs typeface="+mj-cs"/>
        </a:defRPr>
      </a:lvl1pPr>
    </p:titleStyle>
    <p:bodyStyle>
      <a:lvl1pPr marL="456971" indent="-456971" algn="l" defTabSz="1827886" rtl="0" eaLnBrk="1" latinLnBrk="0" hangingPunct="1">
        <a:lnSpc>
          <a:spcPct val="90000"/>
        </a:lnSpc>
        <a:spcBef>
          <a:spcPts val="1999"/>
        </a:spcBef>
        <a:buFont typeface="Arial" panose="020B0604020202020204" pitchFamily="34" charset="0"/>
        <a:buChar char="•"/>
        <a:defRPr sz="5597" kern="1200">
          <a:solidFill>
            <a:schemeClr val="tx1"/>
          </a:solidFill>
          <a:latin typeface="+mn-lt"/>
          <a:ea typeface="+mn-ea"/>
          <a:cs typeface="+mn-cs"/>
        </a:defRPr>
      </a:lvl1pPr>
      <a:lvl2pPr marL="1370914" indent="-456971" algn="l" defTabSz="1827886" rtl="0" eaLnBrk="1" latinLnBrk="0" hangingPunct="1">
        <a:lnSpc>
          <a:spcPct val="90000"/>
        </a:lnSpc>
        <a:spcBef>
          <a:spcPts val="999"/>
        </a:spcBef>
        <a:buFont typeface="Arial" panose="020B0604020202020204" pitchFamily="34" charset="0"/>
        <a:buChar char="•"/>
        <a:defRPr sz="4798" kern="1200">
          <a:solidFill>
            <a:schemeClr val="tx1"/>
          </a:solidFill>
          <a:latin typeface="+mn-lt"/>
          <a:ea typeface="+mn-ea"/>
          <a:cs typeface="+mn-cs"/>
        </a:defRPr>
      </a:lvl2pPr>
      <a:lvl3pPr marL="2284857" indent="-456971" algn="l" defTabSz="1827886" rtl="0" eaLnBrk="1" latinLnBrk="0" hangingPunct="1">
        <a:lnSpc>
          <a:spcPct val="90000"/>
        </a:lnSpc>
        <a:spcBef>
          <a:spcPts val="999"/>
        </a:spcBef>
        <a:buFont typeface="Arial" panose="020B0604020202020204" pitchFamily="34" charset="0"/>
        <a:buChar char="•"/>
        <a:defRPr sz="3998" kern="1200">
          <a:solidFill>
            <a:schemeClr val="tx1"/>
          </a:solidFill>
          <a:latin typeface="+mn-lt"/>
          <a:ea typeface="+mn-ea"/>
          <a:cs typeface="+mn-cs"/>
        </a:defRPr>
      </a:lvl3pPr>
      <a:lvl4pPr marL="3198800"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4pPr>
      <a:lvl5pPr marL="4112743"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5pPr>
      <a:lvl6pPr marL="5026685"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6pPr>
      <a:lvl7pPr marL="5940628"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7pPr>
      <a:lvl8pPr marL="6854571"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8pPr>
      <a:lvl9pPr marL="7768514"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9pPr>
    </p:bodyStyle>
    <p:otherStyle>
      <a:defPPr>
        <a:defRPr lang="en-DK"/>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hyperlink" Target="mailto:bartell@sund.ku.dk"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1.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1.wdp"/><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49.sv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53.svg"/></Relationships>
</file>

<file path=ppt/slides/_rels/slide31.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notesSlide" Target="../notesSlides/notesSlide27.xml"/><Relationship Id="rId16" Type="http://schemas.openxmlformats.org/officeDocument/2006/relationships/image" Target="../media/image69.svg"/><Relationship Id="rId20" Type="http://schemas.openxmlformats.org/officeDocument/2006/relationships/image" Target="../media/image73.sv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png"/><Relationship Id="rId24" Type="http://schemas.microsoft.com/office/2007/relationships/hdphoto" Target="../media/hdphoto1.wdp"/><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39.png"/><Relationship Id="rId10" Type="http://schemas.openxmlformats.org/officeDocument/2006/relationships/image" Target="../media/image63.svg"/><Relationship Id="rId19" Type="http://schemas.openxmlformats.org/officeDocument/2006/relationships/image" Target="../media/image72.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 Id="rId22" Type="http://schemas.openxmlformats.org/officeDocument/2006/relationships/image" Target="../media/image75.sv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eg"/><Relationship Id="rId7" Type="http://schemas.openxmlformats.org/officeDocument/2006/relationships/image" Target="../media/image80.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9.png"/><Relationship Id="rId11" Type="http://schemas.microsoft.com/office/2007/relationships/hdphoto" Target="../media/hdphoto1.wdp"/><Relationship Id="rId5" Type="http://schemas.openxmlformats.org/officeDocument/2006/relationships/image" Target="../media/image78.svg"/><Relationship Id="rId10" Type="http://schemas.openxmlformats.org/officeDocument/2006/relationships/image" Target="../media/image39.png"/><Relationship Id="rId4" Type="http://schemas.openxmlformats.org/officeDocument/2006/relationships/image" Target="../media/image77.png"/><Relationship Id="rId9" Type="http://schemas.openxmlformats.org/officeDocument/2006/relationships/image" Target="../media/image82.svg"/></Relationships>
</file>

<file path=ppt/slides/_rels/slide3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9.png"/><Relationship Id="rId7" Type="http://schemas.openxmlformats.org/officeDocument/2006/relationships/image" Target="../media/image85.png"/><Relationship Id="rId12" Type="http://schemas.openxmlformats.org/officeDocument/2006/relationships/image" Target="../media/image89.jp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87.svg"/><Relationship Id="rId4" Type="http://schemas.microsoft.com/office/2007/relationships/hdphoto" Target="../media/hdphoto1.wdp"/><Relationship Id="rId9" Type="http://schemas.openxmlformats.org/officeDocument/2006/relationships/image" Target="../media/image8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5.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hyperlink" Target="https://stackoverflow.com/questions/tagged/r" TargetMode="External"/><Relationship Id="rId13" Type="http://schemas.openxmlformats.org/officeDocument/2006/relationships/hyperlink" Target="https://www.codecademy.com/" TargetMode="External"/><Relationship Id="rId3" Type="http://schemas.openxmlformats.org/officeDocument/2006/relationships/hyperlink" Target="https://rstudio.com/resources/cheatsheets/" TargetMode="External"/><Relationship Id="rId7" Type="http://schemas.openxmlformats.org/officeDocument/2006/relationships/hyperlink" Target="https://blog.revolutionanalytics.com/" TargetMode="External"/><Relationship Id="rId12" Type="http://schemas.openxmlformats.org/officeDocument/2006/relationships/hyperlink" Target="https://www.datacamp.com/" TargetMode="External"/><Relationship Id="rId2" Type="http://schemas.openxmlformats.org/officeDocument/2006/relationships/hyperlink" Target="https://rseek.org/" TargetMode="External"/><Relationship Id="rId1" Type="http://schemas.openxmlformats.org/officeDocument/2006/relationships/slideLayout" Target="../slideLayouts/slideLayout7.xml"/><Relationship Id="rId6" Type="http://schemas.openxmlformats.org/officeDocument/2006/relationships/hyperlink" Target="https://github.com/trending/r" TargetMode="External"/><Relationship Id="rId11" Type="http://schemas.openxmlformats.org/officeDocument/2006/relationships/hyperlink" Target="https://www.r-bloggers.com/best-books-to-learn-r-programming/" TargetMode="External"/><Relationship Id="rId5" Type="http://schemas.openxmlformats.org/officeDocument/2006/relationships/hyperlink" Target="https://www.statmethods.net/r-tutorial/index.html" TargetMode="External"/><Relationship Id="rId15" Type="http://schemas.openxmlformats.org/officeDocument/2006/relationships/hyperlink" Target="https://www.r-project.org/" TargetMode="External"/><Relationship Id="rId10" Type="http://schemas.openxmlformats.org/officeDocument/2006/relationships/hyperlink" Target="http://r-statistics.co/Top50-Ggplot2-Visualizations-MasterList-R-Code.html" TargetMode="External"/><Relationship Id="rId4" Type="http://schemas.openxmlformats.org/officeDocument/2006/relationships/hyperlink" Target="http://www.cookbook-r.com/" TargetMode="External"/><Relationship Id="rId9" Type="http://schemas.openxmlformats.org/officeDocument/2006/relationships/hyperlink" Target="https://www.r-graph-gallery.com/" TargetMode="External"/><Relationship Id="rId14" Type="http://schemas.openxmlformats.org/officeDocument/2006/relationships/hyperlink" Target="https://www.coursera.org/" TargetMode="External"/></Relationships>
</file>

<file path=ppt/slides/_rels/slide4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6.png"/><Relationship Id="rId7"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88.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53.svg"/></Relationships>
</file>

<file path=ppt/slides/_rels/slide4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39.png"/><Relationship Id="rId7"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00.svg"/><Relationship Id="rId5" Type="http://schemas.openxmlformats.org/officeDocument/2006/relationships/image" Target="../media/image99.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92.png"/><Relationship Id="rId2" Type="http://schemas.openxmlformats.org/officeDocument/2006/relationships/image" Target="../media/image105.png"/><Relationship Id="rId1" Type="http://schemas.openxmlformats.org/officeDocument/2006/relationships/slideLayout" Target="../slideLayouts/slideLayout1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2" Type="http://schemas.openxmlformats.org/officeDocument/2006/relationships/hyperlink" Target="https://brianward1428.medium.com/introduction-to-tidyverse-7b3dbf2337d5" TargetMode="Externa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6.xml"/><Relationship Id="rId4" Type="http://schemas.openxmlformats.org/officeDocument/2006/relationships/image" Target="../media/image1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7.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126.jpg"/></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www.sthda.com/english/" TargetMode="External"/><Relationship Id="rId1" Type="http://schemas.openxmlformats.org/officeDocument/2006/relationships/slideLayout" Target="../slideLayouts/slideLayout16.xml"/><Relationship Id="rId5" Type="http://schemas.openxmlformats.org/officeDocument/2006/relationships/image" Target="../media/image132.png"/><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6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34.jpe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134.jpe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38.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138.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40.svg"/><Relationship Id="rId5" Type="http://schemas.openxmlformats.org/officeDocument/2006/relationships/image" Target="../media/image139.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143.sv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147.png"/></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49.png"/><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50.jpg"/><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jpeg"/><Relationship Id="rId1" Type="http://schemas.openxmlformats.org/officeDocument/2006/relationships/slideLayout" Target="../slideLayouts/slideLayout16.xml"/><Relationship Id="rId5" Type="http://schemas.openxmlformats.org/officeDocument/2006/relationships/image" Target="../media/image154.png"/><Relationship Id="rId4" Type="http://schemas.openxmlformats.org/officeDocument/2006/relationships/image" Target="../media/image153.png"/></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hyperlink" Target="https://publichealth.ku.dk/about-the-department/biostat/" TargetMode="External"/><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8" Type="http://schemas.openxmlformats.org/officeDocument/2006/relationships/hyperlink" Target="https://cran.r-project.org/web/packages/glmnet/glmnet.pdf" TargetMode="External"/><Relationship Id="rId13" Type="http://schemas.openxmlformats.org/officeDocument/2006/relationships/hyperlink" Target="https://rpkgs.datanovia.com/survminer/" TargetMode="External"/><Relationship Id="rId3" Type="http://schemas.openxmlformats.org/officeDocument/2006/relationships/hyperlink" Target="https://cran.microsoft.com/snapshot/2017-08-01/web/packages/sjPlot/vignettes/sjplmer.html" TargetMode="External"/><Relationship Id="rId7" Type="http://schemas.openxmlformats.org/officeDocument/2006/relationships/image" Target="../media/image159.jpeg"/><Relationship Id="rId12" Type="http://schemas.openxmlformats.org/officeDocument/2006/relationships/hyperlink" Target="https://cran.r-project.org/web/packages/survminer/survminer.pdf" TargetMode="External"/><Relationship Id="rId17" Type="http://schemas.openxmlformats.org/officeDocument/2006/relationships/hyperlink" Target="https://cran.r-project.org/web/packages/incidence/vignettes/customize_plot.html" TargetMode="External"/><Relationship Id="rId2" Type="http://schemas.openxmlformats.org/officeDocument/2006/relationships/hyperlink" Target="https://cran.r-project.org/web/packages/lme4/vignettes/lmer.pdf" TargetMode="External"/><Relationship Id="rId16" Type="http://schemas.openxmlformats.org/officeDocument/2006/relationships/hyperlink" Target="https://rviews.rstudio.com/2020/03/05/covid-19-epidemiology-with-r/" TargetMode="External"/><Relationship Id="rId1" Type="http://schemas.openxmlformats.org/officeDocument/2006/relationships/slideLayout" Target="../slideLayouts/slideLayout16.xml"/><Relationship Id="rId6" Type="http://schemas.openxmlformats.org/officeDocument/2006/relationships/image" Target="../media/image158.png"/><Relationship Id="rId11" Type="http://schemas.openxmlformats.org/officeDocument/2006/relationships/hyperlink" Target="https://rviews.rstudio.com/2017/09/25/survival-analysis-with-r/" TargetMode="External"/><Relationship Id="rId5" Type="http://schemas.openxmlformats.org/officeDocument/2006/relationships/image" Target="../media/image157.png"/><Relationship Id="rId15" Type="http://schemas.openxmlformats.org/officeDocument/2006/relationships/hyperlink" Target="https://cran.r-project.org/web/packages/Epi/index.html" TargetMode="External"/><Relationship Id="rId10" Type="http://schemas.openxmlformats.org/officeDocument/2006/relationships/hyperlink" Target="https://www.datacamp.com/community/tutorials/tutorial-ridge-lasso-elastic-net" TargetMode="External"/><Relationship Id="rId4" Type="http://schemas.openxmlformats.org/officeDocument/2006/relationships/hyperlink" Target="https://cran.r-project.org/web/packages/glmmTMB/index.html" TargetMode="External"/><Relationship Id="rId9" Type="http://schemas.openxmlformats.org/officeDocument/2006/relationships/hyperlink" Target="https://cran.r-project.org/web/packages/elasticnet/elasticnet.pdf" TargetMode="External"/><Relationship Id="rId14" Type="http://schemas.openxmlformats.org/officeDocument/2006/relationships/image" Target="../media/image160.gif"/></Relationships>
</file>

<file path=ppt/slides/_rels/slide81.xml.rels><?xml version="1.0" encoding="UTF-8" standalone="yes"?>
<Relationships xmlns="http://schemas.openxmlformats.org/package/2006/relationships"><Relationship Id="rId8" Type="http://schemas.openxmlformats.org/officeDocument/2006/relationships/hyperlink" Target="https://lgatto.github.io/IntroMachineLearningWithR/an-introduction-to-machine-learning-with-r.html" TargetMode="External"/><Relationship Id="rId13" Type="http://schemas.openxmlformats.org/officeDocument/2006/relationships/image" Target="../media/image166.tif"/><Relationship Id="rId18" Type="http://schemas.openxmlformats.org/officeDocument/2006/relationships/image" Target="../media/image171.png"/><Relationship Id="rId3" Type="http://schemas.openxmlformats.org/officeDocument/2006/relationships/hyperlink" Target="https://amices.org/mice/" TargetMode="External"/><Relationship Id="rId7" Type="http://schemas.openxmlformats.org/officeDocument/2006/relationships/image" Target="../media/image161.png"/><Relationship Id="rId12" Type="http://schemas.openxmlformats.org/officeDocument/2006/relationships/image" Target="../media/image165.tif"/><Relationship Id="rId17" Type="http://schemas.openxmlformats.org/officeDocument/2006/relationships/image" Target="../media/image170.png"/><Relationship Id="rId2" Type="http://schemas.openxmlformats.org/officeDocument/2006/relationships/hyperlink" Target="https://statsandr.com/blog/clustering-analysis-k-means-and-hierarchical-clustering-by-hand-and-in-r/" TargetMode="External"/><Relationship Id="rId16" Type="http://schemas.openxmlformats.org/officeDocument/2006/relationships/image" Target="../media/image169.tif"/><Relationship Id="rId1" Type="http://schemas.openxmlformats.org/officeDocument/2006/relationships/slideLayout" Target="../slideLayouts/slideLayout15.xml"/><Relationship Id="rId6" Type="http://schemas.openxmlformats.org/officeDocument/2006/relationships/hyperlink" Target="https://tensorflow.rstudio.com/" TargetMode="External"/><Relationship Id="rId11" Type="http://schemas.openxmlformats.org/officeDocument/2006/relationships/image" Target="../media/image164.tif"/><Relationship Id="rId5" Type="http://schemas.openxmlformats.org/officeDocument/2006/relationships/hyperlink" Target="https://keras.rstudio.com/" TargetMode="External"/><Relationship Id="rId15" Type="http://schemas.openxmlformats.org/officeDocument/2006/relationships/image" Target="../media/image168.tif"/><Relationship Id="rId10" Type="http://schemas.openxmlformats.org/officeDocument/2006/relationships/image" Target="../media/image163.tif"/><Relationship Id="rId4" Type="http://schemas.openxmlformats.org/officeDocument/2006/relationships/hyperlink" Target="https://plotly-r.com/d-charts.html" TargetMode="External"/><Relationship Id="rId9" Type="http://schemas.openxmlformats.org/officeDocument/2006/relationships/image" Target="../media/image162.tif"/><Relationship Id="rId14" Type="http://schemas.openxmlformats.org/officeDocument/2006/relationships/image" Target="../media/image167.tif"/></Relationships>
</file>

<file path=ppt/slides/_rels/slide82.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hyperlink" Target="http://www.bioconductor.org/packages/release/BiocViews.html" TargetMode="External"/><Relationship Id="rId3" Type="http://schemas.openxmlformats.org/officeDocument/2006/relationships/hyperlink" Target="http://www.bioconductor.org/packages/release/BiocViews.html#___RNASeq" TargetMode="External"/><Relationship Id="rId7" Type="http://schemas.openxmlformats.org/officeDocument/2006/relationships/image" Target="../media/image175.png"/><Relationship Id="rId12" Type="http://schemas.openxmlformats.org/officeDocument/2006/relationships/image" Target="../media/image180.jpeg"/><Relationship Id="rId2" Type="http://schemas.openxmlformats.org/officeDocument/2006/relationships/hyperlink" Target="https://www.uni-regensburg.de/medizin/epidemiologie-praeventivmedizin/genetische-epidemiologie/software/" TargetMode="External"/><Relationship Id="rId1" Type="http://schemas.openxmlformats.org/officeDocument/2006/relationships/slideLayout" Target="../slideLayouts/slideLayout15.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83.xml.rels><?xml version="1.0" encoding="UTF-8" standalone="yes"?>
<Relationships xmlns="http://schemas.openxmlformats.org/package/2006/relationships"><Relationship Id="rId8" Type="http://schemas.openxmlformats.org/officeDocument/2006/relationships/hyperlink" Target="https://github.com/briandconnelly/pushoverr" TargetMode="External"/><Relationship Id="rId13" Type="http://schemas.openxmlformats.org/officeDocument/2006/relationships/hyperlink" Target="https://plotly-r.com/d-charts.html" TargetMode="External"/><Relationship Id="rId18" Type="http://schemas.openxmlformats.org/officeDocument/2006/relationships/image" Target="../media/image161.png"/><Relationship Id="rId3" Type="http://schemas.openxmlformats.org/officeDocument/2006/relationships/image" Target="../media/image171.png"/><Relationship Id="rId7" Type="http://schemas.openxmlformats.org/officeDocument/2006/relationships/image" Target="../media/image184.png"/><Relationship Id="rId12" Type="http://schemas.openxmlformats.org/officeDocument/2006/relationships/hyperlink" Target="https://tensorflow.rstudio.com/" TargetMode="External"/><Relationship Id="rId17" Type="http://schemas.openxmlformats.org/officeDocument/2006/relationships/hyperlink" Target="https://shiny.rstudio.com/" TargetMode="External"/><Relationship Id="rId2" Type="http://schemas.openxmlformats.org/officeDocument/2006/relationships/image" Target="../media/image170.png"/><Relationship Id="rId16" Type="http://schemas.openxmlformats.org/officeDocument/2006/relationships/hyperlink" Target="https://gganimate.com/articles/gganimate.html" TargetMode="External"/><Relationship Id="rId1" Type="http://schemas.openxmlformats.org/officeDocument/2006/relationships/slideLayout" Target="../slideLayouts/slideLayout15.xml"/><Relationship Id="rId6" Type="http://schemas.openxmlformats.org/officeDocument/2006/relationships/image" Target="../media/image183.jpeg"/><Relationship Id="rId11" Type="http://schemas.openxmlformats.org/officeDocument/2006/relationships/hyperlink" Target="https://keras.rstudio.com/" TargetMode="External"/><Relationship Id="rId5" Type="http://schemas.openxmlformats.org/officeDocument/2006/relationships/image" Target="../media/image182.png"/><Relationship Id="rId15" Type="http://schemas.openxmlformats.org/officeDocument/2006/relationships/image" Target="../media/image187.gif"/><Relationship Id="rId10" Type="http://schemas.openxmlformats.org/officeDocument/2006/relationships/hyperlink" Target="https://mc-stan.org/users/interfaces/rstan" TargetMode="External"/><Relationship Id="rId4" Type="http://schemas.openxmlformats.org/officeDocument/2006/relationships/image" Target="../media/image181.jpeg"/><Relationship Id="rId9" Type="http://schemas.openxmlformats.org/officeDocument/2006/relationships/image" Target="../media/image185.png"/><Relationship Id="rId14" Type="http://schemas.openxmlformats.org/officeDocument/2006/relationships/image" Target="../media/image186.png"/></Relationships>
</file>

<file path=ppt/slides/_rels/slide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rstudio.com/resources/cheatsheets/" TargetMode="External"/><Relationship Id="rId1" Type="http://schemas.openxmlformats.org/officeDocument/2006/relationships/slideLayout" Target="../slideLayouts/slideLayout15.xml"/><Relationship Id="rId4" Type="http://schemas.openxmlformats.org/officeDocument/2006/relationships/image" Target="../media/image189.png"/></Relationships>
</file>

<file path=ppt/slides/_rels/slide85.xml.rels><?xml version="1.0" encoding="UTF-8" standalone="yes"?>
<Relationships xmlns="http://schemas.openxmlformats.org/package/2006/relationships"><Relationship Id="rId3" Type="http://schemas.openxmlformats.org/officeDocument/2006/relationships/hyperlink" Target="https://rstudio.com/resources/cheatsheets/" TargetMode="External"/><Relationship Id="rId2" Type="http://schemas.openxmlformats.org/officeDocument/2006/relationships/image" Target="../media/image189.png"/><Relationship Id="rId1" Type="http://schemas.openxmlformats.org/officeDocument/2006/relationships/slideLayout" Target="../slideLayouts/slideLayout16.xml"/><Relationship Id="rId4" Type="http://schemas.openxmlformats.org/officeDocument/2006/relationships/image" Target="../media/image18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01_Maersk_Tower_PANFO121_photo_by_Adam_Moerk.jpg" descr="01_Maersk_Tower_PANFO121_photo_by_Adam_Moerk.jpg"/>
          <p:cNvPicPr>
            <a:picLocks noChangeAspect="1"/>
          </p:cNvPicPr>
          <p:nvPr/>
        </p:nvPicPr>
        <p:blipFill>
          <a:blip r:embed="rId2"/>
          <a:stretch>
            <a:fillRect/>
          </a:stretch>
        </p:blipFill>
        <p:spPr>
          <a:xfrm>
            <a:off x="12594770" y="-17820"/>
            <a:ext cx="12989628" cy="13751688"/>
          </a:xfrm>
          <a:prstGeom prst="rect">
            <a:avLst/>
          </a:prstGeom>
          <a:ln w="12700">
            <a:miter lim="400000"/>
          </a:ln>
        </p:spPr>
      </p:pic>
      <p:sp>
        <p:nvSpPr>
          <p:cNvPr id="80" name="Rectangle"/>
          <p:cNvSpPr/>
          <p:nvPr/>
        </p:nvSpPr>
        <p:spPr>
          <a:xfrm>
            <a:off x="-635023" y="-1"/>
            <a:ext cx="14232629" cy="13716001"/>
          </a:xfrm>
          <a:prstGeom prst="rect">
            <a:avLst/>
          </a:prstGeom>
          <a:gradFill>
            <a:gsLst>
              <a:gs pos="0">
                <a:srgbClr val="89C2EA"/>
              </a:gs>
              <a:gs pos="100000">
                <a:srgbClr val="293441"/>
              </a:gs>
            </a:gsLst>
            <a:lin ang="10442512"/>
          </a:gradFill>
          <a:ln w="12700">
            <a:miter lim="400000"/>
          </a:ln>
        </p:spPr>
        <p:txBody>
          <a:bodyPr lIns="45719" rIns="45719" anchor="ctr"/>
          <a:lstStyle/>
          <a:p>
            <a:pPr algn="ctr">
              <a:defRPr>
                <a:solidFill>
                  <a:srgbClr val="FFFFFF"/>
                </a:solidFill>
              </a:defRPr>
            </a:pPr>
            <a:endParaRPr/>
          </a:p>
        </p:txBody>
      </p:sp>
      <p:sp>
        <p:nvSpPr>
          <p:cNvPr id="81" name="Group"/>
          <p:cNvSpPr txBox="1"/>
          <p:nvPr/>
        </p:nvSpPr>
        <p:spPr>
          <a:xfrm>
            <a:off x="986199" y="6016607"/>
            <a:ext cx="11976933" cy="34785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9000">
                <a:solidFill>
                  <a:srgbClr val="FFFFFF"/>
                </a:solidFill>
                <a:latin typeface="Helvetica"/>
                <a:ea typeface="Helvetica"/>
                <a:cs typeface="Helvetica"/>
                <a:sym typeface="Helvetica"/>
              </a:defRPr>
            </a:pPr>
            <a:r>
              <a:rPr lang="en-US" sz="8000" dirty="0">
                <a:latin typeface="Trebuchet MS" panose="020B0703020202090204" pitchFamily="34" charset="0"/>
              </a:rPr>
              <a:t>R for health data analysis</a:t>
            </a:r>
            <a:endParaRPr sz="8000" dirty="0">
              <a:latin typeface="Trebuchet MS" panose="020B0703020202090204" pitchFamily="34" charset="0"/>
            </a:endParaRPr>
          </a:p>
        </p:txBody>
      </p:sp>
      <p:sp>
        <p:nvSpPr>
          <p:cNvPr id="88" name="Rectangle"/>
          <p:cNvSpPr/>
          <p:nvPr/>
        </p:nvSpPr>
        <p:spPr>
          <a:xfrm flipH="1">
            <a:off x="12574093" y="-1"/>
            <a:ext cx="14954092" cy="13716001"/>
          </a:xfrm>
          <a:prstGeom prst="rect">
            <a:avLst/>
          </a:prstGeom>
          <a:gradFill>
            <a:gsLst>
              <a:gs pos="0">
                <a:srgbClr val="82BAE0">
                  <a:alpha val="40250"/>
                </a:srgbClr>
              </a:gs>
              <a:gs pos="100000">
                <a:srgbClr val="293441">
                  <a:alpha val="40250"/>
                </a:srgbClr>
              </a:gs>
            </a:gsLst>
            <a:lin ang="10442512"/>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4" name="Picture 13" descr="A screen shot of a blue screen&#10;&#10;Description automatically generated">
            <a:extLst>
              <a:ext uri="{FF2B5EF4-FFF2-40B4-BE49-F238E27FC236}">
                <a16:creationId xmlns:a16="http://schemas.microsoft.com/office/drawing/2014/main" id="{CBBDC5D6-2663-D920-41A3-B4B6083667D4}"/>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Projects</a:t>
            </a:r>
            <a:endParaRPr dirty="0"/>
          </a:p>
        </p:txBody>
      </p:sp>
      <p:sp>
        <p:nvSpPr>
          <p:cNvPr id="2" name="Google Shape;170;p3">
            <a:extLst>
              <a:ext uri="{FF2B5EF4-FFF2-40B4-BE49-F238E27FC236}">
                <a16:creationId xmlns:a16="http://schemas.microsoft.com/office/drawing/2014/main" id="{44F155C3-DE7A-024F-1CB3-41D1C7138F40}"/>
              </a:ext>
            </a:extLst>
          </p:cNvPr>
          <p:cNvSpPr/>
          <p:nvPr/>
        </p:nvSpPr>
        <p:spPr>
          <a:xfrm>
            <a:off x="11155441" y="6430302"/>
            <a:ext cx="8502233" cy="304561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Projects allow users to control permissions and resources for their workspace and associated files</a:t>
            </a:r>
          </a:p>
        </p:txBody>
      </p:sp>
      <p:sp>
        <p:nvSpPr>
          <p:cNvPr id="9" name="Rounded Rectangle 8">
            <a:extLst>
              <a:ext uri="{FF2B5EF4-FFF2-40B4-BE49-F238E27FC236}">
                <a16:creationId xmlns:a16="http://schemas.microsoft.com/office/drawing/2014/main" id="{63C894DC-EDCE-163C-80D9-0129DDB1A995}"/>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4" name="Graphic 3" descr="Cursor with solid fill">
            <a:extLst>
              <a:ext uri="{FF2B5EF4-FFF2-40B4-BE49-F238E27FC236}">
                <a16:creationId xmlns:a16="http://schemas.microsoft.com/office/drawing/2014/main" id="{00A2CC57-5BB1-BFB7-F897-4153003785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42071" y="6071821"/>
            <a:ext cx="2215448" cy="2215448"/>
          </a:xfrm>
          <a:prstGeom prst="rect">
            <a:avLst/>
          </a:prstGeom>
        </p:spPr>
      </p:pic>
    </p:spTree>
    <p:extLst>
      <p:ext uri="{BB962C8B-B14F-4D97-AF65-F5344CB8AC3E}">
        <p14:creationId xmlns:p14="http://schemas.microsoft.com/office/powerpoint/2010/main" val="2831024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4" name="Picture 13" descr="A screen shot of a blue screen&#10;&#10;Description automatically generated">
            <a:extLst>
              <a:ext uri="{FF2B5EF4-FFF2-40B4-BE49-F238E27FC236}">
                <a16:creationId xmlns:a16="http://schemas.microsoft.com/office/drawing/2014/main" id="{CBBDC5D6-2663-D920-41A3-B4B6083667D4}"/>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Projects</a:t>
            </a:r>
            <a:endParaRPr dirty="0"/>
          </a:p>
        </p:txBody>
      </p:sp>
      <p:sp>
        <p:nvSpPr>
          <p:cNvPr id="2" name="Google Shape;170;p3">
            <a:extLst>
              <a:ext uri="{FF2B5EF4-FFF2-40B4-BE49-F238E27FC236}">
                <a16:creationId xmlns:a16="http://schemas.microsoft.com/office/drawing/2014/main" id="{44F155C3-DE7A-024F-1CB3-41D1C7138F40}"/>
              </a:ext>
            </a:extLst>
          </p:cNvPr>
          <p:cNvSpPr/>
          <p:nvPr/>
        </p:nvSpPr>
        <p:spPr>
          <a:xfrm>
            <a:off x="11155441" y="6430302"/>
            <a:ext cx="8502233" cy="304561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Projects allow users to control permissions and resources for their workspace and associated files</a:t>
            </a:r>
          </a:p>
        </p:txBody>
      </p:sp>
      <p:sp>
        <p:nvSpPr>
          <p:cNvPr id="9" name="Rounded Rectangle 8">
            <a:extLst>
              <a:ext uri="{FF2B5EF4-FFF2-40B4-BE49-F238E27FC236}">
                <a16:creationId xmlns:a16="http://schemas.microsoft.com/office/drawing/2014/main" id="{63C894DC-EDCE-163C-80D9-0129DDB1A995}"/>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4" name="Graphic 3" descr="Cursor with solid fill">
            <a:extLst>
              <a:ext uri="{FF2B5EF4-FFF2-40B4-BE49-F238E27FC236}">
                <a16:creationId xmlns:a16="http://schemas.microsoft.com/office/drawing/2014/main" id="{00A2CC57-5BB1-BFB7-F897-4153003785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42071" y="6071821"/>
            <a:ext cx="2215448" cy="2215448"/>
          </a:xfrm>
          <a:prstGeom prst="rect">
            <a:avLst/>
          </a:prstGeom>
        </p:spPr>
      </p:pic>
      <p:pic>
        <p:nvPicPr>
          <p:cNvPr id="3" name="Graphic 2" descr="Cursor with solid fill">
            <a:extLst>
              <a:ext uri="{FF2B5EF4-FFF2-40B4-BE49-F238E27FC236}">
                <a16:creationId xmlns:a16="http://schemas.microsoft.com/office/drawing/2014/main" id="{7FC64701-D410-2C0E-BED7-2E1ABBA93E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5637132" y="6342455"/>
            <a:ext cx="2215448" cy="2215448"/>
          </a:xfrm>
          <a:prstGeom prst="rect">
            <a:avLst/>
          </a:prstGeom>
        </p:spPr>
      </p:pic>
      <p:sp>
        <p:nvSpPr>
          <p:cNvPr id="5" name="8-point Star 4">
            <a:extLst>
              <a:ext uri="{FF2B5EF4-FFF2-40B4-BE49-F238E27FC236}">
                <a16:creationId xmlns:a16="http://schemas.microsoft.com/office/drawing/2014/main" id="{87A760B8-681F-3E31-6BAC-05AB845569C8}"/>
              </a:ext>
            </a:extLst>
          </p:cNvPr>
          <p:cNvSpPr/>
          <p:nvPr/>
        </p:nvSpPr>
        <p:spPr bwMode="auto">
          <a:xfrm>
            <a:off x="1523204" y="7406219"/>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6" name="8-point Star 5">
            <a:extLst>
              <a:ext uri="{FF2B5EF4-FFF2-40B4-BE49-F238E27FC236}">
                <a16:creationId xmlns:a16="http://schemas.microsoft.com/office/drawing/2014/main" id="{63739570-D1B5-5C06-A7D9-1A4BD7438A28}"/>
              </a:ext>
            </a:extLst>
          </p:cNvPr>
          <p:cNvSpPr/>
          <p:nvPr/>
        </p:nvSpPr>
        <p:spPr bwMode="auto">
          <a:xfrm>
            <a:off x="7060842" y="6179040"/>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0919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Resource allocation</a:t>
            </a:r>
            <a:endParaRPr dirty="0"/>
          </a:p>
        </p:txBody>
      </p:sp>
      <p:pic>
        <p:nvPicPr>
          <p:cNvPr id="3" name="Picture 2">
            <a:extLst>
              <a:ext uri="{FF2B5EF4-FFF2-40B4-BE49-F238E27FC236}">
                <a16:creationId xmlns:a16="http://schemas.microsoft.com/office/drawing/2014/main" id="{AA35C426-4E4F-D0C1-EAC1-5B29A6FDA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896" y="3794493"/>
            <a:ext cx="19634146" cy="7242101"/>
          </a:xfrm>
          <a:prstGeom prst="rect">
            <a:avLst/>
          </a:prstGeom>
        </p:spPr>
      </p:pic>
    </p:spTree>
    <p:extLst>
      <p:ext uri="{BB962C8B-B14F-4D97-AF65-F5344CB8AC3E}">
        <p14:creationId xmlns:p14="http://schemas.microsoft.com/office/powerpoint/2010/main" val="3113845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Workspaces</a:t>
            </a:r>
            <a:endParaRPr dirty="0"/>
          </a:p>
        </p:txBody>
      </p:sp>
      <p:pic>
        <p:nvPicPr>
          <p:cNvPr id="9" name="Graphic 8" descr="Cursor with solid fill">
            <a:extLst>
              <a:ext uri="{FF2B5EF4-FFF2-40B4-BE49-F238E27FC236}">
                <a16:creationId xmlns:a16="http://schemas.microsoft.com/office/drawing/2014/main" id="{0C3FA64F-C2CB-F1AA-D738-E5FC371F06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41451">
            <a:off x="19929432" y="3359622"/>
            <a:ext cx="2367464" cy="2367464"/>
          </a:xfrm>
          <a:prstGeom prst="rect">
            <a:avLst/>
          </a:prstGeom>
        </p:spPr>
      </p:pic>
      <p:sp>
        <p:nvSpPr>
          <p:cNvPr id="7" name="Rounded Rectangle 6">
            <a:extLst>
              <a:ext uri="{FF2B5EF4-FFF2-40B4-BE49-F238E27FC236}">
                <a16:creationId xmlns:a16="http://schemas.microsoft.com/office/drawing/2014/main" id="{0A7804D7-344E-8025-1516-62E163E19ED3}"/>
              </a:ext>
            </a:extLst>
          </p:cNvPr>
          <p:cNvSpPr/>
          <p:nvPr/>
        </p:nvSpPr>
        <p:spPr bwMode="auto">
          <a:xfrm>
            <a:off x="14909540" y="5145901"/>
            <a:ext cx="6573295" cy="41682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3" name="Picture 2">
            <a:extLst>
              <a:ext uri="{FF2B5EF4-FFF2-40B4-BE49-F238E27FC236}">
                <a16:creationId xmlns:a16="http://schemas.microsoft.com/office/drawing/2014/main" id="{28AC9AD6-6E06-D5CC-D0A6-B2DBB9D61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242" y="1123214"/>
            <a:ext cx="17891844" cy="9263905"/>
          </a:xfrm>
          <a:prstGeom prst="rect">
            <a:avLst/>
          </a:prstGeom>
        </p:spPr>
      </p:pic>
      <p:sp>
        <p:nvSpPr>
          <p:cNvPr id="11" name="Google Shape;170;p3">
            <a:extLst>
              <a:ext uri="{FF2B5EF4-FFF2-40B4-BE49-F238E27FC236}">
                <a16:creationId xmlns:a16="http://schemas.microsoft.com/office/drawing/2014/main" id="{2735E14F-AD47-BCEB-9E9A-EB0862368881}"/>
              </a:ext>
            </a:extLst>
          </p:cNvPr>
          <p:cNvSpPr/>
          <p:nvPr/>
        </p:nvSpPr>
        <p:spPr>
          <a:xfrm>
            <a:off x="1024121" y="7589387"/>
            <a:ext cx="15613906" cy="5003399"/>
          </a:xfrm>
          <a:prstGeom prst="roundRect">
            <a:avLst/>
          </a:prstGeom>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Virtual workspaces allow you to share resources and work together with project collaborators</a:t>
            </a:r>
          </a:p>
          <a:p>
            <a:pPr>
              <a:defRPr sz="3000">
                <a:solidFill>
                  <a:srgbClr val="FFFFFF"/>
                </a:solidFill>
                <a:latin typeface="Helvetica Neue"/>
                <a:ea typeface="Helvetica Neue"/>
                <a:cs typeface="Helvetica Neue"/>
                <a:sym typeface="Helvetica Neue"/>
              </a:defRPr>
            </a:pPr>
            <a:endParaRPr lang="en-US" sz="4798"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Project folders and files that only belong to the active workspace will be accessible from the menu at the left</a:t>
            </a:r>
          </a:p>
        </p:txBody>
      </p:sp>
      <p:pic>
        <p:nvPicPr>
          <p:cNvPr id="4" name="Graphic 3" descr="Cursor with solid fill">
            <a:extLst>
              <a:ext uri="{FF2B5EF4-FFF2-40B4-BE49-F238E27FC236}">
                <a16:creationId xmlns:a16="http://schemas.microsoft.com/office/drawing/2014/main" id="{0AB3AB0E-9657-AF57-307A-B8B193A0D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61506" y="5154842"/>
            <a:ext cx="1827848" cy="1827848"/>
          </a:xfrm>
          <a:prstGeom prst="rect">
            <a:avLst/>
          </a:prstGeom>
        </p:spPr>
      </p:pic>
      <p:pic>
        <p:nvPicPr>
          <p:cNvPr id="5" name="Graphic 4" descr="Cursor with solid fill">
            <a:extLst>
              <a:ext uri="{FF2B5EF4-FFF2-40B4-BE49-F238E27FC236}">
                <a16:creationId xmlns:a16="http://schemas.microsoft.com/office/drawing/2014/main" id="{E1729F2B-D132-FC1B-44B2-1F95DC586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43452" y="1280201"/>
            <a:ext cx="1827848" cy="1827848"/>
          </a:xfrm>
          <a:prstGeom prst="rect">
            <a:avLst/>
          </a:prstGeom>
        </p:spPr>
      </p:pic>
      <p:sp>
        <p:nvSpPr>
          <p:cNvPr id="6" name="8-point Star 5">
            <a:extLst>
              <a:ext uri="{FF2B5EF4-FFF2-40B4-BE49-F238E27FC236}">
                <a16:creationId xmlns:a16="http://schemas.microsoft.com/office/drawing/2014/main" id="{95A3B8B6-02A6-933B-BFC5-7F35467EEE7E}"/>
              </a:ext>
            </a:extLst>
          </p:cNvPr>
          <p:cNvSpPr/>
          <p:nvPr/>
        </p:nvSpPr>
        <p:spPr bwMode="auto">
          <a:xfrm>
            <a:off x="22189354" y="2231641"/>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8" name="8-point Star 7">
            <a:extLst>
              <a:ext uri="{FF2B5EF4-FFF2-40B4-BE49-F238E27FC236}">
                <a16:creationId xmlns:a16="http://schemas.microsoft.com/office/drawing/2014/main" id="{59FADECE-93AD-9183-0EDB-C66DA2B2D734}"/>
              </a:ext>
            </a:extLst>
          </p:cNvPr>
          <p:cNvSpPr/>
          <p:nvPr/>
        </p:nvSpPr>
        <p:spPr bwMode="auto">
          <a:xfrm>
            <a:off x="20131899" y="6264439"/>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7615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15" name="Group 14">
            <a:extLst>
              <a:ext uri="{FF2B5EF4-FFF2-40B4-BE49-F238E27FC236}">
                <a16:creationId xmlns:a16="http://schemas.microsoft.com/office/drawing/2014/main" id="{9BCDC679-CB31-7C84-8213-979A5939B78C}"/>
              </a:ext>
            </a:extLst>
          </p:cNvPr>
          <p:cNvGrpSpPr/>
          <p:nvPr/>
        </p:nvGrpSpPr>
        <p:grpSpPr>
          <a:xfrm>
            <a:off x="1481701" y="2790418"/>
            <a:ext cx="22088432" cy="8114250"/>
            <a:chOff x="741236" y="1394149"/>
            <a:chExt cx="11049971" cy="4059239"/>
          </a:xfrm>
        </p:grpSpPr>
        <p:pic>
          <p:nvPicPr>
            <p:cNvPr id="13" name="Picture 12" descr="A screenshot of a computer&#10;&#10;Description automatically generated">
              <a:extLst>
                <a:ext uri="{FF2B5EF4-FFF2-40B4-BE49-F238E27FC236}">
                  <a16:creationId xmlns:a16="http://schemas.microsoft.com/office/drawing/2014/main" id="{930E02C8-FD01-9444-69F0-DE194A3221A2}"/>
                </a:ext>
              </a:extLst>
            </p:cNvPr>
            <p:cNvPicPr>
              <a:picLocks noChangeAspect="1"/>
            </p:cNvPicPr>
            <p:nvPr/>
          </p:nvPicPr>
          <p:blipFill rotWithShape="1">
            <a:blip r:embed="rId3"/>
            <a:srcRect l="9149" r="5179"/>
            <a:stretch/>
          </p:blipFill>
          <p:spPr>
            <a:xfrm>
              <a:off x="1351127" y="1394149"/>
              <a:ext cx="10440080" cy="405923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E399ABE0-AEBD-C335-14B7-0D3CC4224F3F}"/>
                </a:ext>
              </a:extLst>
            </p:cNvPr>
            <p:cNvPicPr>
              <a:picLocks noChangeAspect="1"/>
            </p:cNvPicPr>
            <p:nvPr/>
          </p:nvPicPr>
          <p:blipFill rotWithShape="1">
            <a:blip r:embed="rId3"/>
            <a:srcRect r="95846"/>
            <a:stretch/>
          </p:blipFill>
          <p:spPr>
            <a:xfrm>
              <a:off x="741236" y="1394149"/>
              <a:ext cx="506184" cy="4059239"/>
            </a:xfrm>
            <a:prstGeom prst="rect">
              <a:avLst/>
            </a:prstGeom>
          </p:spPr>
        </p:pic>
      </p:grpSp>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File management</a:t>
            </a:r>
            <a:endParaRPr dirty="0"/>
          </a:p>
        </p:txBody>
      </p:sp>
      <p:sp>
        <p:nvSpPr>
          <p:cNvPr id="3" name="Rounded Rectangle 2">
            <a:extLst>
              <a:ext uri="{FF2B5EF4-FFF2-40B4-BE49-F238E27FC236}">
                <a16:creationId xmlns:a16="http://schemas.microsoft.com/office/drawing/2014/main" id="{721DDBE0-0C59-ACB6-83FF-3CDB6534CD27}"/>
              </a:ext>
            </a:extLst>
          </p:cNvPr>
          <p:cNvSpPr>
            <a:spLocks/>
          </p:cNvSpPr>
          <p:nvPr/>
        </p:nvSpPr>
        <p:spPr bwMode="auto">
          <a:xfrm>
            <a:off x="17440498" y="6037749"/>
            <a:ext cx="6044850" cy="575700"/>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C80ACA03-1C74-07A6-ECA1-9DE3346FCE02}"/>
              </a:ext>
            </a:extLst>
          </p:cNvPr>
          <p:cNvPicPr>
            <a:picLocks noChangeAspect="1"/>
          </p:cNvPicPr>
          <p:nvPr/>
        </p:nvPicPr>
        <p:blipFill>
          <a:blip r:embed="rId4"/>
          <a:stretch>
            <a:fillRect/>
          </a:stretch>
        </p:blipFill>
        <p:spPr>
          <a:xfrm>
            <a:off x="7363816" y="6651554"/>
            <a:ext cx="6469179" cy="65586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raphic 5" descr="Cursor with solid fill">
            <a:extLst>
              <a:ext uri="{FF2B5EF4-FFF2-40B4-BE49-F238E27FC236}">
                <a16:creationId xmlns:a16="http://schemas.microsoft.com/office/drawing/2014/main" id="{6351D7BC-2255-3E4A-BF9C-CEE51D55FF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49953">
            <a:off x="18756155" y="5876344"/>
            <a:ext cx="2215448" cy="2215448"/>
          </a:xfrm>
          <a:prstGeom prst="rect">
            <a:avLst/>
          </a:prstGeom>
        </p:spPr>
      </p:pic>
      <p:sp>
        <p:nvSpPr>
          <p:cNvPr id="4" name="Rounded Rectangle 3">
            <a:extLst>
              <a:ext uri="{FF2B5EF4-FFF2-40B4-BE49-F238E27FC236}">
                <a16:creationId xmlns:a16="http://schemas.microsoft.com/office/drawing/2014/main" id="{FF059507-D3EE-C9F3-1DD7-B4F1C67F2F74}"/>
              </a:ext>
            </a:extLst>
          </p:cNvPr>
          <p:cNvSpPr/>
          <p:nvPr/>
        </p:nvSpPr>
        <p:spPr bwMode="auto">
          <a:xfrm>
            <a:off x="7549806" y="10056734"/>
            <a:ext cx="5506259" cy="566259"/>
          </a:xfrm>
          <a:prstGeom prst="roundRect">
            <a:avLst/>
          </a:prstGeom>
          <a:noFill/>
          <a:ln w="38100">
            <a:solidFill>
              <a:schemeClr val="accent4"/>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accent4"/>
              </a:solidFill>
              <a:latin typeface="Trebuchet MS" panose="020B0703020202090204" pitchFamily="34" charset="0"/>
            </a:endParaRPr>
          </a:p>
        </p:txBody>
      </p:sp>
    </p:spTree>
    <p:extLst>
      <p:ext uri="{BB962C8B-B14F-4D97-AF65-F5344CB8AC3E}">
        <p14:creationId xmlns:p14="http://schemas.microsoft.com/office/powerpoint/2010/main" val="3899902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618EBEB2-C393-64C5-94ED-7AA32354D5AC}"/>
              </a:ext>
            </a:extLst>
          </p:cNvPr>
          <p:cNvPicPr>
            <a:picLocks noChangeAspect="1"/>
          </p:cNvPicPr>
          <p:nvPr/>
        </p:nvPicPr>
        <p:blipFill>
          <a:blip r:embed="rId3"/>
          <a:stretch>
            <a:fillRect/>
          </a:stretch>
        </p:blipFill>
        <p:spPr>
          <a:xfrm>
            <a:off x="1589273" y="2920408"/>
            <a:ext cx="6058769" cy="9790010"/>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Apps</a:t>
            </a:r>
            <a:endParaRPr dirty="0"/>
          </a:p>
        </p:txBody>
      </p:sp>
      <p:sp>
        <p:nvSpPr>
          <p:cNvPr id="9" name="Google Shape;170;p3">
            <a:extLst>
              <a:ext uri="{FF2B5EF4-FFF2-40B4-BE49-F238E27FC236}">
                <a16:creationId xmlns:a16="http://schemas.microsoft.com/office/drawing/2014/main" id="{36C03AA5-7E65-491B-D26D-4EB84B1C0EB6}"/>
              </a:ext>
            </a:extLst>
          </p:cNvPr>
          <p:cNvSpPr/>
          <p:nvPr/>
        </p:nvSpPr>
        <p:spPr>
          <a:xfrm>
            <a:off x="8272283" y="5187760"/>
            <a:ext cx="11987537" cy="230727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i="1" dirty="0">
                <a:solidFill>
                  <a:schemeClr val="tx2"/>
                </a:solidFill>
                <a:latin typeface="Trebuchet MS" panose="020B0703020202090204" pitchFamily="34" charset="0"/>
              </a:rPr>
              <a:t>Yes, there is a point and we can actually use tools and custom environments to do computing on </a:t>
            </a:r>
            <a:r>
              <a:rPr lang="en-US" sz="4798" i="1" dirty="0" err="1">
                <a:solidFill>
                  <a:schemeClr val="tx2"/>
                </a:solidFill>
                <a:latin typeface="Trebuchet MS" panose="020B0703020202090204" pitchFamily="34" charset="0"/>
              </a:rPr>
              <a:t>UCloud</a:t>
            </a:r>
            <a:endParaRPr lang="en-US" sz="4798" dirty="0">
              <a:solidFill>
                <a:schemeClr val="tx2"/>
              </a:solidFill>
              <a:latin typeface="Trebuchet MS" panose="020B0703020202090204" pitchFamily="34" charset="0"/>
            </a:endParaRPr>
          </a:p>
        </p:txBody>
      </p:sp>
      <p:pic>
        <p:nvPicPr>
          <p:cNvPr id="8" name="Graphic 7" descr="Cursor with solid fill">
            <a:extLst>
              <a:ext uri="{FF2B5EF4-FFF2-40B4-BE49-F238E27FC236}">
                <a16:creationId xmlns:a16="http://schemas.microsoft.com/office/drawing/2014/main" id="{9F28E7CF-A359-223B-861B-DFA6E55E55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84423">
            <a:off x="1616584" y="7203519"/>
            <a:ext cx="2215448" cy="2215448"/>
          </a:xfrm>
          <a:prstGeom prst="rect">
            <a:avLst/>
          </a:prstGeom>
        </p:spPr>
      </p:pic>
    </p:spTree>
    <p:extLst>
      <p:ext uri="{BB962C8B-B14F-4D97-AF65-F5344CB8AC3E}">
        <p14:creationId xmlns:p14="http://schemas.microsoft.com/office/powerpoint/2010/main" val="3342164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618EBEB2-C393-64C5-94ED-7AA32354D5AC}"/>
              </a:ext>
            </a:extLst>
          </p:cNvPr>
          <p:cNvPicPr>
            <a:picLocks noChangeAspect="1"/>
          </p:cNvPicPr>
          <p:nvPr/>
        </p:nvPicPr>
        <p:blipFill>
          <a:blip r:embed="rId3"/>
          <a:stretch>
            <a:fillRect/>
          </a:stretch>
        </p:blipFill>
        <p:spPr>
          <a:xfrm>
            <a:off x="1589273" y="2920408"/>
            <a:ext cx="6058769" cy="9790010"/>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Apps</a:t>
            </a:r>
            <a:endParaRPr dirty="0"/>
          </a:p>
        </p:txBody>
      </p:sp>
      <p:sp>
        <p:nvSpPr>
          <p:cNvPr id="9" name="Google Shape;170;p3">
            <a:extLst>
              <a:ext uri="{FF2B5EF4-FFF2-40B4-BE49-F238E27FC236}">
                <a16:creationId xmlns:a16="http://schemas.microsoft.com/office/drawing/2014/main" id="{36C03AA5-7E65-491B-D26D-4EB84B1C0EB6}"/>
              </a:ext>
            </a:extLst>
          </p:cNvPr>
          <p:cNvSpPr/>
          <p:nvPr/>
        </p:nvSpPr>
        <p:spPr>
          <a:xfrm>
            <a:off x="8272283" y="5187760"/>
            <a:ext cx="11987537" cy="526064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i="1" dirty="0">
                <a:solidFill>
                  <a:schemeClr val="tx2"/>
                </a:solidFill>
                <a:latin typeface="Trebuchet MS" panose="020B0703020202090204" pitchFamily="34" charset="0"/>
              </a:rPr>
              <a:t>Yes, there is a point and we can actually use tools and custom environments to do computing on </a:t>
            </a:r>
            <a:r>
              <a:rPr lang="en-US" sz="4798" i="1" dirty="0" err="1">
                <a:solidFill>
                  <a:schemeClr val="tx2"/>
                </a:solidFill>
                <a:latin typeface="Trebuchet MS" panose="020B0703020202090204" pitchFamily="34" charset="0"/>
              </a:rPr>
              <a:t>UCloud</a:t>
            </a:r>
            <a:endParaRPr lang="en-US" sz="4798" i="1"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endParaRPr lang="en-US" sz="4798" i="1"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You’ll need to go to the store and star RStudio in order to add it to your starred applications (for easy access)</a:t>
            </a:r>
          </a:p>
        </p:txBody>
      </p:sp>
      <p:pic>
        <p:nvPicPr>
          <p:cNvPr id="8" name="Graphic 7" descr="Cursor with solid fill">
            <a:extLst>
              <a:ext uri="{FF2B5EF4-FFF2-40B4-BE49-F238E27FC236}">
                <a16:creationId xmlns:a16="http://schemas.microsoft.com/office/drawing/2014/main" id="{9F28E7CF-A359-223B-861B-DFA6E55E55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84423">
            <a:off x="1616584" y="7203519"/>
            <a:ext cx="2215448" cy="2215448"/>
          </a:xfrm>
          <a:prstGeom prst="rect">
            <a:avLst/>
          </a:prstGeom>
        </p:spPr>
      </p:pic>
      <p:pic>
        <p:nvPicPr>
          <p:cNvPr id="2" name="Graphic 1" descr="Cursor with solid fill">
            <a:extLst>
              <a:ext uri="{FF2B5EF4-FFF2-40B4-BE49-F238E27FC236}">
                <a16:creationId xmlns:a16="http://schemas.microsoft.com/office/drawing/2014/main" id="{DA43DB82-0707-675C-8A21-FBD67234C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966" y="11275300"/>
            <a:ext cx="1827848" cy="1827848"/>
          </a:xfrm>
          <a:prstGeom prst="rect">
            <a:avLst/>
          </a:prstGeom>
        </p:spPr>
      </p:pic>
      <p:sp>
        <p:nvSpPr>
          <p:cNvPr id="3" name="8-point Star 2">
            <a:extLst>
              <a:ext uri="{FF2B5EF4-FFF2-40B4-BE49-F238E27FC236}">
                <a16:creationId xmlns:a16="http://schemas.microsoft.com/office/drawing/2014/main" id="{097AD066-C4EE-2D1A-BB91-712D4D3B0FB4}"/>
              </a:ext>
            </a:extLst>
          </p:cNvPr>
          <p:cNvSpPr/>
          <p:nvPr/>
        </p:nvSpPr>
        <p:spPr bwMode="auto">
          <a:xfrm>
            <a:off x="1523207" y="9036478"/>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4" name="8-point Star 3">
            <a:extLst>
              <a:ext uri="{FF2B5EF4-FFF2-40B4-BE49-F238E27FC236}">
                <a16:creationId xmlns:a16="http://schemas.microsoft.com/office/drawing/2014/main" id="{06D537B7-3D2E-9E3E-C8E7-46000283F953}"/>
              </a:ext>
            </a:extLst>
          </p:cNvPr>
          <p:cNvSpPr/>
          <p:nvPr/>
        </p:nvSpPr>
        <p:spPr bwMode="auto">
          <a:xfrm>
            <a:off x="5387247" y="11565370"/>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627480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0" name="Picture 9" descr="A screenshot of a phone&#10;&#10;Description automatically generated">
            <a:extLst>
              <a:ext uri="{FF2B5EF4-FFF2-40B4-BE49-F238E27FC236}">
                <a16:creationId xmlns:a16="http://schemas.microsoft.com/office/drawing/2014/main" id="{1CB8CC14-02A9-40F6-74D7-762AB5E5BBC0}"/>
              </a:ext>
            </a:extLst>
          </p:cNvPr>
          <p:cNvPicPr>
            <a:picLocks noChangeAspect="1"/>
          </p:cNvPicPr>
          <p:nvPr/>
        </p:nvPicPr>
        <p:blipFill>
          <a:blip r:embed="rId3"/>
          <a:stretch>
            <a:fillRect/>
          </a:stretch>
        </p:blipFill>
        <p:spPr>
          <a:xfrm>
            <a:off x="1523207" y="3815296"/>
            <a:ext cx="19239856" cy="6188775"/>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Submitting a job with the RStudio App</a:t>
            </a:r>
            <a:endParaRPr dirty="0"/>
          </a:p>
        </p:txBody>
      </p:sp>
      <p:sp>
        <p:nvSpPr>
          <p:cNvPr id="6" name="Rounded Rectangle 5">
            <a:extLst>
              <a:ext uri="{FF2B5EF4-FFF2-40B4-BE49-F238E27FC236}">
                <a16:creationId xmlns:a16="http://schemas.microsoft.com/office/drawing/2014/main" id="{95CA2B62-166D-38A0-C574-E98EE2365B4F}"/>
              </a:ext>
            </a:extLst>
          </p:cNvPr>
          <p:cNvSpPr/>
          <p:nvPr/>
        </p:nvSpPr>
        <p:spPr bwMode="auto">
          <a:xfrm>
            <a:off x="1580927" y="6495472"/>
            <a:ext cx="782446" cy="67341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sp>
        <p:nvSpPr>
          <p:cNvPr id="5" name="Rounded Rectangle 4">
            <a:extLst>
              <a:ext uri="{FF2B5EF4-FFF2-40B4-BE49-F238E27FC236}">
                <a16:creationId xmlns:a16="http://schemas.microsoft.com/office/drawing/2014/main" id="{54F6DAE0-3FE2-82E8-6007-0D348785D701}"/>
              </a:ext>
            </a:extLst>
          </p:cNvPr>
          <p:cNvSpPr>
            <a:spLocks noChangeAspect="1"/>
          </p:cNvSpPr>
          <p:nvPr/>
        </p:nvSpPr>
        <p:spPr bwMode="auto">
          <a:xfrm>
            <a:off x="3020759" y="4764888"/>
            <a:ext cx="8609891" cy="2396149"/>
          </a:xfrm>
          <a:prstGeom prst="roundRect">
            <a:avLst>
              <a:gd name="adj" fmla="val 4802"/>
            </a:avLst>
          </a:prstGeom>
          <a:noFill/>
          <a:ln w="66675">
            <a:solidFill>
              <a:schemeClr val="bg2"/>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GB" sz="4598" dirty="0">
              <a:solidFill>
                <a:schemeClr val="bg1"/>
              </a:solidFill>
              <a:latin typeface="Trebuchet MS" panose="020B0703020202090204" pitchFamily="34" charset="0"/>
            </a:endParaRPr>
          </a:p>
        </p:txBody>
      </p:sp>
      <p:pic>
        <p:nvPicPr>
          <p:cNvPr id="3" name="Picture 2">
            <a:extLst>
              <a:ext uri="{FF2B5EF4-FFF2-40B4-BE49-F238E27FC236}">
                <a16:creationId xmlns:a16="http://schemas.microsoft.com/office/drawing/2014/main" id="{6CD973D6-16F2-442E-B787-F7A48EBD1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207" y="3815295"/>
            <a:ext cx="19329982" cy="6188775"/>
          </a:xfrm>
          <a:prstGeom prst="rect">
            <a:avLst/>
          </a:prstGeom>
        </p:spPr>
      </p:pic>
      <p:pic>
        <p:nvPicPr>
          <p:cNvPr id="4" name="Graphic 3" descr="Cursor with solid fill">
            <a:extLst>
              <a:ext uri="{FF2B5EF4-FFF2-40B4-BE49-F238E27FC236}">
                <a16:creationId xmlns:a16="http://schemas.microsoft.com/office/drawing/2014/main" id="{3E0B2B57-48EC-416C-5EB8-A6CF0F0D43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66354" y="7869554"/>
            <a:ext cx="1827848" cy="1827848"/>
          </a:xfrm>
          <a:prstGeom prst="rect">
            <a:avLst/>
          </a:prstGeom>
        </p:spPr>
      </p:pic>
      <p:sp>
        <p:nvSpPr>
          <p:cNvPr id="7" name="Rounded Rectangle 6">
            <a:extLst>
              <a:ext uri="{FF2B5EF4-FFF2-40B4-BE49-F238E27FC236}">
                <a16:creationId xmlns:a16="http://schemas.microsoft.com/office/drawing/2014/main" id="{AC5752AA-E739-CF64-30A1-30598F985284}"/>
              </a:ext>
            </a:extLst>
          </p:cNvPr>
          <p:cNvSpPr/>
          <p:nvPr/>
        </p:nvSpPr>
        <p:spPr bwMode="auto">
          <a:xfrm>
            <a:off x="19712763" y="7605416"/>
            <a:ext cx="766963" cy="73050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616647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5" name="Picture 24" descr="A screenshot of a computer&#10;&#10;Description automatically generated">
            <a:extLst>
              <a:ext uri="{FF2B5EF4-FFF2-40B4-BE49-F238E27FC236}">
                <a16:creationId xmlns:a16="http://schemas.microsoft.com/office/drawing/2014/main" id="{01D3B42F-A408-D941-1502-F08CC21CE106}"/>
              </a:ext>
            </a:extLst>
          </p:cNvPr>
          <p:cNvPicPr>
            <a:picLocks noChangeAspect="1"/>
          </p:cNvPicPr>
          <p:nvPr/>
        </p:nvPicPr>
        <p:blipFill rotWithShape="1">
          <a:blip r:embed="rId3"/>
          <a:srcRect l="7895" t="716" r="1813" b="19949"/>
          <a:stretch/>
        </p:blipFill>
        <p:spPr>
          <a:xfrm>
            <a:off x="8901309" y="18580"/>
            <a:ext cx="15047335" cy="13221226"/>
          </a:xfrm>
          <a:prstGeom prst="rect">
            <a:avLst/>
          </a:prstGeom>
        </p:spPr>
      </p:pic>
      <p:sp>
        <p:nvSpPr>
          <p:cNvPr id="232" name="Google Shape;232;p3"/>
          <p:cNvSpPr txBox="1">
            <a:spLocks noGrp="1"/>
          </p:cNvSpPr>
          <p:nvPr>
            <p:ph type="title"/>
          </p:nvPr>
        </p:nvSpPr>
        <p:spPr>
          <a:xfrm>
            <a:off x="1523206" y="1526776"/>
            <a:ext cx="6423121" cy="3639663"/>
          </a:xfrm>
          <a:prstGeom prst="rect">
            <a:avLst/>
          </a:prstGeom>
          <a:noFill/>
          <a:ln>
            <a:noFill/>
          </a:ln>
        </p:spPr>
        <p:txBody>
          <a:bodyPr spcFirstLastPara="1" wrap="square" lIns="0" tIns="0" rIns="0" bIns="0" anchor="t" anchorCtr="0">
            <a:normAutofit/>
          </a:bodyPr>
          <a:lstStyle/>
          <a:p>
            <a:pPr>
              <a:buSzPts val="2800"/>
            </a:pPr>
            <a:r>
              <a:rPr lang="en-US" dirty="0"/>
              <a:t>Submitting a job with a </a:t>
            </a:r>
            <a:r>
              <a:rPr lang="en-US" dirty="0" err="1"/>
              <a:t>UCloud</a:t>
            </a:r>
            <a:r>
              <a:rPr lang="en-US" dirty="0"/>
              <a:t> app</a:t>
            </a:r>
            <a:endParaRPr dirty="0"/>
          </a:p>
        </p:txBody>
      </p:sp>
      <p:sp>
        <p:nvSpPr>
          <p:cNvPr id="5" name="8-point Star 4">
            <a:extLst>
              <a:ext uri="{FF2B5EF4-FFF2-40B4-BE49-F238E27FC236}">
                <a16:creationId xmlns:a16="http://schemas.microsoft.com/office/drawing/2014/main" id="{13B3F54C-CA1D-DB58-1537-C432EBC57BA5}"/>
              </a:ext>
            </a:extLst>
          </p:cNvPr>
          <p:cNvSpPr/>
          <p:nvPr/>
        </p:nvSpPr>
        <p:spPr bwMode="auto">
          <a:xfrm>
            <a:off x="8100247" y="526272"/>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6" name="8-point Star 5">
            <a:extLst>
              <a:ext uri="{FF2B5EF4-FFF2-40B4-BE49-F238E27FC236}">
                <a16:creationId xmlns:a16="http://schemas.microsoft.com/office/drawing/2014/main" id="{F7BA2735-6899-9D8D-97EE-6054BA6B7F28}"/>
              </a:ext>
            </a:extLst>
          </p:cNvPr>
          <p:cNvSpPr/>
          <p:nvPr/>
        </p:nvSpPr>
        <p:spPr bwMode="auto">
          <a:xfrm>
            <a:off x="16384178" y="344733"/>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
        <p:nvSpPr>
          <p:cNvPr id="7" name="TextBox 6">
            <a:extLst>
              <a:ext uri="{FF2B5EF4-FFF2-40B4-BE49-F238E27FC236}">
                <a16:creationId xmlns:a16="http://schemas.microsoft.com/office/drawing/2014/main" id="{C2544019-0748-02D6-EE4E-670D09BC5DB5}"/>
              </a:ext>
            </a:extLst>
          </p:cNvPr>
          <p:cNvSpPr txBox="1"/>
          <p:nvPr/>
        </p:nvSpPr>
        <p:spPr>
          <a:xfrm>
            <a:off x="1981771" y="4191589"/>
            <a:ext cx="7099740" cy="8151912"/>
          </a:xfrm>
          <a:prstGeom prst="rect">
            <a:avLst/>
          </a:prstGeom>
          <a:noFill/>
        </p:spPr>
        <p:txBody>
          <a:bodyPr wrap="square" rtlCol="0">
            <a:spAutoFit/>
          </a:bodyPr>
          <a:lstStyle/>
          <a:p>
            <a:pPr>
              <a:spcAft>
                <a:spcPts val="1999"/>
              </a:spcAft>
            </a:pPr>
            <a:r>
              <a:rPr lang="en-GB" sz="3198" dirty="0"/>
              <a:t>App &amp; version (dropdown menu to change it)</a:t>
            </a:r>
          </a:p>
          <a:p>
            <a:pPr>
              <a:spcAft>
                <a:spcPts val="1999"/>
              </a:spcAft>
            </a:pPr>
            <a:r>
              <a:rPr lang="en-GB" sz="3198" dirty="0"/>
              <a:t>Read documentation before using it </a:t>
            </a:r>
          </a:p>
          <a:p>
            <a:pPr>
              <a:spcAft>
                <a:spcPts val="1999"/>
              </a:spcAft>
            </a:pPr>
            <a:r>
              <a:rPr lang="en-GB" sz="3198" dirty="0"/>
              <a:t>Import parameters from previous runs or JSON file </a:t>
            </a:r>
          </a:p>
          <a:p>
            <a:pPr>
              <a:spcAft>
                <a:spcPts val="1999"/>
              </a:spcAft>
            </a:pPr>
            <a:r>
              <a:rPr lang="en-GB" sz="3198" dirty="0"/>
              <a:t>Job name, hours, and machine type (resources set-up)</a:t>
            </a:r>
          </a:p>
          <a:p>
            <a:pPr>
              <a:spcAft>
                <a:spcPts val="1999"/>
              </a:spcAft>
            </a:pPr>
            <a:r>
              <a:rPr lang="en-GB" sz="3198" dirty="0"/>
              <a:t>Folders to access while running this particular job</a:t>
            </a:r>
          </a:p>
          <a:p>
            <a:pPr>
              <a:spcAft>
                <a:spcPts val="1999"/>
              </a:spcAft>
            </a:pPr>
            <a:r>
              <a:rPr lang="en-GB" sz="3198" dirty="0"/>
              <a:t>Module to use (which includes Notebooks &amp; Data)</a:t>
            </a:r>
          </a:p>
          <a:p>
            <a:pPr>
              <a:spcAft>
                <a:spcPts val="1999"/>
              </a:spcAft>
            </a:pPr>
            <a:endParaRPr lang="en-GB" sz="7196" dirty="0"/>
          </a:p>
        </p:txBody>
      </p:sp>
      <p:sp>
        <p:nvSpPr>
          <p:cNvPr id="8" name="8-point Star 7">
            <a:extLst>
              <a:ext uri="{FF2B5EF4-FFF2-40B4-BE49-F238E27FC236}">
                <a16:creationId xmlns:a16="http://schemas.microsoft.com/office/drawing/2014/main" id="{35B8D8FF-166F-4021-F390-6313969706D9}"/>
              </a:ext>
            </a:extLst>
          </p:cNvPr>
          <p:cNvSpPr>
            <a:spLocks noChangeAspect="1"/>
          </p:cNvSpPr>
          <p:nvPr/>
        </p:nvSpPr>
        <p:spPr bwMode="auto">
          <a:xfrm>
            <a:off x="983671" y="4165935"/>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11" name="8-point Star 10">
            <a:extLst>
              <a:ext uri="{FF2B5EF4-FFF2-40B4-BE49-F238E27FC236}">
                <a16:creationId xmlns:a16="http://schemas.microsoft.com/office/drawing/2014/main" id="{376C8DB5-5973-DDA9-12C7-1217FB56A38A}"/>
              </a:ext>
            </a:extLst>
          </p:cNvPr>
          <p:cNvSpPr>
            <a:spLocks noChangeAspect="1"/>
          </p:cNvSpPr>
          <p:nvPr/>
        </p:nvSpPr>
        <p:spPr bwMode="auto">
          <a:xfrm>
            <a:off x="983671" y="5359814"/>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
        <p:nvSpPr>
          <p:cNvPr id="12" name="8-point Star 11">
            <a:extLst>
              <a:ext uri="{FF2B5EF4-FFF2-40B4-BE49-F238E27FC236}">
                <a16:creationId xmlns:a16="http://schemas.microsoft.com/office/drawing/2014/main" id="{34689998-2111-5A57-37D7-DCD5F6EF62CB}"/>
              </a:ext>
            </a:extLst>
          </p:cNvPr>
          <p:cNvSpPr>
            <a:spLocks noChangeAspect="1"/>
          </p:cNvSpPr>
          <p:nvPr/>
        </p:nvSpPr>
        <p:spPr bwMode="auto">
          <a:xfrm>
            <a:off x="983671" y="6506219"/>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3</a:t>
            </a:r>
            <a:endParaRPr lang="en-GB" sz="4598" dirty="0">
              <a:solidFill>
                <a:schemeClr val="bg1"/>
              </a:solidFill>
              <a:latin typeface="Trebuchet MS" panose="020B0703020202090204" pitchFamily="34" charset="0"/>
            </a:endParaRPr>
          </a:p>
        </p:txBody>
      </p:sp>
      <p:sp>
        <p:nvSpPr>
          <p:cNvPr id="13" name="8-point Star 12">
            <a:extLst>
              <a:ext uri="{FF2B5EF4-FFF2-40B4-BE49-F238E27FC236}">
                <a16:creationId xmlns:a16="http://schemas.microsoft.com/office/drawing/2014/main" id="{BDA980DD-FB29-967B-E5D2-122CF2A2BA69}"/>
              </a:ext>
            </a:extLst>
          </p:cNvPr>
          <p:cNvSpPr>
            <a:spLocks noChangeAspect="1"/>
          </p:cNvSpPr>
          <p:nvPr/>
        </p:nvSpPr>
        <p:spPr bwMode="auto">
          <a:xfrm>
            <a:off x="983671" y="7652624"/>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4</a:t>
            </a:r>
            <a:endParaRPr lang="en-GB" sz="4598" dirty="0">
              <a:solidFill>
                <a:schemeClr val="bg1"/>
              </a:solidFill>
              <a:latin typeface="Trebuchet MS" panose="020B0703020202090204" pitchFamily="34" charset="0"/>
            </a:endParaRPr>
          </a:p>
        </p:txBody>
      </p:sp>
      <p:sp>
        <p:nvSpPr>
          <p:cNvPr id="14" name="8-point Star 13">
            <a:extLst>
              <a:ext uri="{FF2B5EF4-FFF2-40B4-BE49-F238E27FC236}">
                <a16:creationId xmlns:a16="http://schemas.microsoft.com/office/drawing/2014/main" id="{68CD931C-40BF-69F8-3E86-F88AA66A845A}"/>
              </a:ext>
            </a:extLst>
          </p:cNvPr>
          <p:cNvSpPr>
            <a:spLocks noChangeAspect="1"/>
          </p:cNvSpPr>
          <p:nvPr/>
        </p:nvSpPr>
        <p:spPr bwMode="auto">
          <a:xfrm>
            <a:off x="983671" y="8799028"/>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5</a:t>
            </a:r>
            <a:endParaRPr lang="en-GB" sz="4598" dirty="0">
              <a:solidFill>
                <a:schemeClr val="bg1"/>
              </a:solidFill>
              <a:latin typeface="Trebuchet MS" panose="020B0703020202090204" pitchFamily="34" charset="0"/>
            </a:endParaRPr>
          </a:p>
        </p:txBody>
      </p:sp>
      <p:sp>
        <p:nvSpPr>
          <p:cNvPr id="15" name="8-point Star 14">
            <a:extLst>
              <a:ext uri="{FF2B5EF4-FFF2-40B4-BE49-F238E27FC236}">
                <a16:creationId xmlns:a16="http://schemas.microsoft.com/office/drawing/2014/main" id="{49C760F8-7305-3736-38BB-AA5266E82E03}"/>
              </a:ext>
            </a:extLst>
          </p:cNvPr>
          <p:cNvSpPr>
            <a:spLocks noChangeAspect="1"/>
          </p:cNvSpPr>
          <p:nvPr/>
        </p:nvSpPr>
        <p:spPr bwMode="auto">
          <a:xfrm>
            <a:off x="983671" y="9945431"/>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6</a:t>
            </a:r>
            <a:endParaRPr lang="en-GB" sz="4598" dirty="0">
              <a:solidFill>
                <a:schemeClr val="bg1"/>
              </a:solidFill>
              <a:latin typeface="Trebuchet MS" panose="020B0703020202090204" pitchFamily="34" charset="0"/>
            </a:endParaRPr>
          </a:p>
        </p:txBody>
      </p:sp>
      <p:sp>
        <p:nvSpPr>
          <p:cNvPr id="18" name="8-point Star 17">
            <a:extLst>
              <a:ext uri="{FF2B5EF4-FFF2-40B4-BE49-F238E27FC236}">
                <a16:creationId xmlns:a16="http://schemas.microsoft.com/office/drawing/2014/main" id="{8009A3A9-EA78-F526-5B42-3658A2004D8D}"/>
              </a:ext>
            </a:extLst>
          </p:cNvPr>
          <p:cNvSpPr/>
          <p:nvPr/>
        </p:nvSpPr>
        <p:spPr bwMode="auto">
          <a:xfrm>
            <a:off x="18547856" y="1531411"/>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3</a:t>
            </a:r>
            <a:endParaRPr lang="en-GB" sz="4598" dirty="0">
              <a:solidFill>
                <a:schemeClr val="bg1"/>
              </a:solidFill>
              <a:latin typeface="Trebuchet MS" panose="020B0703020202090204" pitchFamily="34" charset="0"/>
            </a:endParaRPr>
          </a:p>
        </p:txBody>
      </p:sp>
      <p:sp>
        <p:nvSpPr>
          <p:cNvPr id="19" name="8-point Star 18">
            <a:extLst>
              <a:ext uri="{FF2B5EF4-FFF2-40B4-BE49-F238E27FC236}">
                <a16:creationId xmlns:a16="http://schemas.microsoft.com/office/drawing/2014/main" id="{42DDF762-695A-173A-3449-86133A90E05A}"/>
              </a:ext>
            </a:extLst>
          </p:cNvPr>
          <p:cNvSpPr/>
          <p:nvPr/>
        </p:nvSpPr>
        <p:spPr bwMode="auto">
          <a:xfrm>
            <a:off x="16062612" y="4601195"/>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4</a:t>
            </a:r>
            <a:endParaRPr lang="en-GB" sz="4598" dirty="0">
              <a:solidFill>
                <a:schemeClr val="bg1"/>
              </a:solidFill>
              <a:latin typeface="Trebuchet MS" panose="020B0703020202090204" pitchFamily="34" charset="0"/>
            </a:endParaRPr>
          </a:p>
        </p:txBody>
      </p:sp>
      <p:sp>
        <p:nvSpPr>
          <p:cNvPr id="21" name="8-point Star 20">
            <a:extLst>
              <a:ext uri="{FF2B5EF4-FFF2-40B4-BE49-F238E27FC236}">
                <a16:creationId xmlns:a16="http://schemas.microsoft.com/office/drawing/2014/main" id="{60EE07F8-2E5C-5E02-B62C-F87F07631C1A}"/>
              </a:ext>
            </a:extLst>
          </p:cNvPr>
          <p:cNvSpPr/>
          <p:nvPr/>
        </p:nvSpPr>
        <p:spPr bwMode="auto">
          <a:xfrm>
            <a:off x="12038137" y="6920808"/>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5</a:t>
            </a:r>
            <a:endParaRPr lang="en-GB" sz="4598" dirty="0">
              <a:solidFill>
                <a:schemeClr val="bg1"/>
              </a:solidFill>
              <a:latin typeface="Trebuchet MS" panose="020B0703020202090204" pitchFamily="34" charset="0"/>
            </a:endParaRPr>
          </a:p>
        </p:txBody>
      </p:sp>
      <p:sp>
        <p:nvSpPr>
          <p:cNvPr id="22" name="8-point Star 21">
            <a:extLst>
              <a:ext uri="{FF2B5EF4-FFF2-40B4-BE49-F238E27FC236}">
                <a16:creationId xmlns:a16="http://schemas.microsoft.com/office/drawing/2014/main" id="{E713F1D8-F821-21A9-B94A-83C5E1BD4A40}"/>
              </a:ext>
            </a:extLst>
          </p:cNvPr>
          <p:cNvSpPr/>
          <p:nvPr/>
        </p:nvSpPr>
        <p:spPr bwMode="auto">
          <a:xfrm>
            <a:off x="12038137" y="8957639"/>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6</a:t>
            </a:r>
            <a:endParaRPr lang="en-GB" sz="4598" dirty="0">
              <a:solidFill>
                <a:schemeClr val="bg1"/>
              </a:solidFill>
              <a:latin typeface="Trebuchet MS" panose="020B0703020202090204" pitchFamily="34" charset="0"/>
            </a:endParaRPr>
          </a:p>
        </p:txBody>
      </p:sp>
      <p:sp>
        <p:nvSpPr>
          <p:cNvPr id="26" name="8-point Star 25">
            <a:extLst>
              <a:ext uri="{FF2B5EF4-FFF2-40B4-BE49-F238E27FC236}">
                <a16:creationId xmlns:a16="http://schemas.microsoft.com/office/drawing/2014/main" id="{F7B10BEE-0D34-EF0B-9203-94F23AE15E3B}"/>
              </a:ext>
            </a:extLst>
          </p:cNvPr>
          <p:cNvSpPr>
            <a:spLocks noChangeAspect="1"/>
          </p:cNvSpPr>
          <p:nvPr/>
        </p:nvSpPr>
        <p:spPr bwMode="auto">
          <a:xfrm>
            <a:off x="972925" y="11091833"/>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7</a:t>
            </a:r>
            <a:endParaRPr lang="en-GB" sz="4598" dirty="0">
              <a:solidFill>
                <a:schemeClr val="bg1"/>
              </a:solidFill>
              <a:latin typeface="Trebuchet MS" panose="020B0703020202090204" pitchFamily="34" charset="0"/>
            </a:endParaRPr>
          </a:p>
        </p:txBody>
      </p:sp>
      <p:pic>
        <p:nvPicPr>
          <p:cNvPr id="27" name="Picture 26" descr="A green rectangle with white text&#10;&#10;Description automatically generated">
            <a:extLst>
              <a:ext uri="{FF2B5EF4-FFF2-40B4-BE49-F238E27FC236}">
                <a16:creationId xmlns:a16="http://schemas.microsoft.com/office/drawing/2014/main" id="{0A167D34-1650-8148-F1FF-F4B7FC377B43}"/>
              </a:ext>
            </a:extLst>
          </p:cNvPr>
          <p:cNvPicPr>
            <a:picLocks noChangeAspect="1"/>
          </p:cNvPicPr>
          <p:nvPr/>
        </p:nvPicPr>
        <p:blipFill rotWithShape="1">
          <a:blip r:embed="rId4">
            <a:alphaModFix/>
          </a:blip>
          <a:srcRect l="6304" t="15013" r="11804" b="16058"/>
          <a:stretch/>
        </p:blipFill>
        <p:spPr>
          <a:xfrm>
            <a:off x="2096346" y="11161058"/>
            <a:ext cx="2435195" cy="866291"/>
          </a:xfrm>
          <a:prstGeom prst="rect">
            <a:avLst/>
          </a:prstGeom>
        </p:spPr>
      </p:pic>
      <p:sp>
        <p:nvSpPr>
          <p:cNvPr id="28" name="8-point Star 27">
            <a:extLst>
              <a:ext uri="{FF2B5EF4-FFF2-40B4-BE49-F238E27FC236}">
                <a16:creationId xmlns:a16="http://schemas.microsoft.com/office/drawing/2014/main" id="{5FFBDD8B-8759-F0A0-F742-1AFC6EA7263C}"/>
              </a:ext>
            </a:extLst>
          </p:cNvPr>
          <p:cNvSpPr/>
          <p:nvPr/>
        </p:nvSpPr>
        <p:spPr bwMode="auto">
          <a:xfrm>
            <a:off x="21703048" y="1026524"/>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7</a:t>
            </a:r>
            <a:endParaRPr lang="en-GB"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995037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38FC0943-2BB9-960C-06CF-4E1F45C944F6}"/>
              </a:ext>
            </a:extLst>
          </p:cNvPr>
          <p:cNvPicPr>
            <a:picLocks noChangeAspect="1"/>
          </p:cNvPicPr>
          <p:nvPr/>
        </p:nvPicPr>
        <p:blipFill rotWithShape="1">
          <a:blip r:embed="rId3"/>
          <a:srcRect l="7895" t="716" r="1813" b="19949"/>
          <a:stretch/>
        </p:blipFill>
        <p:spPr>
          <a:xfrm>
            <a:off x="8901309" y="18580"/>
            <a:ext cx="15047335" cy="13221226"/>
          </a:xfrm>
          <a:prstGeom prst="rect">
            <a:avLst/>
          </a:prstGeom>
        </p:spPr>
      </p:pic>
      <p:sp>
        <p:nvSpPr>
          <p:cNvPr id="5" name="Google Shape;170;p3">
            <a:extLst>
              <a:ext uri="{FF2B5EF4-FFF2-40B4-BE49-F238E27FC236}">
                <a16:creationId xmlns:a16="http://schemas.microsoft.com/office/drawing/2014/main" id="{2F189062-DC65-F441-664A-82F550706890}"/>
              </a:ext>
            </a:extLst>
          </p:cNvPr>
          <p:cNvSpPr/>
          <p:nvPr/>
        </p:nvSpPr>
        <p:spPr>
          <a:xfrm>
            <a:off x="1523209" y="3975910"/>
            <a:ext cx="7507518" cy="821401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For those with some HPC experience… this all looks very familiar and maybe overly complicated compared to a bash file you submit to a scheduler</a:t>
            </a:r>
          </a:p>
          <a:p>
            <a:pPr>
              <a:defRPr sz="3000">
                <a:solidFill>
                  <a:srgbClr val="FFFFFF"/>
                </a:solidFill>
                <a:latin typeface="Helvetica Neue"/>
                <a:ea typeface="Helvetica Neue"/>
                <a:cs typeface="Helvetica Neue"/>
                <a:sym typeface="Helvetica Neue"/>
              </a:defRPr>
            </a:pPr>
            <a:endParaRPr lang="en-US" sz="4798" i="1"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For trainees just getting started, we’ve found the </a:t>
            </a:r>
            <a:r>
              <a:rPr lang="en-US" sz="4798" dirty="0" err="1">
                <a:solidFill>
                  <a:schemeClr val="tx2"/>
                </a:solidFill>
                <a:latin typeface="Trebuchet MS" panose="020B0703020202090204" pitchFamily="34" charset="0"/>
              </a:rPr>
              <a:t>UCloud</a:t>
            </a:r>
            <a:r>
              <a:rPr lang="en-US" sz="4798" dirty="0">
                <a:solidFill>
                  <a:schemeClr val="tx2"/>
                </a:solidFill>
                <a:latin typeface="Trebuchet MS" panose="020B0703020202090204" pitchFamily="34" charset="0"/>
              </a:rPr>
              <a:t> GUI to be a friendly HPC starting point</a:t>
            </a:r>
          </a:p>
        </p:txBody>
      </p:sp>
      <p:sp>
        <p:nvSpPr>
          <p:cNvPr id="6" name="Rounded Rectangle 5">
            <a:extLst>
              <a:ext uri="{FF2B5EF4-FFF2-40B4-BE49-F238E27FC236}">
                <a16:creationId xmlns:a16="http://schemas.microsoft.com/office/drawing/2014/main" id="{A5D6726A-BED1-129A-05F8-52879A544D17}"/>
              </a:ext>
            </a:extLst>
          </p:cNvPr>
          <p:cNvSpPr/>
          <p:nvPr/>
        </p:nvSpPr>
        <p:spPr bwMode="auto">
          <a:xfrm flipH="1">
            <a:off x="9284525" y="3552943"/>
            <a:ext cx="14093870" cy="3323518"/>
          </a:xfrm>
          <a:prstGeom prst="roundRect">
            <a:avLst>
              <a:gd name="adj" fmla="val 3792"/>
            </a:avLst>
          </a:prstGeom>
          <a:noFill/>
          <a:ln w="50800">
            <a:solidFill>
              <a:schemeClr val="accent3"/>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GB" sz="4598" dirty="0">
              <a:solidFill>
                <a:schemeClr val="bg1"/>
              </a:solidFill>
              <a:latin typeface="Trebuchet MS" panose="020B0703020202090204" pitchFamily="34" charset="0"/>
            </a:endParaRPr>
          </a:p>
        </p:txBody>
      </p:sp>
      <p:sp>
        <p:nvSpPr>
          <p:cNvPr id="10" name="Google Shape;232;p3">
            <a:extLst>
              <a:ext uri="{FF2B5EF4-FFF2-40B4-BE49-F238E27FC236}">
                <a16:creationId xmlns:a16="http://schemas.microsoft.com/office/drawing/2014/main" id="{C9CA1E77-EA55-24DA-9963-9FE913A2743B}"/>
              </a:ext>
            </a:extLst>
          </p:cNvPr>
          <p:cNvSpPr txBox="1">
            <a:spLocks/>
          </p:cNvSpPr>
          <p:nvPr/>
        </p:nvSpPr>
        <p:spPr>
          <a:xfrm>
            <a:off x="1523206" y="1526776"/>
            <a:ext cx="6423121" cy="3639663"/>
          </a:xfrm>
          <a:prstGeom prst="rect">
            <a:avLst/>
          </a:prstGeom>
          <a:noFill/>
          <a:ln>
            <a:noFill/>
          </a:ln>
        </p:spPr>
        <p:txBody>
          <a:bodyPr spcFirstLastPara="1" wrap="square" lIns="0" tIns="0" rIns="0" bIns="0" anchor="t" anchorCtr="0">
            <a:normAutofit/>
          </a:bodyPr>
          <a:lstStyle>
            <a:lvl1pPr lvl="0" algn="l" defTabSz="669109" rtl="0" eaLnBrk="1" fontAlgn="base" hangingPunct="1">
              <a:lnSpc>
                <a:spcPct val="100000"/>
              </a:lnSpc>
              <a:spcBef>
                <a:spcPts val="0"/>
              </a:spcBef>
              <a:spcAft>
                <a:spcPts val="0"/>
              </a:spcAft>
              <a:buClr>
                <a:schemeClr val="accent1"/>
              </a:buClr>
              <a:buSzPts val="1800"/>
              <a:buNone/>
              <a:defRPr sz="2800" b="0" kern="1200">
                <a:solidFill>
                  <a:schemeClr val="accent1"/>
                </a:solidFill>
                <a:latin typeface="Trebuchet MS" panose="020B0703020202090204" pitchFamily="34" charset="0"/>
                <a:ea typeface="+mj-ea"/>
                <a:cs typeface="+mj-cs"/>
              </a:defRPr>
            </a:lvl1pPr>
            <a:lvl2pPr lvl="1"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2pPr>
            <a:lvl3pPr lvl="2"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3pPr>
            <a:lvl4pPr lvl="3"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4pPr>
            <a:lvl5pPr lvl="4"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5pPr>
            <a:lvl6pPr marL="73243" lvl="5"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6pPr>
            <a:lvl7pPr marL="146487" lvl="6"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7pPr>
            <a:lvl8pPr marL="219730" lvl="7"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8pPr>
            <a:lvl9pPr marL="292974" lvl="8"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9pPr>
          </a:lstStyle>
          <a:p>
            <a:pPr>
              <a:buSzPts val="2800"/>
              <a:buFont typeface="Helvetica Neue"/>
              <a:buNone/>
            </a:pPr>
            <a:r>
              <a:rPr lang="en-US" sz="5597" dirty="0"/>
              <a:t>Submitting a job with a </a:t>
            </a:r>
            <a:r>
              <a:rPr lang="en-US" sz="5597" dirty="0" err="1"/>
              <a:t>UCloud</a:t>
            </a:r>
            <a:r>
              <a:rPr lang="en-US" sz="5597" dirty="0"/>
              <a:t> app</a:t>
            </a:r>
          </a:p>
        </p:txBody>
      </p:sp>
    </p:spTree>
    <p:extLst>
      <p:ext uri="{BB962C8B-B14F-4D97-AF65-F5344CB8AC3E}">
        <p14:creationId xmlns:p14="http://schemas.microsoft.com/office/powerpoint/2010/main" val="200209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Who are we?</a:t>
            </a:r>
            <a:endParaRPr dirty="0"/>
          </a:p>
        </p:txBody>
      </p:sp>
      <p:pic>
        <p:nvPicPr>
          <p:cNvPr id="2" name="Google Shape;165;p46">
            <a:extLst>
              <a:ext uri="{FF2B5EF4-FFF2-40B4-BE49-F238E27FC236}">
                <a16:creationId xmlns:a16="http://schemas.microsoft.com/office/drawing/2014/main" id="{4473E5A7-7290-7FBE-E449-4EABA79BBB16}"/>
              </a:ext>
            </a:extLst>
          </p:cNvPr>
          <p:cNvPicPr preferRelativeResize="0"/>
          <p:nvPr/>
        </p:nvPicPr>
        <p:blipFill rotWithShape="1">
          <a:blip r:embed="rId3">
            <a:alphaModFix/>
          </a:blip>
          <a:srcRect l="23669" r="36917" b="23987"/>
          <a:stretch/>
        </p:blipFill>
        <p:spPr>
          <a:xfrm>
            <a:off x="8722385" y="3508624"/>
            <a:ext cx="4383599" cy="4610893"/>
          </a:xfrm>
          <a:prstGeom prst="rect">
            <a:avLst/>
          </a:prstGeom>
          <a:noFill/>
          <a:ln>
            <a:noFill/>
          </a:ln>
        </p:spPr>
      </p:pic>
      <p:sp>
        <p:nvSpPr>
          <p:cNvPr id="3" name="Google Shape;166;p46">
            <a:extLst>
              <a:ext uri="{FF2B5EF4-FFF2-40B4-BE49-F238E27FC236}">
                <a16:creationId xmlns:a16="http://schemas.microsoft.com/office/drawing/2014/main" id="{D75C9A9B-2654-ADB3-E084-973F86F0D5AC}"/>
              </a:ext>
            </a:extLst>
          </p:cNvPr>
          <p:cNvSpPr/>
          <p:nvPr/>
        </p:nvSpPr>
        <p:spPr>
          <a:xfrm>
            <a:off x="8492958" y="8279621"/>
            <a:ext cx="4842452" cy="3431688"/>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GB" b="0" i="0" u="none" strike="noStrike" cap="none" dirty="0">
                <a:solidFill>
                  <a:schemeClr val="tx1"/>
                </a:solidFill>
                <a:latin typeface="Trebuchet MS" panose="020B0703020202090204" pitchFamily="34" charset="0"/>
                <a:ea typeface="Trebuchet MS"/>
                <a:cs typeface="Trebuchet MS"/>
                <a:sym typeface="Trebuchet MS"/>
              </a:rPr>
              <a:t>Jennifer Bartell, PhD</a:t>
            </a:r>
            <a:endParaRPr b="0" i="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GB" dirty="0" err="1">
                <a:solidFill>
                  <a:schemeClr val="tx1"/>
                </a:solidFill>
                <a:latin typeface="Trebuchet MS" panose="020B0703020202090204" pitchFamily="34" charset="0"/>
                <a:ea typeface="Trebuchet MS"/>
                <a:cs typeface="Trebuchet MS"/>
                <a:sym typeface="Trebuchet MS"/>
              </a:rPr>
              <a:t>Center</a:t>
            </a:r>
            <a:r>
              <a:rPr lang="en-GB" dirty="0">
                <a:solidFill>
                  <a:schemeClr val="tx1"/>
                </a:solidFill>
                <a:latin typeface="Trebuchet MS" panose="020B0703020202090204" pitchFamily="34" charset="0"/>
                <a:ea typeface="Trebuchet MS"/>
                <a:cs typeface="Trebuchet MS"/>
                <a:sym typeface="Trebuchet MS"/>
              </a:rPr>
              <a:t> for Health Data Science</a:t>
            </a:r>
            <a:r>
              <a:rPr lang="en-GB" b="0" i="0" u="none" strike="noStrike" cap="none" dirty="0">
                <a:solidFill>
                  <a:schemeClr val="tx1"/>
                </a:solidFill>
                <a:latin typeface="Trebuchet MS" panose="020B0703020202090204" pitchFamily="34" charset="0"/>
                <a:ea typeface="Trebuchet MS"/>
                <a:cs typeface="Trebuchet MS"/>
                <a:sym typeface="Trebuchet MS"/>
              </a:rPr>
              <a:t> @ KU SUND </a:t>
            </a:r>
            <a:r>
              <a:rPr lang="en-GB" sz="2800" b="0" i="0" u="none" strike="noStrike" cap="none" dirty="0" err="1">
                <a:solidFill>
                  <a:schemeClr val="tx1"/>
                </a:solidFill>
                <a:latin typeface="Trebuchet MS" panose="020B0703020202090204" pitchFamily="34" charset="0"/>
                <a:ea typeface="Trebuchet MS"/>
                <a:cs typeface="Trebuchet MS"/>
                <a:sym typeface="Trebuchet MS"/>
              </a:rPr>
              <a:t>Chefkonsulent</a:t>
            </a:r>
            <a:endParaRPr sz="2800" b="0" i="0" u="none" strike="noStrike" cap="none" dirty="0">
              <a:solidFill>
                <a:schemeClr val="tx1"/>
              </a:solidFill>
              <a:latin typeface="Trebuchet MS" panose="020B0703020202090204" pitchFamily="34" charset="0"/>
              <a:ea typeface="Trebuchet MS"/>
              <a:cs typeface="Trebuchet MS"/>
              <a:sym typeface="Trebuchet MS"/>
            </a:endParaRPr>
          </a:p>
          <a:p>
            <a:pPr marL="0" marR="0" lvl="0" indent="0" algn="ctr" rtl="0">
              <a:lnSpc>
                <a:spcPct val="100000"/>
              </a:lnSpc>
              <a:spcBef>
                <a:spcPts val="0"/>
              </a:spcBef>
              <a:spcAft>
                <a:spcPts val="0"/>
              </a:spcAft>
              <a:buClr>
                <a:srgbClr val="000000"/>
              </a:buClr>
              <a:buSzPts val="2000"/>
              <a:buFont typeface="Arial"/>
              <a:buNone/>
            </a:pPr>
            <a:r>
              <a:rPr lang="en-GB" sz="2800" b="0" i="0" u="none" strike="noStrike" cap="none" dirty="0">
                <a:solidFill>
                  <a:schemeClr val="tx1"/>
                </a:solidFill>
                <a:latin typeface="Trebuchet MS" panose="020B0703020202090204" pitchFamily="34" charset="0"/>
                <a:ea typeface="Trebuchet MS"/>
                <a:cs typeface="Trebuchet MS"/>
                <a:sym typeface="Trebuchet MS"/>
              </a:rPr>
              <a:t>Sandbox manager &amp; data scientist</a:t>
            </a:r>
            <a:endParaRPr sz="2800" b="0" i="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2800" b="0" i="0" u="sng" strike="noStrike" cap="none" dirty="0">
                <a:solidFill>
                  <a:schemeClr val="tx1"/>
                </a:solidFill>
                <a:latin typeface="Trebuchet MS" panose="020B0703020202090204" pitchFamily="34" charset="0"/>
                <a:ea typeface="Trebuchet MS"/>
                <a:cs typeface="Trebuchet MS"/>
                <a:sym typeface="Trebuchet MS"/>
                <a:hlinkClick r:id="rId4">
                  <a:extLst>
                    <a:ext uri="{A12FA001-AC4F-418D-AE19-62706E023703}">
                      <ahyp:hlinkClr xmlns:ahyp="http://schemas.microsoft.com/office/drawing/2018/hyperlinkcolor" val="tx"/>
                    </a:ext>
                  </a:extLst>
                </a:hlinkClick>
              </a:rPr>
              <a:t>bartell@sund.ku.dk</a:t>
            </a:r>
            <a:endParaRPr sz="2800" b="0" i="0" u="none" strike="noStrike" cap="none" dirty="0">
              <a:solidFill>
                <a:schemeClr val="tx1"/>
              </a:solidFill>
              <a:latin typeface="Trebuchet MS" panose="020B0703020202090204" pitchFamily="34" charset="0"/>
              <a:ea typeface="Trebuchet MS"/>
              <a:cs typeface="Trebuchet MS"/>
              <a:sym typeface="Trebuchet MS"/>
            </a:endParaRPr>
          </a:p>
        </p:txBody>
      </p:sp>
      <p:pic>
        <p:nvPicPr>
          <p:cNvPr id="8" name="Picture 7">
            <a:extLst>
              <a:ext uri="{FF2B5EF4-FFF2-40B4-BE49-F238E27FC236}">
                <a16:creationId xmlns:a16="http://schemas.microsoft.com/office/drawing/2014/main" id="{5C0CC4C2-428D-8C72-8355-0A32F5410F2F}"/>
              </a:ext>
            </a:extLst>
          </p:cNvPr>
          <p:cNvPicPr>
            <a:picLocks noChangeAspect="1"/>
          </p:cNvPicPr>
          <p:nvPr/>
        </p:nvPicPr>
        <p:blipFill>
          <a:blip r:embed="rId5">
            <a:extLst>
              <a:ext uri="{28A0092B-C50C-407E-A947-70E740481C1C}">
                <a14:useLocalDpi xmlns:a14="http://schemas.microsoft.com/office/drawing/2010/main" val="0"/>
              </a:ext>
            </a:extLst>
          </a:blip>
          <a:srcRect l="2036"/>
          <a:stretch/>
        </p:blipFill>
        <p:spPr>
          <a:xfrm>
            <a:off x="13335410" y="957390"/>
            <a:ext cx="11035890" cy="12779410"/>
          </a:xfrm>
          <a:prstGeom prst="rect">
            <a:avLst/>
          </a:prstGeom>
        </p:spPr>
      </p:pic>
      <p:sp>
        <p:nvSpPr>
          <p:cNvPr id="9" name="Google Shape;166;p46">
            <a:extLst>
              <a:ext uri="{FF2B5EF4-FFF2-40B4-BE49-F238E27FC236}">
                <a16:creationId xmlns:a16="http://schemas.microsoft.com/office/drawing/2014/main" id="{0EE70373-0E45-0E78-DA77-FD50B8F6F202}"/>
              </a:ext>
            </a:extLst>
          </p:cNvPr>
          <p:cNvSpPr/>
          <p:nvPr/>
        </p:nvSpPr>
        <p:spPr>
          <a:xfrm>
            <a:off x="15731798" y="87941"/>
            <a:ext cx="6243114" cy="1154142"/>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b="0" i="0" u="none" strike="noStrike" cap="none" dirty="0">
                <a:solidFill>
                  <a:schemeClr val="tx1"/>
                </a:solidFill>
                <a:latin typeface="Trebuchet MS" panose="020B0703020202090204" pitchFamily="34" charset="0"/>
                <a:ea typeface="Trebuchet MS"/>
                <a:cs typeface="Trebuchet MS"/>
                <a:sym typeface="Trebuchet MS"/>
              </a:rPr>
              <a:t>Training from KU’s Center for Health Data Science</a:t>
            </a:r>
            <a:endParaRPr sz="2800" b="0" i="0" u="none" strike="noStrike" cap="none" dirty="0">
              <a:solidFill>
                <a:schemeClr val="tx1"/>
              </a:solidFill>
              <a:latin typeface="Trebuchet MS" panose="020B0703020202090204" pitchFamily="34" charset="0"/>
              <a:ea typeface="Trebuchet MS"/>
              <a:cs typeface="Trebuchet MS"/>
              <a:sym typeface="Trebuchet MS"/>
            </a:endParaRPr>
          </a:p>
        </p:txBody>
      </p:sp>
      <p:sp>
        <p:nvSpPr>
          <p:cNvPr id="10" name="Google Shape;166;p46">
            <a:extLst>
              <a:ext uri="{FF2B5EF4-FFF2-40B4-BE49-F238E27FC236}">
                <a16:creationId xmlns:a16="http://schemas.microsoft.com/office/drawing/2014/main" id="{49327E8F-2FAB-C53A-2492-AD63768C65B2}"/>
              </a:ext>
            </a:extLst>
          </p:cNvPr>
          <p:cNvSpPr/>
          <p:nvPr/>
        </p:nvSpPr>
        <p:spPr>
          <a:xfrm>
            <a:off x="2308353" y="8279621"/>
            <a:ext cx="4842452" cy="2446803"/>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b="0" i="0" u="none" strike="noStrike" cap="none" dirty="0">
                <a:solidFill>
                  <a:schemeClr val="tx1"/>
                </a:solidFill>
                <a:latin typeface="Trebuchet MS" panose="020B0703020202090204" pitchFamily="34" charset="0"/>
                <a:ea typeface="Trebuchet MS"/>
                <a:cs typeface="Trebuchet MS"/>
                <a:sym typeface="Trebuchet MS"/>
              </a:rPr>
              <a:t>Mikkel </a:t>
            </a:r>
            <a:r>
              <a:rPr lang="en-US" b="0" i="0" u="none" strike="noStrike" cap="none" dirty="0" err="1">
                <a:solidFill>
                  <a:schemeClr val="tx1"/>
                </a:solidFill>
                <a:latin typeface="Trebuchet MS" panose="020B0703020202090204" pitchFamily="34" charset="0"/>
                <a:ea typeface="Trebuchet MS"/>
                <a:cs typeface="Trebuchet MS"/>
                <a:sym typeface="Trebuchet MS"/>
              </a:rPr>
              <a:t>Werling</a:t>
            </a:r>
            <a:r>
              <a:rPr lang="en-US" b="0" i="0" u="none" strike="noStrike" cap="none" dirty="0">
                <a:solidFill>
                  <a:schemeClr val="tx1"/>
                </a:solidFill>
                <a:latin typeface="Trebuchet MS" panose="020B0703020202090204" pitchFamily="34" charset="0"/>
                <a:ea typeface="Trebuchet MS"/>
                <a:cs typeface="Trebuchet MS"/>
                <a:sym typeface="Trebuchet MS"/>
              </a:rPr>
              <a:t>, MS</a:t>
            </a:r>
            <a:endParaRPr b="0" i="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GB" dirty="0">
                <a:solidFill>
                  <a:schemeClr val="tx1"/>
                </a:solidFill>
                <a:latin typeface="Trebuchet MS" panose="020B0703020202090204" pitchFamily="34" charset="0"/>
                <a:ea typeface="Trebuchet MS"/>
                <a:cs typeface="Trebuchet MS"/>
                <a:sym typeface="Trebuchet MS"/>
              </a:rPr>
              <a:t>Your TA for </a:t>
            </a:r>
            <a:r>
              <a:rPr lang="en-GB" dirty="0" err="1">
                <a:solidFill>
                  <a:schemeClr val="tx1"/>
                </a:solidFill>
                <a:latin typeface="Trebuchet MS" panose="020B0703020202090204" pitchFamily="34" charset="0"/>
                <a:ea typeface="Trebuchet MS"/>
                <a:cs typeface="Trebuchet MS"/>
                <a:sym typeface="Trebuchet MS"/>
              </a:rPr>
              <a:t>RealWorld</a:t>
            </a:r>
            <a:endParaRPr lang="en-GB" sz="2800" dirty="0">
              <a:solidFill>
                <a:schemeClr val="tx1"/>
              </a:solidFill>
              <a:latin typeface="Trebuchet MS" panose="020B0703020202090204" pitchFamily="34" charset="0"/>
              <a:ea typeface="Trebuchet MS"/>
              <a:cs typeface="Trebuchet MS"/>
              <a:sym typeface="Trebuchet MS"/>
            </a:endParaRPr>
          </a:p>
          <a:p>
            <a:pPr marL="0" marR="0" lvl="0" indent="0" algn="ctr" rtl="0">
              <a:lnSpc>
                <a:spcPct val="100000"/>
              </a:lnSpc>
              <a:spcBef>
                <a:spcPts val="0"/>
              </a:spcBef>
              <a:spcAft>
                <a:spcPts val="0"/>
              </a:spcAft>
              <a:buClr>
                <a:srgbClr val="000000"/>
              </a:buClr>
              <a:buSzPts val="2400"/>
              <a:buFont typeface="Arial"/>
              <a:buNone/>
            </a:pPr>
            <a:r>
              <a:rPr lang="en-GB" sz="2800" b="0" i="0" u="none" strike="noStrike" cap="none" dirty="0">
                <a:solidFill>
                  <a:schemeClr val="tx1"/>
                </a:solidFill>
                <a:latin typeface="Trebuchet MS" panose="020B0703020202090204" pitchFamily="34" charset="0"/>
                <a:ea typeface="Trebuchet MS"/>
                <a:cs typeface="Trebuchet MS"/>
                <a:sym typeface="Trebuchet MS"/>
              </a:rPr>
              <a:t>PhD trainee, </a:t>
            </a:r>
            <a:r>
              <a:rPr lang="en-GB" sz="2800" b="0" i="0" u="none" strike="noStrike" cap="none" dirty="0" err="1">
                <a:solidFill>
                  <a:schemeClr val="tx1"/>
                </a:solidFill>
                <a:latin typeface="Trebuchet MS" panose="020B0703020202090204" pitchFamily="34" charset="0"/>
                <a:ea typeface="Trebuchet MS"/>
                <a:cs typeface="Trebuchet MS"/>
                <a:sym typeface="Trebuchet MS"/>
              </a:rPr>
              <a:t>Rigshospitalet</a:t>
            </a:r>
            <a:endParaRPr sz="2800" b="0" i="0" u="none" strike="noStrike" cap="none" dirty="0">
              <a:solidFill>
                <a:schemeClr val="tx1"/>
              </a:solidFill>
              <a:latin typeface="Trebuchet MS" panose="020B0703020202090204" pitchFamily="34" charset="0"/>
              <a:ea typeface="Trebuchet MS"/>
              <a:cs typeface="Trebuchet MS"/>
              <a:sym typeface="Trebuchet MS"/>
            </a:endParaRPr>
          </a:p>
          <a:p>
            <a:pPr marL="0" marR="0" lvl="0" indent="0" algn="ctr" rtl="0">
              <a:lnSpc>
                <a:spcPct val="100000"/>
              </a:lnSpc>
              <a:spcBef>
                <a:spcPts val="0"/>
              </a:spcBef>
              <a:spcAft>
                <a:spcPts val="0"/>
              </a:spcAft>
              <a:buClr>
                <a:srgbClr val="000000"/>
              </a:buClr>
              <a:buSzPts val="2000"/>
              <a:buFont typeface="Arial"/>
              <a:buNone/>
            </a:pPr>
            <a:r>
              <a:rPr lang="en-US" sz="2800" b="0" i="0" u="none" strike="noStrike" cap="none" dirty="0">
                <a:solidFill>
                  <a:schemeClr val="tx1"/>
                </a:solidFill>
                <a:latin typeface="Trebuchet MS" panose="020B0703020202090204" pitchFamily="34" charset="0"/>
                <a:ea typeface="Trebuchet MS"/>
                <a:cs typeface="Trebuchet MS"/>
                <a:sym typeface="Trebuchet MS"/>
              </a:rPr>
              <a:t>Health data scientist</a:t>
            </a:r>
            <a:endParaRPr sz="2800" b="0" i="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2800" b="0" i="0" u="sng" strike="noStrike" cap="none" dirty="0" err="1">
                <a:solidFill>
                  <a:schemeClr val="tx1"/>
                </a:solidFill>
                <a:latin typeface="Trebuchet MS" panose="020B0703020202090204" pitchFamily="34" charset="0"/>
                <a:ea typeface="Trebuchet MS"/>
                <a:cs typeface="Trebuchet MS"/>
                <a:sym typeface="Trebuchet MS"/>
              </a:rPr>
              <a:t>Mikkel.werling@region.dk</a:t>
            </a:r>
            <a:endParaRPr sz="2800" b="0" i="0" u="none" strike="noStrike" cap="none" dirty="0">
              <a:solidFill>
                <a:schemeClr val="tx1"/>
              </a:solidFill>
              <a:latin typeface="Trebuchet MS" panose="020B0703020202090204" pitchFamily="34" charset="0"/>
              <a:ea typeface="Trebuchet MS"/>
              <a:cs typeface="Trebuchet MS"/>
              <a:sym typeface="Trebuchet MS"/>
            </a:endParaRPr>
          </a:p>
        </p:txBody>
      </p:sp>
    </p:spTree>
    <p:extLst>
      <p:ext uri="{BB962C8B-B14F-4D97-AF65-F5344CB8AC3E}">
        <p14:creationId xmlns:p14="http://schemas.microsoft.com/office/powerpoint/2010/main" val="752743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068B5935-74AA-025E-5B6D-1E5963A0AF90}"/>
              </a:ext>
            </a:extLst>
          </p:cNvPr>
          <p:cNvPicPr>
            <a:picLocks noChangeAspect="1"/>
          </p:cNvPicPr>
          <p:nvPr/>
        </p:nvPicPr>
        <p:blipFill>
          <a:blip r:embed="rId2"/>
          <a:stretch>
            <a:fillRect/>
          </a:stretch>
        </p:blipFill>
        <p:spPr>
          <a:xfrm>
            <a:off x="1523206" y="2964307"/>
            <a:ext cx="15536704" cy="9224917"/>
          </a:xfrm>
          <a:prstGeom prst="rect">
            <a:avLst/>
          </a:prstGeom>
        </p:spPr>
      </p:pic>
      <p:sp>
        <p:nvSpPr>
          <p:cNvPr id="8" name="Google Shape;232;p3">
            <a:extLst>
              <a:ext uri="{FF2B5EF4-FFF2-40B4-BE49-F238E27FC236}">
                <a16:creationId xmlns:a16="http://schemas.microsoft.com/office/drawing/2014/main" id="{BCA5E986-A13A-2277-73C1-F228150D89FA}"/>
              </a:ext>
            </a:extLst>
          </p:cNvPr>
          <p:cNvSpPr txBox="1">
            <a:spLocks/>
          </p:cNvSpPr>
          <p:nvPr/>
        </p:nvSpPr>
        <p:spPr>
          <a:xfrm>
            <a:off x="1523207" y="1526776"/>
            <a:ext cx="22523773" cy="3639663"/>
          </a:xfrm>
          <a:prstGeom prst="rect">
            <a:avLst/>
          </a:prstGeom>
          <a:noFill/>
          <a:ln>
            <a:noFill/>
          </a:ln>
        </p:spPr>
        <p:txBody>
          <a:bodyPr spcFirstLastPara="1" wrap="square" lIns="0" tIns="0" rIns="0" bIns="0" anchor="t" anchorCtr="0">
            <a:normAutofit/>
          </a:bodyPr>
          <a:lstStyle>
            <a:lvl1pPr lvl="0" algn="l" defTabSz="669109" rtl="0" eaLnBrk="1" fontAlgn="base" hangingPunct="1">
              <a:lnSpc>
                <a:spcPct val="100000"/>
              </a:lnSpc>
              <a:spcBef>
                <a:spcPts val="0"/>
              </a:spcBef>
              <a:spcAft>
                <a:spcPts val="0"/>
              </a:spcAft>
              <a:buClr>
                <a:schemeClr val="accent1"/>
              </a:buClr>
              <a:buSzPts val="1800"/>
              <a:buNone/>
              <a:defRPr sz="2800" b="0" kern="1200">
                <a:solidFill>
                  <a:schemeClr val="accent1"/>
                </a:solidFill>
                <a:latin typeface="Trebuchet MS" panose="020B0703020202090204" pitchFamily="34" charset="0"/>
                <a:ea typeface="+mj-ea"/>
                <a:cs typeface="+mj-cs"/>
              </a:defRPr>
            </a:lvl1pPr>
            <a:lvl2pPr lvl="1"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2pPr>
            <a:lvl3pPr lvl="2"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3pPr>
            <a:lvl4pPr lvl="3"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4pPr>
            <a:lvl5pPr lvl="4"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5pPr>
            <a:lvl6pPr marL="73243" lvl="5"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6pPr>
            <a:lvl7pPr marL="146487" lvl="6"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7pPr>
            <a:lvl8pPr marL="219730" lvl="7"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8pPr>
            <a:lvl9pPr marL="292974" lvl="8"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9pPr>
          </a:lstStyle>
          <a:p>
            <a:pPr>
              <a:buSzPts val="2800"/>
              <a:buFont typeface="Helvetica Neue"/>
              <a:buNone/>
            </a:pPr>
            <a:r>
              <a:rPr lang="en-US" sz="5597" dirty="0"/>
              <a:t>Sandbox RStudio-based app</a:t>
            </a:r>
          </a:p>
        </p:txBody>
      </p:sp>
      <p:pic>
        <p:nvPicPr>
          <p:cNvPr id="9" name="Graphic 8" descr="Cursor with solid fill">
            <a:extLst>
              <a:ext uri="{FF2B5EF4-FFF2-40B4-BE49-F238E27FC236}">
                <a16:creationId xmlns:a16="http://schemas.microsoft.com/office/drawing/2014/main" id="{EC6308CA-6967-2133-9107-5508B1988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99723">
            <a:off x="11283163" y="8567794"/>
            <a:ext cx="1032344" cy="1032344"/>
          </a:xfrm>
          <a:prstGeom prst="rect">
            <a:avLst/>
          </a:prstGeom>
        </p:spPr>
      </p:pic>
      <p:sp>
        <p:nvSpPr>
          <p:cNvPr id="11" name="TextBox 10">
            <a:extLst>
              <a:ext uri="{FF2B5EF4-FFF2-40B4-BE49-F238E27FC236}">
                <a16:creationId xmlns:a16="http://schemas.microsoft.com/office/drawing/2014/main" id="{46FD9189-4E93-B106-B785-67E7F4A5D9F0}"/>
              </a:ext>
            </a:extLst>
          </p:cNvPr>
          <p:cNvSpPr txBox="1"/>
          <p:nvPr/>
        </p:nvSpPr>
        <p:spPr>
          <a:xfrm>
            <a:off x="17625020" y="4709583"/>
            <a:ext cx="5793145" cy="5629426"/>
          </a:xfrm>
          <a:prstGeom prst="rect">
            <a:avLst/>
          </a:prstGeom>
          <a:noFill/>
        </p:spPr>
        <p:txBody>
          <a:bodyPr wrap="square">
            <a:spAutoFit/>
          </a:bodyPr>
          <a:lstStyle/>
          <a:p>
            <a:r>
              <a:rPr lang="en-US" sz="3998" dirty="0">
                <a:latin typeface="Trebuchet MS" panose="020B0703020202090204" pitchFamily="34" charset="0"/>
              </a:rPr>
              <a:t>In the transcriptomics app, you will get RStudio in your web browser. Click on the Transcriptomics Sandbox folder and navigate through the R Markdown notebooks to run the analyses.</a:t>
            </a:r>
            <a:endParaRPr lang="en-GB" sz="3998" dirty="0"/>
          </a:p>
        </p:txBody>
      </p:sp>
    </p:spTree>
    <p:extLst>
      <p:ext uri="{BB962C8B-B14F-4D97-AF65-F5344CB8AC3E}">
        <p14:creationId xmlns:p14="http://schemas.microsoft.com/office/powerpoint/2010/main" val="52274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5597" dirty="0"/>
            </a:br>
            <a:r>
              <a:rPr lang="en-US" sz="5597" dirty="0"/>
              <a:t>Calibrating expectations for data analysis</a:t>
            </a:r>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1330301" y="12104164"/>
            <a:ext cx="1015471" cy="1233916"/>
          </a:xfrm>
          <a:prstGeom prst="rect">
            <a:avLst/>
          </a:prstGeom>
        </p:spPr>
      </p:pic>
      <p:sp>
        <p:nvSpPr>
          <p:cNvPr id="11" name="TextBox 10">
            <a:extLst>
              <a:ext uri="{FF2B5EF4-FFF2-40B4-BE49-F238E27FC236}">
                <a16:creationId xmlns:a16="http://schemas.microsoft.com/office/drawing/2014/main" id="{34A2B80C-AFFC-8FEB-F655-F6D2621A3BAD}"/>
              </a:ext>
            </a:extLst>
          </p:cNvPr>
          <p:cNvSpPr txBox="1"/>
          <p:nvPr/>
        </p:nvSpPr>
        <p:spPr>
          <a:xfrm>
            <a:off x="2865941" y="11126277"/>
            <a:ext cx="6959009" cy="446276"/>
          </a:xfrm>
          <a:prstGeom prst="rect">
            <a:avLst/>
          </a:prstGeom>
          <a:noFill/>
        </p:spPr>
        <p:txBody>
          <a:bodyPr wrap="square">
            <a:spAutoFit/>
          </a:bodyPr>
          <a:lstStyle/>
          <a:p>
            <a:r>
              <a:rPr lang="en-GB" dirty="0"/>
              <a:t>https://</a:t>
            </a:r>
            <a:r>
              <a:rPr lang="en-GB" dirty="0" err="1"/>
              <a:t>imgs.xkcd.com</a:t>
            </a:r>
            <a:r>
              <a:rPr lang="en-GB" dirty="0"/>
              <a:t>/comics/</a:t>
            </a:r>
            <a:r>
              <a:rPr lang="en-GB" dirty="0" err="1"/>
              <a:t>flawed_data.png</a:t>
            </a:r>
            <a:endParaRPr lang="en-DK" dirty="0"/>
          </a:p>
        </p:txBody>
      </p:sp>
      <p:pic>
        <p:nvPicPr>
          <p:cNvPr id="3076" name="Picture 4">
            <a:extLst>
              <a:ext uri="{FF2B5EF4-FFF2-40B4-BE49-F238E27FC236}">
                <a16:creationId xmlns:a16="http://schemas.microsoft.com/office/drawing/2014/main" id="{F872437C-D746-A5CD-E55B-7B0D705C8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0083" y="3330411"/>
            <a:ext cx="18491133" cy="772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331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5597" dirty="0"/>
            </a:br>
            <a:r>
              <a:rPr lang="en-US" sz="5597"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lnSpc>
                <a:spcPts val="5202"/>
              </a:lnSpc>
              <a:spcBef>
                <a:spcPts val="0"/>
              </a:spcBef>
            </a:pPr>
            <a:r>
              <a:rPr lang="en-US" sz="4000" dirty="0">
                <a:solidFill>
                  <a:srgbClr val="404040"/>
                </a:solidFill>
                <a:latin typeface="Trebuchet MS" panose="020B0703020202090204" pitchFamily="34" charset="0"/>
              </a:rPr>
              <a:t>You have likely heard the words </a:t>
            </a:r>
          </a:p>
          <a:p>
            <a:pPr marL="0">
              <a:lnSpc>
                <a:spcPts val="5202"/>
              </a:lnSpc>
              <a:spcBef>
                <a:spcPts val="0"/>
              </a:spcBef>
            </a:pPr>
            <a:r>
              <a:rPr lang="en-US" sz="4000" b="1" dirty="0">
                <a:solidFill>
                  <a:srgbClr val="404040"/>
                </a:solidFill>
                <a:latin typeface="Trebuchet MS" panose="020B0703020202090204" pitchFamily="34" charset="0"/>
              </a:rPr>
              <a:t>Data Science (DS)</a:t>
            </a:r>
            <a:r>
              <a:rPr lang="en-US" sz="4000" dirty="0">
                <a:solidFill>
                  <a:srgbClr val="404040"/>
                </a:solidFill>
                <a:latin typeface="Trebuchet MS" panose="020B0703020202090204" pitchFamily="34" charset="0"/>
              </a:rPr>
              <a:t>, </a:t>
            </a:r>
            <a:r>
              <a:rPr lang="en-US" sz="4000" b="1" dirty="0">
                <a:solidFill>
                  <a:srgbClr val="404040"/>
                </a:solidFill>
                <a:latin typeface="Trebuchet MS" panose="020B0703020202090204" pitchFamily="34" charset="0"/>
              </a:rPr>
              <a:t>Machine Learning (ML) </a:t>
            </a:r>
            <a:r>
              <a:rPr lang="en-US" sz="4000" dirty="0">
                <a:solidFill>
                  <a:srgbClr val="404040"/>
                </a:solidFill>
                <a:latin typeface="Trebuchet MS" panose="020B0703020202090204" pitchFamily="34" charset="0"/>
              </a:rPr>
              <a:t>and</a:t>
            </a:r>
            <a:r>
              <a:rPr lang="en-US" sz="4000" b="1" dirty="0">
                <a:solidFill>
                  <a:srgbClr val="404040"/>
                </a:solidFill>
                <a:latin typeface="Trebuchet MS" panose="020B0703020202090204" pitchFamily="34" charset="0"/>
              </a:rPr>
              <a:t> Artificial Intelligence (AI)</a:t>
            </a:r>
            <a:r>
              <a:rPr lang="en-US" sz="4000" dirty="0">
                <a:solidFill>
                  <a:srgbClr val="404040"/>
                </a:solidFill>
                <a:latin typeface="Trebuchet MS" panose="020B0703020202090204" pitchFamily="34" charset="0"/>
              </a:rPr>
              <a:t> </a:t>
            </a:r>
          </a:p>
          <a:p>
            <a:pPr marL="0">
              <a:lnSpc>
                <a:spcPts val="5202"/>
              </a:lnSpc>
              <a:spcBef>
                <a:spcPts val="0"/>
              </a:spcBef>
            </a:pPr>
            <a:endParaRPr lang="en-US" sz="4000" dirty="0">
              <a:solidFill>
                <a:srgbClr val="404040"/>
              </a:solidFill>
              <a:latin typeface="Trebuchet MS" panose="020B0703020202090204" pitchFamily="34" charset="0"/>
            </a:endParaRPr>
          </a:p>
          <a:p>
            <a:pPr marL="0">
              <a:lnSpc>
                <a:spcPts val="5202"/>
              </a:lnSpc>
              <a:spcBef>
                <a:spcPts val="0"/>
              </a:spcBef>
            </a:pPr>
            <a:r>
              <a:rPr lang="en-US" sz="4000" dirty="0">
                <a:solidFill>
                  <a:srgbClr val="404040"/>
                </a:solidFill>
                <a:latin typeface="Trebuchet MS" panose="020B0703020202090204" pitchFamily="34" charset="0"/>
              </a:rPr>
              <a:t>These are often used as synonyms, </a:t>
            </a:r>
            <a:r>
              <a:rPr lang="en-US" sz="4000" b="1" dirty="0">
                <a:solidFill>
                  <a:srgbClr val="404040"/>
                </a:solidFill>
                <a:latin typeface="Trebuchet MS" panose="020B0703020202090204" pitchFamily="34" charset="0"/>
              </a:rPr>
              <a:t>but they do not mean the same thing</a:t>
            </a:r>
          </a:p>
          <a:p>
            <a:pPr marL="0">
              <a:lnSpc>
                <a:spcPts val="5202"/>
              </a:lnSpc>
              <a:spcBef>
                <a:spcPts val="0"/>
              </a:spcBef>
            </a:pPr>
            <a:endParaRPr lang="en-US" sz="4000" dirty="0">
              <a:solidFill>
                <a:srgbClr val="404040"/>
              </a:solidFill>
              <a:latin typeface="Trebuchet MS" panose="020B0703020202090204" pitchFamily="34" charset="0"/>
            </a:endParaRPr>
          </a:p>
          <a:p>
            <a:pPr marL="0">
              <a:lnSpc>
                <a:spcPts val="5202"/>
              </a:lnSpc>
              <a:spcBef>
                <a:spcPts val="0"/>
              </a:spcBef>
            </a:pPr>
            <a:r>
              <a:rPr lang="en-US" sz="4000" dirty="0">
                <a:solidFill>
                  <a:srgbClr val="404040"/>
                </a:solidFill>
                <a:latin typeface="Trebuchet MS" panose="020B0703020202090204" pitchFamily="34" charset="0"/>
              </a:rPr>
              <a:t>What do they mean? Let’s discuss!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1330301" y="12104164"/>
            <a:ext cx="1015471" cy="1233916"/>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609318" y="3651022"/>
            <a:ext cx="7488483" cy="748848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2609318" y="11185946"/>
            <a:ext cx="6959009" cy="446276"/>
          </a:xfrm>
          <a:prstGeom prst="rect">
            <a:avLst/>
          </a:prstGeom>
          <a:noFill/>
        </p:spPr>
        <p:txBody>
          <a:bodyPr wrap="square">
            <a:spAutoFit/>
          </a:bodyPr>
          <a:lstStyle/>
          <a:p>
            <a:r>
              <a:rPr lang="en-GB" dirty="0"/>
              <a:t>https://</a:t>
            </a:r>
            <a:r>
              <a:rPr lang="en-GB" dirty="0" err="1"/>
              <a:t>imgs.xkcd.com</a:t>
            </a:r>
            <a:r>
              <a:rPr lang="en-GB" dirty="0"/>
              <a:t>/comics/</a:t>
            </a:r>
            <a:r>
              <a:rPr lang="en-GB" dirty="0" err="1"/>
              <a:t>data_trap.png</a:t>
            </a:r>
            <a:endParaRPr lang="en-DK" dirty="0"/>
          </a:p>
        </p:txBody>
      </p:sp>
    </p:spTree>
    <p:extLst>
      <p:ext uri="{BB962C8B-B14F-4D97-AF65-F5344CB8AC3E}">
        <p14:creationId xmlns:p14="http://schemas.microsoft.com/office/powerpoint/2010/main" val="1917013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5597" dirty="0"/>
            </a:br>
            <a:r>
              <a:rPr lang="en-US" sz="5597"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r>
              <a:rPr lang="en-US" sz="4000" b="1" u="sng" dirty="0">
                <a:solidFill>
                  <a:srgbClr val="404040"/>
                </a:solidFill>
              </a:rPr>
              <a:t>DATA SCIENCE != MACHINE LEARNING</a:t>
            </a:r>
          </a:p>
          <a:p>
            <a:pPr marL="0"/>
            <a:endParaRPr lang="en-GB" sz="4000" dirty="0">
              <a:solidFill>
                <a:srgbClr val="404040"/>
              </a:solidFill>
            </a:endParaRPr>
          </a:p>
          <a:p>
            <a:pPr marL="0"/>
            <a:r>
              <a:rPr lang="en-GB" sz="4000" b="1" dirty="0">
                <a:solidFill>
                  <a:srgbClr val="404040"/>
                </a:solidFill>
              </a:rPr>
              <a:t>Machine learning </a:t>
            </a:r>
            <a:r>
              <a:rPr lang="en-GB" sz="4000" dirty="0">
                <a:solidFill>
                  <a:srgbClr val="404040"/>
                </a:solidFill>
              </a:rPr>
              <a:t>- development of algorithms that enable computers to learn from data and make predictions or decisions (with human-like performance or better)</a:t>
            </a:r>
            <a:endParaRPr lang="en-US" sz="4000" dirty="0">
              <a:solidFill>
                <a:srgbClr val="404040"/>
              </a:solidFill>
            </a:endParaRPr>
          </a:p>
          <a:p>
            <a:pPr marL="0"/>
            <a:endParaRPr lang="en-US" sz="4000" dirty="0">
              <a:solidFill>
                <a:srgbClr val="404040"/>
              </a:solidFill>
            </a:endParaRPr>
          </a:p>
          <a:p>
            <a:pPr marL="0"/>
            <a:r>
              <a:rPr lang="en-US" sz="4000" b="1" dirty="0">
                <a:solidFill>
                  <a:srgbClr val="404040"/>
                </a:solidFill>
              </a:rPr>
              <a:t>Data Science (DS) </a:t>
            </a:r>
            <a:r>
              <a:rPr lang="en-GB" sz="4000" dirty="0">
                <a:solidFill>
                  <a:srgbClr val="404040"/>
                </a:solidFill>
              </a:rPr>
              <a:t>- a variety of techniques for extracting knowledge from data - involves cleaning, normalizing, and </a:t>
            </a:r>
            <a:r>
              <a:rPr lang="en-GB" sz="4000" dirty="0" err="1">
                <a:solidFill>
                  <a:srgbClr val="404040"/>
                </a:solidFill>
              </a:rPr>
              <a:t>analyzing</a:t>
            </a:r>
            <a:r>
              <a:rPr lang="en-GB" sz="4000" dirty="0">
                <a:solidFill>
                  <a:srgbClr val="404040"/>
                </a:solidFill>
              </a:rPr>
              <a:t> large data to uncover patterns and trends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1330301" y="12104164"/>
            <a:ext cx="1015471" cy="1233916"/>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609318" y="3651022"/>
            <a:ext cx="7488483" cy="748848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2609318" y="11185946"/>
            <a:ext cx="6959009" cy="446276"/>
          </a:xfrm>
          <a:prstGeom prst="rect">
            <a:avLst/>
          </a:prstGeom>
          <a:noFill/>
        </p:spPr>
        <p:txBody>
          <a:bodyPr wrap="square">
            <a:spAutoFit/>
          </a:bodyPr>
          <a:lstStyle/>
          <a:p>
            <a:r>
              <a:rPr lang="en-GB" dirty="0"/>
              <a:t>https://</a:t>
            </a:r>
            <a:r>
              <a:rPr lang="en-GB" dirty="0" err="1"/>
              <a:t>imgs.xkcd.com</a:t>
            </a:r>
            <a:r>
              <a:rPr lang="en-GB" dirty="0"/>
              <a:t>/comics/</a:t>
            </a:r>
            <a:r>
              <a:rPr lang="en-GB" dirty="0" err="1"/>
              <a:t>data_trap.png</a:t>
            </a:r>
            <a:endParaRPr lang="en-DK" dirty="0"/>
          </a:p>
        </p:txBody>
      </p:sp>
    </p:spTree>
    <p:extLst>
      <p:ext uri="{BB962C8B-B14F-4D97-AF65-F5344CB8AC3E}">
        <p14:creationId xmlns:p14="http://schemas.microsoft.com/office/powerpoint/2010/main" val="3105048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59D1-2892-B33A-58F6-0A8FB37939A0}"/>
              </a:ext>
            </a:extLst>
          </p:cNvPr>
          <p:cNvSpPr>
            <a:spLocks noGrp="1"/>
          </p:cNvSpPr>
          <p:nvPr>
            <p:ph type="title"/>
          </p:nvPr>
        </p:nvSpPr>
        <p:spPr/>
        <p:txBody>
          <a:bodyPr/>
          <a:lstStyle/>
          <a:p>
            <a:br>
              <a:rPr lang="en-US" sz="5597" dirty="0"/>
            </a:br>
            <a:r>
              <a:rPr lang="en-US" sz="5597" dirty="0"/>
              <a:t>Data analysis: a discussion of terms</a:t>
            </a:r>
            <a:endParaRPr lang="en-DK" dirty="0"/>
          </a:p>
        </p:txBody>
      </p:sp>
      <p:sp>
        <p:nvSpPr>
          <p:cNvPr id="4" name="Content Placeholder 3">
            <a:extLst>
              <a:ext uri="{FF2B5EF4-FFF2-40B4-BE49-F238E27FC236}">
                <a16:creationId xmlns:a16="http://schemas.microsoft.com/office/drawing/2014/main" id="{D3DC67E7-5877-5714-9291-D482DB0A2229}"/>
              </a:ext>
            </a:extLst>
          </p:cNvPr>
          <p:cNvSpPr>
            <a:spLocks noGrp="1"/>
          </p:cNvSpPr>
          <p:nvPr>
            <p:ph sz="half" idx="2"/>
          </p:nvPr>
        </p:nvSpPr>
        <p:spPr/>
        <p:txBody>
          <a:bodyPr/>
          <a:lstStyle/>
          <a:p>
            <a:pPr>
              <a:lnSpc>
                <a:spcPts val="5202"/>
              </a:lnSpc>
            </a:pPr>
            <a:r>
              <a:rPr lang="en-US" sz="4000" b="1" u="sng" dirty="0">
                <a:solidFill>
                  <a:srgbClr val="404040"/>
                </a:solidFill>
              </a:rPr>
              <a:t>Artificial Intelligence:</a:t>
            </a:r>
          </a:p>
          <a:p>
            <a:pPr>
              <a:lnSpc>
                <a:spcPts val="5202"/>
              </a:lnSpc>
            </a:pPr>
            <a:endParaRPr lang="en-US" sz="4000" u="sng" dirty="0">
              <a:solidFill>
                <a:srgbClr val="404040"/>
              </a:solidFill>
            </a:endParaRPr>
          </a:p>
          <a:p>
            <a:pPr marL="920667" lvl="1" indent="-460333">
              <a:buFont typeface="Arial"/>
              <a:buChar char="•"/>
            </a:pPr>
            <a:r>
              <a:rPr lang="en-US" sz="4000" dirty="0">
                <a:solidFill>
                  <a:srgbClr val="404040"/>
                </a:solidFill>
              </a:rPr>
              <a:t>The ability of computing systems to achieve human-like performance on complex tasks</a:t>
            </a:r>
          </a:p>
          <a:p>
            <a:pPr marL="920667" lvl="1" indent="-460333">
              <a:lnSpc>
                <a:spcPct val="150000"/>
              </a:lnSpc>
              <a:buFont typeface="Arial"/>
              <a:buChar char="•"/>
            </a:pPr>
            <a:r>
              <a:rPr lang="en-US" sz="4000" dirty="0">
                <a:solidFill>
                  <a:srgbClr val="404040"/>
                </a:solidFill>
              </a:rPr>
              <a:t>Conceptual umbrella term</a:t>
            </a:r>
          </a:p>
          <a:p>
            <a:pPr marL="460333" lvl="1">
              <a:lnSpc>
                <a:spcPct val="150000"/>
              </a:lnSpc>
            </a:pPr>
            <a:endParaRPr lang="en-US" sz="4000" dirty="0">
              <a:solidFill>
                <a:srgbClr val="404040"/>
              </a:solidFill>
            </a:endParaRPr>
          </a:p>
          <a:p>
            <a:pPr marL="920667" lvl="1" indent="-460333">
              <a:lnSpc>
                <a:spcPct val="150000"/>
              </a:lnSpc>
              <a:buFont typeface="Arial"/>
              <a:buChar char="•"/>
            </a:pPr>
            <a:r>
              <a:rPr lang="en-US" sz="4000" dirty="0">
                <a:solidFill>
                  <a:srgbClr val="404040"/>
                </a:solidFill>
              </a:rPr>
              <a:t>AI is the </a:t>
            </a:r>
            <a:r>
              <a:rPr lang="en-US" sz="4000" b="1" u="sng" dirty="0">
                <a:solidFill>
                  <a:srgbClr val="404040"/>
                </a:solidFill>
              </a:rPr>
              <a:t>outcome</a:t>
            </a:r>
            <a:r>
              <a:rPr lang="en-US" sz="4000" b="1" dirty="0">
                <a:solidFill>
                  <a:srgbClr val="404040"/>
                </a:solidFill>
              </a:rPr>
              <a:t>, not the method</a:t>
            </a:r>
          </a:p>
          <a:p>
            <a:endParaRPr lang="en-DK" dirty="0"/>
          </a:p>
        </p:txBody>
      </p:sp>
      <p:pic>
        <p:nvPicPr>
          <p:cNvPr id="5" name="Picture 2">
            <a:extLst>
              <a:ext uri="{FF2B5EF4-FFF2-40B4-BE49-F238E27FC236}">
                <a16:creationId xmlns:a16="http://schemas.microsoft.com/office/drawing/2014/main" id="{E38A891C-4953-E5FB-AC5F-C3CFA6465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709608" y="3232587"/>
            <a:ext cx="6334122" cy="94297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D55481-2F3C-D453-0073-11490D0F543F}"/>
              </a:ext>
            </a:extLst>
          </p:cNvPr>
          <p:cNvSpPr txBox="1"/>
          <p:nvPr/>
        </p:nvSpPr>
        <p:spPr>
          <a:xfrm>
            <a:off x="3709608" y="12680379"/>
            <a:ext cx="6959009" cy="446276"/>
          </a:xfrm>
          <a:prstGeom prst="rect">
            <a:avLst/>
          </a:prstGeom>
          <a:noFill/>
        </p:spPr>
        <p:txBody>
          <a:bodyPr wrap="square">
            <a:spAutoFit/>
          </a:bodyPr>
          <a:lstStyle/>
          <a:p>
            <a:r>
              <a:rPr lang="en-GB" dirty="0"/>
              <a:t>https://</a:t>
            </a:r>
            <a:r>
              <a:rPr lang="en-GB" dirty="0" err="1"/>
              <a:t>imgs.xkcd.com</a:t>
            </a:r>
            <a:r>
              <a:rPr lang="en-GB" dirty="0"/>
              <a:t>/comics/</a:t>
            </a:r>
            <a:r>
              <a:rPr lang="en-GB" dirty="0" err="1"/>
              <a:t>ai_methodology.png</a:t>
            </a:r>
            <a:endParaRPr lang="en-DK" dirty="0"/>
          </a:p>
        </p:txBody>
      </p:sp>
    </p:spTree>
    <p:extLst>
      <p:ext uri="{BB962C8B-B14F-4D97-AF65-F5344CB8AC3E}">
        <p14:creationId xmlns:p14="http://schemas.microsoft.com/office/powerpoint/2010/main" val="936367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5597" dirty="0"/>
            </a:br>
            <a:r>
              <a:rPr lang="en-US" sz="5597" dirty="0"/>
              <a:t>Data analysis: a discussion of terms</a:t>
            </a:r>
            <a:br>
              <a:rPr lang="en-US" sz="5597"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p:txBody>
          <a:bodyPr/>
          <a:lstStyle/>
          <a:p>
            <a:pPr>
              <a:lnSpc>
                <a:spcPts val="5202"/>
              </a:lnSpc>
            </a:pPr>
            <a:r>
              <a:rPr lang="en-US" sz="4000" b="1" u="sng" dirty="0">
                <a:solidFill>
                  <a:srgbClr val="404040"/>
                </a:solidFill>
              </a:rPr>
              <a:t>Machine Learning:</a:t>
            </a:r>
          </a:p>
          <a:p>
            <a:endParaRPr lang="en-US" sz="4000" u="sng" dirty="0">
              <a:solidFill>
                <a:srgbClr val="404040"/>
              </a:solidFill>
            </a:endParaRPr>
          </a:p>
          <a:p>
            <a:pPr marL="920667" lvl="1" indent="-460333">
              <a:buFont typeface="Arial"/>
              <a:buChar char="•"/>
            </a:pPr>
            <a:r>
              <a:rPr lang="en-US" sz="4000" dirty="0">
                <a:solidFill>
                  <a:srgbClr val="404040"/>
                </a:solidFill>
              </a:rPr>
              <a:t>"Technologies and algorithms that enable systems to identify patterns, make decisions, and improve themselves through experience and data" [1]</a:t>
            </a:r>
          </a:p>
          <a:p>
            <a:pPr marL="920667" lvl="1" indent="-460333">
              <a:buFont typeface="Arial"/>
              <a:buChar char="•"/>
            </a:pPr>
            <a:r>
              <a:rPr lang="en-US" sz="4000" dirty="0">
                <a:solidFill>
                  <a:srgbClr val="404040"/>
                </a:solidFill>
              </a:rPr>
              <a:t>Machine learning </a:t>
            </a:r>
            <a:r>
              <a:rPr lang="en-US" sz="4000" b="1" u="sng" dirty="0">
                <a:solidFill>
                  <a:srgbClr val="404040"/>
                </a:solidFill>
              </a:rPr>
              <a:t>is methodology</a:t>
            </a:r>
            <a:endParaRPr lang="en-US" sz="4000" dirty="0">
              <a:solidFill>
                <a:srgbClr val="404040"/>
              </a:solidFill>
            </a:endParaRPr>
          </a:p>
          <a:p>
            <a:pPr marL="920667" lvl="1" indent="-460333">
              <a:buFont typeface="Arial"/>
              <a:buChar char="•"/>
            </a:pPr>
            <a:endParaRPr lang="en-US" sz="4000" dirty="0">
              <a:solidFill>
                <a:srgbClr val="404040"/>
              </a:solidFill>
            </a:endParaRPr>
          </a:p>
          <a:p>
            <a:pPr marL="920667" lvl="1" indent="-460333">
              <a:buFont typeface="Arial"/>
              <a:buChar char="•"/>
            </a:pPr>
            <a:r>
              <a:rPr lang="en-US" sz="4000" dirty="0">
                <a:solidFill>
                  <a:srgbClr val="404040"/>
                </a:solidFill>
              </a:rPr>
              <a:t>Currently our most successful way of achieving AI </a:t>
            </a:r>
          </a:p>
          <a:p>
            <a:endParaRPr lang="en-DK" dirty="0"/>
          </a:p>
        </p:txBody>
      </p:sp>
      <p:pic>
        <p:nvPicPr>
          <p:cNvPr id="7" name="Picture 2">
            <a:extLst>
              <a:ext uri="{FF2B5EF4-FFF2-40B4-BE49-F238E27FC236}">
                <a16:creationId xmlns:a16="http://schemas.microsoft.com/office/drawing/2014/main" id="{BA175D2E-3631-04D7-58DB-7BED89EDA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0778" y="2924116"/>
            <a:ext cx="7969102" cy="94297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E2364F-B6FC-3649-25FF-F2B04A37156B}"/>
              </a:ext>
            </a:extLst>
          </p:cNvPr>
          <p:cNvSpPr txBox="1"/>
          <p:nvPr/>
        </p:nvSpPr>
        <p:spPr>
          <a:xfrm>
            <a:off x="13772716" y="12412651"/>
            <a:ext cx="6959009" cy="446276"/>
          </a:xfrm>
          <a:prstGeom prst="rect">
            <a:avLst/>
          </a:prstGeom>
          <a:noFill/>
        </p:spPr>
        <p:txBody>
          <a:bodyPr wrap="square">
            <a:spAutoFit/>
          </a:bodyPr>
          <a:lstStyle/>
          <a:p>
            <a:r>
              <a:rPr lang="en-DK" dirty="0"/>
              <a:t>https://imgs.xkcd.com/comics/machine_learning.png</a:t>
            </a:r>
          </a:p>
        </p:txBody>
      </p:sp>
    </p:spTree>
    <p:extLst>
      <p:ext uri="{BB962C8B-B14F-4D97-AF65-F5344CB8AC3E}">
        <p14:creationId xmlns:p14="http://schemas.microsoft.com/office/powerpoint/2010/main" val="3209345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5597" dirty="0"/>
            </a:br>
            <a:r>
              <a:rPr lang="en-US" sz="5597" dirty="0"/>
              <a:t>Data analysis: a discussion of terms</a:t>
            </a:r>
            <a:br>
              <a:rPr lang="en-US" sz="5597"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a:xfrm>
            <a:off x="1675096" y="9702826"/>
            <a:ext cx="20048081" cy="2651035"/>
          </a:xfrm>
        </p:spPr>
        <p:txBody>
          <a:bodyPr/>
          <a:lstStyle/>
          <a:p>
            <a:r>
              <a:rPr lang="en-US" sz="4000" b="1" u="sng" dirty="0">
                <a:solidFill>
                  <a:srgbClr val="404040"/>
                </a:solidFill>
              </a:rPr>
              <a:t>Deep Learning:</a:t>
            </a:r>
            <a:endParaRPr lang="en-US" sz="4000" u="sng" dirty="0">
              <a:solidFill>
                <a:srgbClr val="404040"/>
              </a:solidFill>
            </a:endParaRPr>
          </a:p>
          <a:p>
            <a:pPr marL="920668" lvl="1" indent="-460333">
              <a:buFont typeface="Arial"/>
              <a:buChar char="•"/>
            </a:pPr>
            <a:r>
              <a:rPr lang="en-US" sz="4000" dirty="0">
                <a:solidFill>
                  <a:srgbClr val="404040"/>
                </a:solidFill>
              </a:rPr>
              <a:t>When you do </a:t>
            </a:r>
            <a:r>
              <a:rPr lang="en-US" sz="4000" b="1" dirty="0">
                <a:solidFill>
                  <a:srgbClr val="404040"/>
                </a:solidFill>
              </a:rPr>
              <a:t>ML</a:t>
            </a:r>
            <a:r>
              <a:rPr lang="en-US" sz="4000" dirty="0">
                <a:solidFill>
                  <a:srgbClr val="404040"/>
                </a:solidFill>
              </a:rPr>
              <a:t> by means of a </a:t>
            </a:r>
            <a:r>
              <a:rPr lang="en-US" sz="4000" b="1" dirty="0">
                <a:solidFill>
                  <a:srgbClr val="404040"/>
                </a:solidFill>
              </a:rPr>
              <a:t>deep neural network</a:t>
            </a:r>
          </a:p>
          <a:p>
            <a:pPr marL="920668" lvl="1" indent="-460333">
              <a:buFont typeface="Arial"/>
              <a:buChar char="•"/>
            </a:pPr>
            <a:r>
              <a:rPr lang="en-US" sz="4000" dirty="0">
                <a:solidFill>
                  <a:srgbClr val="404040"/>
                </a:solidFill>
              </a:rPr>
              <a:t>This is a type of/sub-class of ML using a more complex architecture of a specific ML tool (neural network), which is one of the </a:t>
            </a:r>
            <a:r>
              <a:rPr lang="en-US" sz="4000" b="1" dirty="0">
                <a:solidFill>
                  <a:srgbClr val="404040"/>
                </a:solidFill>
              </a:rPr>
              <a:t>many varieties</a:t>
            </a:r>
            <a:r>
              <a:rPr lang="en-US" sz="4000" dirty="0">
                <a:solidFill>
                  <a:srgbClr val="404040"/>
                </a:solidFill>
              </a:rPr>
              <a:t> of ML tools</a:t>
            </a:r>
          </a:p>
          <a:p>
            <a:pPr marL="920668" lvl="1" indent="-460333">
              <a:buFont typeface="Arial"/>
              <a:buChar char="•"/>
            </a:pPr>
            <a:r>
              <a:rPr lang="en-US" sz="4000" dirty="0">
                <a:solidFill>
                  <a:srgbClr val="404040"/>
                </a:solidFill>
              </a:rPr>
              <a:t>ChatGPT and other major large language models were created with this technique</a:t>
            </a:r>
          </a:p>
          <a:p>
            <a:endParaRPr lang="en-US" sz="4000" u="sng" dirty="0">
              <a:solidFill>
                <a:srgbClr val="404040"/>
              </a:solidFill>
            </a:endParaRPr>
          </a:p>
          <a:p>
            <a:endParaRPr lang="en-DK" dirty="0"/>
          </a:p>
        </p:txBody>
      </p:sp>
      <p:sp>
        <p:nvSpPr>
          <p:cNvPr id="8" name="TextBox 7">
            <a:extLst>
              <a:ext uri="{FF2B5EF4-FFF2-40B4-BE49-F238E27FC236}">
                <a16:creationId xmlns:a16="http://schemas.microsoft.com/office/drawing/2014/main" id="{6CE2364F-B6FC-3649-25FF-F2B04A37156B}"/>
              </a:ext>
            </a:extLst>
          </p:cNvPr>
          <p:cNvSpPr txBox="1"/>
          <p:nvPr/>
        </p:nvSpPr>
        <p:spPr>
          <a:xfrm>
            <a:off x="4244402" y="8401326"/>
            <a:ext cx="6959009" cy="446276"/>
          </a:xfrm>
          <a:prstGeom prst="rect">
            <a:avLst/>
          </a:prstGeom>
          <a:noFill/>
        </p:spPr>
        <p:txBody>
          <a:bodyPr wrap="square">
            <a:spAutoFit/>
          </a:bodyPr>
          <a:lstStyle/>
          <a:p>
            <a:r>
              <a:rPr lang="en-GB" dirty="0"/>
              <a:t>https://</a:t>
            </a:r>
            <a:r>
              <a:rPr lang="en-GB" dirty="0" err="1"/>
              <a:t>imgs.xkcd.com</a:t>
            </a:r>
            <a:r>
              <a:rPr lang="en-GB" dirty="0"/>
              <a:t>/comics/</a:t>
            </a:r>
            <a:r>
              <a:rPr lang="en-GB" dirty="0" err="1"/>
              <a:t>drone_training.png</a:t>
            </a:r>
            <a:endParaRPr lang="en-DK" dirty="0"/>
          </a:p>
        </p:txBody>
      </p:sp>
      <p:pic>
        <p:nvPicPr>
          <p:cNvPr id="10242" name="Picture 2">
            <a:extLst>
              <a:ext uri="{FF2B5EF4-FFF2-40B4-BE49-F238E27FC236}">
                <a16:creationId xmlns:a16="http://schemas.microsoft.com/office/drawing/2014/main" id="{A44BD89C-529E-C321-69C4-BC213A2DB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301" y="2775447"/>
            <a:ext cx="15880698" cy="560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241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421659" y="4336364"/>
            <a:ext cx="10814764" cy="8646662"/>
          </a:xfrm>
          <a:prstGeom prst="rect">
            <a:avLst/>
          </a:prstGeom>
        </p:spPr>
        <p:txBody>
          <a:bodyPr wrap="square" lIns="0" tIns="0" rIns="0" bIns="0" rtlCol="0" anchor="t">
            <a:spAutoFit/>
          </a:bodyPr>
          <a:lstStyle/>
          <a:p>
            <a:pPr marL="460335" lvl="1">
              <a:lnSpc>
                <a:spcPts val="5202"/>
              </a:lnSpc>
            </a:pPr>
            <a:endParaRPr lang="en-US" sz="3731" dirty="0">
              <a:solidFill>
                <a:srgbClr val="404040"/>
              </a:solidFill>
              <a:latin typeface="Montserrat" pitchFamily="2" charset="77"/>
            </a:endParaRPr>
          </a:p>
          <a:p>
            <a:pPr marL="920668" lvl="1" indent="-460333">
              <a:lnSpc>
                <a:spcPts val="5202"/>
              </a:lnSpc>
              <a:buFont typeface="Arial"/>
              <a:buChar char="•"/>
            </a:pPr>
            <a:r>
              <a:rPr lang="en-US" sz="4000" dirty="0">
                <a:solidFill>
                  <a:srgbClr val="404040"/>
                </a:solidFill>
                <a:latin typeface="Montserrat" pitchFamily="2" charset="77"/>
              </a:rPr>
              <a:t>The processing and analysis of data with the goal of </a:t>
            </a:r>
            <a:r>
              <a:rPr lang="en-US" sz="4000" b="1" dirty="0">
                <a:solidFill>
                  <a:srgbClr val="404040"/>
                </a:solidFill>
                <a:latin typeface="Montserrat" pitchFamily="2" charset="77"/>
              </a:rPr>
              <a:t>learning something </a:t>
            </a:r>
            <a:r>
              <a:rPr lang="en-US" sz="4000" dirty="0">
                <a:solidFill>
                  <a:srgbClr val="404040"/>
                </a:solidFill>
                <a:latin typeface="Montserrat" pitchFamily="2" charset="77"/>
              </a:rPr>
              <a:t>about its characteristics or answer a scientific question </a:t>
            </a:r>
          </a:p>
          <a:p>
            <a:pPr marL="920668" lvl="1" indent="-460333">
              <a:lnSpc>
                <a:spcPts val="5202"/>
              </a:lnSpc>
              <a:buFont typeface="Arial"/>
              <a:buChar char="•"/>
            </a:pPr>
            <a:endParaRPr lang="en-US" sz="4000" dirty="0">
              <a:solidFill>
                <a:srgbClr val="404040"/>
              </a:solidFill>
              <a:latin typeface="Montserrat" pitchFamily="2" charset="77"/>
            </a:endParaRPr>
          </a:p>
          <a:p>
            <a:pPr marL="920668" lvl="1" indent="-460333">
              <a:lnSpc>
                <a:spcPts val="5202"/>
              </a:lnSpc>
              <a:buFont typeface="Arial"/>
              <a:buChar char="•"/>
            </a:pPr>
            <a:r>
              <a:rPr lang="en-US" sz="3731" dirty="0">
                <a:solidFill>
                  <a:srgbClr val="404040"/>
                </a:solidFill>
                <a:latin typeface="Montserrat" pitchFamily="2" charset="77"/>
              </a:rPr>
              <a:t>A </a:t>
            </a:r>
            <a:r>
              <a:rPr lang="en-US" sz="3731" b="1" dirty="0">
                <a:solidFill>
                  <a:srgbClr val="404040"/>
                </a:solidFill>
                <a:latin typeface="Montserrat" pitchFamily="2" charset="77"/>
              </a:rPr>
              <a:t>cross-disciplinary</a:t>
            </a:r>
            <a:r>
              <a:rPr lang="en-US" sz="3731" dirty="0">
                <a:solidFill>
                  <a:srgbClr val="404040"/>
                </a:solidFill>
                <a:latin typeface="Montserrat" pitchFamily="2" charset="77"/>
              </a:rPr>
              <a:t> undertaking that draws on many disciplines and is in turn becoming part of many disciplines.</a:t>
            </a:r>
          </a:p>
          <a:p>
            <a:pPr marL="460335" lvl="1">
              <a:lnSpc>
                <a:spcPts val="5202"/>
              </a:lnSpc>
            </a:pPr>
            <a:endParaRPr lang="en-US" sz="3731" dirty="0">
              <a:solidFill>
                <a:srgbClr val="404040"/>
              </a:solidFill>
              <a:latin typeface="Montserrat" pitchFamily="2" charset="77"/>
            </a:endParaRPr>
          </a:p>
          <a:p>
            <a:pPr marL="920668" lvl="1" indent="-460333">
              <a:lnSpc>
                <a:spcPts val="5202"/>
              </a:lnSpc>
              <a:buFont typeface="Arial"/>
              <a:buChar char="•"/>
            </a:pPr>
            <a:r>
              <a:rPr lang="en-US" sz="3731" dirty="0">
                <a:solidFill>
                  <a:srgbClr val="404040"/>
                </a:solidFill>
                <a:latin typeface="Montserrat" pitchFamily="2" charset="77"/>
              </a:rPr>
              <a:t>Data matters, one size analysis does not fit all.</a:t>
            </a:r>
          </a:p>
          <a:p>
            <a:pPr marL="460335" lvl="1">
              <a:lnSpc>
                <a:spcPts val="5202"/>
              </a:lnSpc>
            </a:pPr>
            <a:endParaRPr lang="en-US" sz="4264"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668690"/>
            <a:ext cx="24371300" cy="2916535"/>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sp>
        <p:nvSpPr>
          <p:cNvPr id="7" name="TextBox 3">
            <a:extLst>
              <a:ext uri="{FF2B5EF4-FFF2-40B4-BE49-F238E27FC236}">
                <a16:creationId xmlns:a16="http://schemas.microsoft.com/office/drawing/2014/main" id="{1C887D9A-DC10-8E11-2C8D-FBE4A86A20C0}"/>
              </a:ext>
            </a:extLst>
          </p:cNvPr>
          <p:cNvSpPr txBox="1"/>
          <p:nvPr/>
        </p:nvSpPr>
        <p:spPr>
          <a:xfrm>
            <a:off x="1370885" y="1442823"/>
            <a:ext cx="21075402"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2998027" y="4116229"/>
            <a:ext cx="9443879" cy="8521218"/>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sz="4797"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pPr>
                <a:endParaRPr sz="4797"/>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4797"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4797"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30967"/>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67698" tIns="67698" rIns="67698" bIns="67698" rtlCol="0" anchor="ctr"/>
            <a:lstStyle/>
            <a:p>
              <a:pPr algn="ctr">
                <a:lnSpc>
                  <a:spcPts val="3956"/>
                </a:lnSpc>
              </a:pPr>
              <a:endParaRPr sz="4797"/>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67698" tIns="67698" rIns="67698" bIns="67698" rtlCol="0" anchor="ctr"/>
            <a:lstStyle/>
            <a:p>
              <a:pPr algn="ctr">
                <a:lnSpc>
                  <a:spcPts val="3956"/>
                </a:lnSpc>
              </a:pPr>
              <a:endParaRPr sz="4797"/>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DATA </a:t>
              </a:r>
            </a:p>
            <a:p>
              <a:pPr algn="ctr">
                <a:lnSpc>
                  <a:spcPts val="4476"/>
                </a:lnSpc>
                <a:spcBef>
                  <a:spcPct val="0"/>
                </a:spcBef>
              </a:pPr>
              <a:r>
                <a:rPr lang="en-US" sz="3198" b="1" spc="192"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37796"/>
            </a:xfrm>
            <a:prstGeom prst="rect">
              <a:avLst/>
            </a:prstGeom>
          </p:spPr>
          <p:txBody>
            <a:bodyPr wrap="square" lIns="0" tIns="0" rIns="0" bIns="0" rtlCol="0" anchor="t">
              <a:spAutoFit/>
            </a:bodyPr>
            <a:lstStyle/>
            <a:p>
              <a:pPr algn="ctr">
                <a:lnSpc>
                  <a:spcPts val="4476"/>
                </a:lnSpc>
                <a:spcBef>
                  <a:spcPct val="0"/>
                </a:spcBef>
              </a:pPr>
              <a:r>
                <a:rPr lang="en-US" sz="3465" b="1" spc="192"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437781" y="7264189"/>
            <a:ext cx="11228308" cy="6110327"/>
          </a:xfrm>
          <a:prstGeom prst="rect">
            <a:avLst/>
          </a:prstGeom>
        </p:spPr>
        <p:txBody>
          <a:bodyPr wrap="square" lIns="0" tIns="0" rIns="0" bIns="0" rtlCol="0" anchor="t">
            <a:spAutoFit/>
          </a:bodyPr>
          <a:lstStyle/>
          <a:p>
            <a:pPr marL="460335" lvl="1">
              <a:lnSpc>
                <a:spcPts val="5202"/>
              </a:lnSpc>
            </a:pPr>
            <a:r>
              <a:rPr lang="en-US" sz="3731" b="1" dirty="0">
                <a:solidFill>
                  <a:srgbClr val="404040"/>
                </a:solidFill>
                <a:latin typeface="Montserrat" pitchFamily="2" charset="77"/>
              </a:rPr>
              <a:t>Field is concerned with:</a:t>
            </a:r>
          </a:p>
          <a:p>
            <a:pPr marL="2139197" lvl="3" indent="-460333">
              <a:lnSpc>
                <a:spcPct val="150000"/>
              </a:lnSpc>
              <a:buFont typeface="Arial"/>
              <a:buChar char="•"/>
            </a:pPr>
            <a:r>
              <a:rPr lang="en-US" sz="3465" dirty="0">
                <a:solidFill>
                  <a:srgbClr val="404040"/>
                </a:solidFill>
                <a:latin typeface="Montserrat" pitchFamily="2" charset="77"/>
              </a:rPr>
              <a:t>Biological mechanisms central to disease development</a:t>
            </a:r>
          </a:p>
          <a:p>
            <a:pPr marL="2139197" lvl="3" indent="-460333">
              <a:lnSpc>
                <a:spcPct val="150000"/>
              </a:lnSpc>
              <a:buFont typeface="Arial"/>
              <a:buChar char="•"/>
            </a:pPr>
            <a:r>
              <a:rPr lang="en-US" sz="3465" dirty="0">
                <a:solidFill>
                  <a:srgbClr val="404040"/>
                </a:solidFill>
                <a:latin typeface="Montserrat" pitchFamily="2" charset="77"/>
              </a:rPr>
              <a:t>Discovery and assessment of disease specific drug treatment</a:t>
            </a:r>
          </a:p>
          <a:p>
            <a:pPr marL="2139197" lvl="3" indent="-460333">
              <a:lnSpc>
                <a:spcPct val="150000"/>
              </a:lnSpc>
              <a:buFont typeface="Arial"/>
              <a:buChar char="•"/>
            </a:pPr>
            <a:r>
              <a:rPr lang="en-US" sz="3465" dirty="0">
                <a:solidFill>
                  <a:srgbClr val="404040"/>
                </a:solidFill>
                <a:latin typeface="Montserrat" pitchFamily="2" charset="77"/>
              </a:rPr>
              <a:t>Disease progression and patient survival </a:t>
            </a:r>
          </a:p>
          <a:p>
            <a:pPr marL="2139197" lvl="3" indent="-460333">
              <a:lnSpc>
                <a:spcPct val="150000"/>
              </a:lnSpc>
              <a:buFont typeface="Arial"/>
              <a:buChar char="•"/>
            </a:pPr>
            <a:r>
              <a:rPr lang="en-US" sz="3465" b="1" dirty="0">
                <a:solidFill>
                  <a:srgbClr val="404040"/>
                </a:solidFill>
                <a:latin typeface="Montserrat" pitchFamily="2" charset="77"/>
              </a:rPr>
              <a:t>Personalized medicine</a:t>
            </a:r>
          </a:p>
          <a:p>
            <a:pPr marL="460335" lvl="1">
              <a:lnSpc>
                <a:spcPts val="5202"/>
              </a:lnSpc>
            </a:pPr>
            <a:endParaRPr lang="en-US" sz="4264"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679029"/>
            <a:ext cx="24371300" cy="3162456"/>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dirty="0"/>
          </a:p>
        </p:txBody>
      </p:sp>
      <p:sp>
        <p:nvSpPr>
          <p:cNvPr id="9" name="TextBox 3">
            <a:extLst>
              <a:ext uri="{FF2B5EF4-FFF2-40B4-BE49-F238E27FC236}">
                <a16:creationId xmlns:a16="http://schemas.microsoft.com/office/drawing/2014/main" id="{C7ADFD7F-EDF0-2579-7BD4-24712C0B6FC4}"/>
              </a:ext>
            </a:extLst>
          </p:cNvPr>
          <p:cNvSpPr txBox="1"/>
          <p:nvPr/>
        </p:nvSpPr>
        <p:spPr>
          <a:xfrm>
            <a:off x="2640224" y="1442823"/>
            <a:ext cx="21075402"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3505762" y="4420870"/>
            <a:ext cx="9443879" cy="8521218"/>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4797"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pPr>
                <a:endParaRPr sz="4797"/>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sz="4797"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4797"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30967"/>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MEDICINE</a:t>
              </a:r>
            </a:p>
            <a:p>
              <a:pPr algn="ctr">
                <a:lnSpc>
                  <a:spcPts val="4476"/>
                </a:lnSpc>
                <a:spcBef>
                  <a:spcPct val="0"/>
                </a:spcBef>
              </a:pPr>
              <a:r>
                <a:rPr lang="en-US" sz="3198" b="1" spc="192"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67698" tIns="67698" rIns="67698" bIns="67698" rtlCol="0" anchor="ctr"/>
            <a:lstStyle/>
            <a:p>
              <a:pPr algn="ctr">
                <a:lnSpc>
                  <a:spcPts val="3956"/>
                </a:lnSpc>
              </a:pPr>
              <a:endParaRPr sz="4797"/>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67698" tIns="67698" rIns="67698" bIns="67698" rtlCol="0" anchor="ctr"/>
            <a:lstStyle/>
            <a:p>
              <a:pPr algn="ctr">
                <a:lnSpc>
                  <a:spcPts val="3956"/>
                </a:lnSpc>
              </a:pPr>
              <a:endParaRPr sz="4797"/>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DATA </a:t>
              </a:r>
            </a:p>
            <a:p>
              <a:pPr algn="ctr">
                <a:lnSpc>
                  <a:spcPts val="4476"/>
                </a:lnSpc>
                <a:spcBef>
                  <a:spcPct val="0"/>
                </a:spcBef>
              </a:pPr>
              <a:r>
                <a:rPr lang="en-US" sz="3198" b="1" spc="192"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37796"/>
            </a:xfrm>
            <a:prstGeom prst="rect">
              <a:avLst/>
            </a:prstGeom>
          </p:spPr>
          <p:txBody>
            <a:bodyPr wrap="square" lIns="0" tIns="0" rIns="0" bIns="0" rtlCol="0" anchor="t">
              <a:spAutoFit/>
            </a:bodyPr>
            <a:lstStyle/>
            <a:p>
              <a:pPr algn="ctr">
                <a:lnSpc>
                  <a:spcPts val="4476"/>
                </a:lnSpc>
                <a:spcBef>
                  <a:spcPct val="0"/>
                </a:spcBef>
              </a:pPr>
              <a:r>
                <a:rPr lang="en-US" sz="3465" b="1" spc="192"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176928" y="1069817"/>
            <a:ext cx="4576658" cy="3457440"/>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2437130" y="2796117"/>
            <a:ext cx="1682241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397923" y="4475531"/>
            <a:ext cx="12576861" cy="2625206"/>
          </a:xfrm>
          <a:prstGeom prst="rect">
            <a:avLst/>
          </a:prstGeom>
        </p:spPr>
        <p:txBody>
          <a:bodyPr wrap="square" lIns="0" tIns="0" rIns="0" bIns="0" rtlCol="0" anchor="t">
            <a:spAutoFit/>
          </a:bodyPr>
          <a:lstStyle/>
          <a:p>
            <a:pPr>
              <a:lnSpc>
                <a:spcPts val="5202"/>
              </a:lnSpc>
            </a:pPr>
            <a:endParaRPr lang="en-US" sz="3731" u="sng" dirty="0">
              <a:solidFill>
                <a:srgbClr val="404040"/>
              </a:solidFill>
              <a:latin typeface="Montserrat" pitchFamily="2" charset="77"/>
            </a:endParaRPr>
          </a:p>
          <a:p>
            <a:pPr marL="460335" lvl="1">
              <a:lnSpc>
                <a:spcPts val="5202"/>
              </a:lnSpc>
            </a:pPr>
            <a:r>
              <a:rPr lang="en-US" sz="3731" dirty="0">
                <a:solidFill>
                  <a:srgbClr val="404040"/>
                </a:solidFill>
                <a:latin typeface="Montserrat" pitchFamily="2" charset="77"/>
              </a:rPr>
              <a:t>In </a:t>
            </a:r>
            <a:r>
              <a:rPr lang="en-US" sz="3731" b="1" dirty="0">
                <a:solidFill>
                  <a:srgbClr val="404040"/>
                </a:solidFill>
                <a:latin typeface="Montserrat" pitchFamily="2" charset="77"/>
              </a:rPr>
              <a:t>Health Data Science </a:t>
            </a:r>
            <a:r>
              <a:rPr lang="en-US" sz="3731" dirty="0">
                <a:solidFill>
                  <a:srgbClr val="404040"/>
                </a:solidFill>
                <a:latin typeface="Montserrat" pitchFamily="2" charset="77"/>
              </a:rPr>
              <a:t>the</a:t>
            </a:r>
            <a:r>
              <a:rPr lang="en-US" sz="3731" b="1" dirty="0">
                <a:solidFill>
                  <a:srgbClr val="404040"/>
                </a:solidFill>
                <a:latin typeface="Montserrat" pitchFamily="2" charset="77"/>
              </a:rPr>
              <a:t> </a:t>
            </a:r>
            <a:r>
              <a:rPr lang="en-US" sz="3731" dirty="0">
                <a:solidFill>
                  <a:srgbClr val="404040"/>
                </a:solidFill>
                <a:latin typeface="Montserrat" pitchFamily="2" charset="77"/>
              </a:rPr>
              <a:t>domains of interest are medicine (micro)biology, biochemistry, etc.</a:t>
            </a:r>
            <a:endParaRPr lang="en-US" sz="4264"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2636935" y="3484832"/>
            <a:ext cx="8823511" cy="7656318"/>
            <a:chOff x="0" y="0"/>
            <a:chExt cx="1499631" cy="1412492"/>
          </a:xfrm>
        </p:grpSpPr>
        <p:sp>
          <p:nvSpPr>
            <p:cNvPr id="7" name="Freeform 7"/>
            <p:cNvSpPr/>
            <p:nvPr/>
          </p:nvSpPr>
          <p:spPr>
            <a:xfrm>
              <a:off x="0" y="0"/>
              <a:ext cx="1499631" cy="1412492"/>
            </a:xfrm>
            <a:custGeom>
              <a:avLst/>
              <a:gdLst/>
              <a:ahLst/>
              <a:cxnLst/>
              <a:rect l="l" t="t" r="r" b="b"/>
              <a:pathLst>
                <a:path w="1499631" h="1412492">
                  <a:moveTo>
                    <a:pt x="59633" y="0"/>
                  </a:moveTo>
                  <a:lnTo>
                    <a:pt x="1439997" y="0"/>
                  </a:lnTo>
                  <a:cubicBezTo>
                    <a:pt x="1472932" y="0"/>
                    <a:pt x="1499631" y="26699"/>
                    <a:pt x="1499631" y="59633"/>
                  </a:cubicBezTo>
                  <a:lnTo>
                    <a:pt x="1499631" y="1352859"/>
                  </a:lnTo>
                  <a:cubicBezTo>
                    <a:pt x="1499631" y="1385794"/>
                    <a:pt x="1472932" y="1412492"/>
                    <a:pt x="1439997" y="1412492"/>
                  </a:cubicBezTo>
                  <a:lnTo>
                    <a:pt x="59633" y="1412492"/>
                  </a:lnTo>
                  <a:cubicBezTo>
                    <a:pt x="26699" y="1412492"/>
                    <a:pt x="0" y="1385794"/>
                    <a:pt x="0" y="1352859"/>
                  </a:cubicBezTo>
                  <a:lnTo>
                    <a:pt x="0" y="59633"/>
                  </a:lnTo>
                  <a:cubicBezTo>
                    <a:pt x="0" y="26699"/>
                    <a:pt x="26699" y="0"/>
                    <a:pt x="59633" y="0"/>
                  </a:cubicBezTo>
                  <a:close/>
                </a:path>
              </a:pathLst>
            </a:custGeom>
            <a:solidFill>
              <a:srgbClr val="A2C2EA"/>
            </a:solidFill>
          </p:spPr>
          <p:txBody>
            <a:bodyPr/>
            <a:lstStyle/>
            <a:p>
              <a:endParaRPr lang="en-DK" sz="4797" dirty="0"/>
            </a:p>
          </p:txBody>
        </p:sp>
        <p:sp>
          <p:nvSpPr>
            <p:cNvPr id="8" name="TextBox 8"/>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grpSp>
        <p:nvGrpSpPr>
          <p:cNvPr id="9" name="Group 9"/>
          <p:cNvGrpSpPr/>
          <p:nvPr/>
        </p:nvGrpSpPr>
        <p:grpSpPr>
          <a:xfrm>
            <a:off x="12871426" y="3484831"/>
            <a:ext cx="9756694" cy="7649828"/>
            <a:chOff x="0" y="0"/>
            <a:chExt cx="1499631" cy="1412492"/>
          </a:xfrm>
        </p:grpSpPr>
        <p:sp>
          <p:nvSpPr>
            <p:cNvPr id="10" name="Freeform 10"/>
            <p:cNvSpPr/>
            <p:nvPr/>
          </p:nvSpPr>
          <p:spPr>
            <a:xfrm>
              <a:off x="0" y="0"/>
              <a:ext cx="1499631" cy="1412492"/>
            </a:xfrm>
            <a:custGeom>
              <a:avLst/>
              <a:gdLst/>
              <a:ahLst/>
              <a:cxnLst/>
              <a:rect l="l" t="t" r="r" b="b"/>
              <a:pathLst>
                <a:path w="1499631" h="1412492">
                  <a:moveTo>
                    <a:pt x="59633" y="0"/>
                  </a:moveTo>
                  <a:lnTo>
                    <a:pt x="1439997" y="0"/>
                  </a:lnTo>
                  <a:cubicBezTo>
                    <a:pt x="1472932" y="0"/>
                    <a:pt x="1499631" y="26699"/>
                    <a:pt x="1499631" y="59633"/>
                  </a:cubicBezTo>
                  <a:lnTo>
                    <a:pt x="1499631" y="1352859"/>
                  </a:lnTo>
                  <a:cubicBezTo>
                    <a:pt x="1499631" y="1385794"/>
                    <a:pt x="1472932" y="1412492"/>
                    <a:pt x="1439997" y="1412492"/>
                  </a:cubicBezTo>
                  <a:lnTo>
                    <a:pt x="59633" y="1412492"/>
                  </a:lnTo>
                  <a:cubicBezTo>
                    <a:pt x="26699" y="1412492"/>
                    <a:pt x="0" y="1385794"/>
                    <a:pt x="0" y="1352859"/>
                  </a:cubicBezTo>
                  <a:lnTo>
                    <a:pt x="0" y="59633"/>
                  </a:lnTo>
                  <a:cubicBezTo>
                    <a:pt x="0" y="26699"/>
                    <a:pt x="26699" y="0"/>
                    <a:pt x="59633" y="0"/>
                  </a:cubicBezTo>
                  <a:close/>
                </a:path>
              </a:pathLst>
            </a:custGeom>
            <a:solidFill>
              <a:srgbClr val="404040"/>
            </a:solidFill>
          </p:spPr>
          <p:txBody>
            <a:bodyPr/>
            <a:lstStyle/>
            <a:p>
              <a:endParaRPr lang="en-DK" sz="4797" dirty="0"/>
            </a:p>
          </p:txBody>
        </p:sp>
        <p:sp>
          <p:nvSpPr>
            <p:cNvPr id="11" name="TextBox 11"/>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sp>
        <p:nvSpPr>
          <p:cNvPr id="12" name="TextBox 12"/>
          <p:cNvSpPr txBox="1"/>
          <p:nvPr/>
        </p:nvSpPr>
        <p:spPr>
          <a:xfrm>
            <a:off x="2632626" y="1442823"/>
            <a:ext cx="16602948"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THE DATA-HYPOTHESIS CYCLE</a:t>
            </a:r>
          </a:p>
        </p:txBody>
      </p:sp>
      <p:sp>
        <p:nvSpPr>
          <p:cNvPr id="13" name="TextBox 13"/>
          <p:cNvSpPr txBox="1"/>
          <p:nvPr/>
        </p:nvSpPr>
        <p:spPr>
          <a:xfrm>
            <a:off x="3147960" y="4098581"/>
            <a:ext cx="7060110" cy="6171113"/>
          </a:xfrm>
          <a:prstGeom prst="rect">
            <a:avLst/>
          </a:prstGeom>
        </p:spPr>
        <p:txBody>
          <a:bodyPr wrap="square" lIns="0" tIns="0" rIns="0" bIns="0" rtlCol="0" anchor="t">
            <a:spAutoFit/>
          </a:bodyPr>
          <a:lstStyle/>
          <a:p>
            <a:pPr>
              <a:lnSpc>
                <a:spcPts val="6716"/>
              </a:lnSpc>
            </a:pPr>
            <a:r>
              <a:rPr lang="en-US" sz="3731" b="1" u="sng" dirty="0">
                <a:solidFill>
                  <a:srgbClr val="404040"/>
                </a:solidFill>
                <a:latin typeface="Montserrat" pitchFamily="2" charset="77"/>
              </a:rPr>
              <a:t>Hypothesis-driven:</a:t>
            </a:r>
          </a:p>
          <a:p>
            <a:pPr marL="920668" lvl="1" indent="-460333">
              <a:lnSpc>
                <a:spcPts val="5970"/>
              </a:lnSpc>
              <a:buFont typeface="Arial"/>
              <a:buChar char="•"/>
            </a:pPr>
            <a:r>
              <a:rPr lang="en-US" sz="3731" dirty="0">
                <a:solidFill>
                  <a:srgbClr val="404040"/>
                </a:solidFill>
                <a:latin typeface="Montserrat" pitchFamily="2" charset="77"/>
              </a:rPr>
              <a:t>'traditional' way of research</a:t>
            </a:r>
          </a:p>
          <a:p>
            <a:pPr marL="920668" lvl="1" indent="-460333">
              <a:lnSpc>
                <a:spcPts val="5970"/>
              </a:lnSpc>
              <a:buFont typeface="Arial"/>
              <a:buChar char="•"/>
            </a:pPr>
            <a:r>
              <a:rPr lang="en-US" sz="3731" dirty="0">
                <a:solidFill>
                  <a:srgbClr val="404040"/>
                </a:solidFill>
                <a:latin typeface="Montserrat" pitchFamily="2" charset="77"/>
              </a:rPr>
              <a:t>formulate hypothesis</a:t>
            </a:r>
          </a:p>
          <a:p>
            <a:pPr marL="920668" lvl="1" indent="-460333">
              <a:lnSpc>
                <a:spcPts val="5970"/>
              </a:lnSpc>
              <a:buFont typeface="Arial"/>
              <a:buChar char="•"/>
            </a:pPr>
            <a:r>
              <a:rPr lang="en-US" sz="3731" dirty="0">
                <a:solidFill>
                  <a:srgbClr val="404040"/>
                </a:solidFill>
                <a:latin typeface="Montserrat" pitchFamily="2" charset="77"/>
              </a:rPr>
              <a:t>design experiment to challenge</a:t>
            </a:r>
          </a:p>
          <a:p>
            <a:pPr marL="920668" lvl="1" indent="-460333">
              <a:lnSpc>
                <a:spcPts val="5970"/>
              </a:lnSpc>
              <a:buFont typeface="Arial"/>
              <a:buChar char="•"/>
            </a:pPr>
            <a:r>
              <a:rPr lang="en-US" sz="3731" dirty="0">
                <a:solidFill>
                  <a:srgbClr val="404040"/>
                </a:solidFill>
                <a:latin typeface="Montserrat" pitchFamily="2" charset="77"/>
              </a:rPr>
              <a:t>hypothesis supported or rejected</a:t>
            </a:r>
          </a:p>
        </p:txBody>
      </p:sp>
      <p:sp>
        <p:nvSpPr>
          <p:cNvPr id="14" name="TextBox 14"/>
          <p:cNvSpPr txBox="1"/>
          <p:nvPr/>
        </p:nvSpPr>
        <p:spPr>
          <a:xfrm>
            <a:off x="13562557" y="4038650"/>
            <a:ext cx="6990104" cy="6171113"/>
          </a:xfrm>
          <a:prstGeom prst="rect">
            <a:avLst/>
          </a:prstGeom>
        </p:spPr>
        <p:txBody>
          <a:bodyPr lIns="0" tIns="0" rIns="0" bIns="0" rtlCol="0" anchor="t">
            <a:spAutoFit/>
          </a:bodyPr>
          <a:lstStyle/>
          <a:p>
            <a:pPr>
              <a:lnSpc>
                <a:spcPts val="6716"/>
              </a:lnSpc>
            </a:pPr>
            <a:r>
              <a:rPr lang="en-US" sz="3731" b="1" u="sng" dirty="0">
                <a:solidFill>
                  <a:srgbClr val="F4F4F4"/>
                </a:solidFill>
                <a:latin typeface="Montserrat" pitchFamily="2" charset="77"/>
              </a:rPr>
              <a:t>Data-driven:</a:t>
            </a:r>
          </a:p>
          <a:p>
            <a:pPr marL="920668" lvl="1" indent="-460333">
              <a:lnSpc>
                <a:spcPts val="5970"/>
              </a:lnSpc>
              <a:buFont typeface="Arial"/>
              <a:buChar char="•"/>
            </a:pPr>
            <a:r>
              <a:rPr lang="en-US" sz="3731" dirty="0">
                <a:solidFill>
                  <a:srgbClr val="F4F4F4"/>
                </a:solidFill>
                <a:latin typeface="Montserrat" pitchFamily="2" charset="77"/>
              </a:rPr>
              <a:t>Discover properties of data set</a:t>
            </a:r>
          </a:p>
          <a:p>
            <a:pPr marL="920668" lvl="1" indent="-460333">
              <a:lnSpc>
                <a:spcPts val="5970"/>
              </a:lnSpc>
              <a:buFont typeface="Arial"/>
              <a:buChar char="•"/>
            </a:pPr>
            <a:r>
              <a:rPr lang="en-US" sz="3731" dirty="0">
                <a:solidFill>
                  <a:srgbClr val="F4F4F4"/>
                </a:solidFill>
                <a:latin typeface="Montserrat" pitchFamily="2" charset="77"/>
              </a:rPr>
              <a:t>Identify patterns and relationships </a:t>
            </a:r>
          </a:p>
          <a:p>
            <a:pPr marL="920668" lvl="1" indent="-460333">
              <a:lnSpc>
                <a:spcPts val="5970"/>
              </a:lnSpc>
              <a:buFont typeface="Arial"/>
              <a:buChar char="•"/>
            </a:pPr>
            <a:r>
              <a:rPr lang="en-US" sz="3731" dirty="0">
                <a:solidFill>
                  <a:srgbClr val="F4F4F4"/>
                </a:solidFill>
                <a:latin typeface="Montserrat" pitchFamily="2" charset="77"/>
              </a:rPr>
              <a:t>Mostly possible with BIG datasets</a:t>
            </a:r>
          </a:p>
          <a:p>
            <a:pPr marL="920668" lvl="1" indent="-460333">
              <a:lnSpc>
                <a:spcPts val="5970"/>
              </a:lnSpc>
              <a:buFont typeface="Arial"/>
              <a:buChar char="•"/>
            </a:pPr>
            <a:r>
              <a:rPr lang="en-US" sz="3731" dirty="0">
                <a:solidFill>
                  <a:srgbClr val="F4F4F4"/>
                </a:solidFill>
                <a:latin typeface="Montserrat" pitchFamily="2" charset="77"/>
              </a:rPr>
              <a:t>data-driven ≠ fishing!</a:t>
            </a:r>
          </a:p>
        </p:txBody>
      </p:sp>
      <p:pic>
        <p:nvPicPr>
          <p:cNvPr id="15" name="Picture 14" descr="A blue and black logo&#10;&#10;Description automatically generated">
            <a:extLst>
              <a:ext uri="{FF2B5EF4-FFF2-40B4-BE49-F238E27FC236}">
                <a16:creationId xmlns:a16="http://schemas.microsoft.com/office/drawing/2014/main" id="{D15F3C85-D467-5FDB-9EA3-DD1577D2327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grpSp>
        <p:nvGrpSpPr>
          <p:cNvPr id="2" name="Group 1">
            <a:extLst>
              <a:ext uri="{FF2B5EF4-FFF2-40B4-BE49-F238E27FC236}">
                <a16:creationId xmlns:a16="http://schemas.microsoft.com/office/drawing/2014/main" id="{462538A7-8A97-900C-4765-0D893FEE6113}"/>
              </a:ext>
            </a:extLst>
          </p:cNvPr>
          <p:cNvGrpSpPr/>
          <p:nvPr/>
        </p:nvGrpSpPr>
        <p:grpSpPr>
          <a:xfrm>
            <a:off x="-4965" y="3573"/>
            <a:ext cx="1557981" cy="13708856"/>
            <a:chOff x="0" y="0"/>
            <a:chExt cx="220314" cy="2861297"/>
          </a:xfrm>
        </p:grpSpPr>
        <p:sp>
          <p:nvSpPr>
            <p:cNvPr id="16" name="Freeform 4">
              <a:extLst>
                <a:ext uri="{FF2B5EF4-FFF2-40B4-BE49-F238E27FC236}">
                  <a16:creationId xmlns:a16="http://schemas.microsoft.com/office/drawing/2014/main" id="{FF02E456-C008-4E67-C8B5-F5F5CBA88BA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7" name="TextBox 5">
              <a:extLst>
                <a:ext uri="{FF2B5EF4-FFF2-40B4-BE49-F238E27FC236}">
                  <a16:creationId xmlns:a16="http://schemas.microsoft.com/office/drawing/2014/main" id="{3E7F3DD3-5B1E-BECE-8B42-B1AEF0F1EC81}"/>
                </a:ext>
              </a:extLst>
            </p:cNvPr>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grpSp>
        <p:nvGrpSpPr>
          <p:cNvPr id="27" name="Group 26">
            <a:extLst>
              <a:ext uri="{FF2B5EF4-FFF2-40B4-BE49-F238E27FC236}">
                <a16:creationId xmlns:a16="http://schemas.microsoft.com/office/drawing/2014/main" id="{99850D84-5806-FDD1-2762-8CC54C44B649}"/>
              </a:ext>
            </a:extLst>
          </p:cNvPr>
          <p:cNvGrpSpPr/>
          <p:nvPr/>
        </p:nvGrpSpPr>
        <p:grpSpPr>
          <a:xfrm>
            <a:off x="1462284" y="11536125"/>
            <a:ext cx="22818284" cy="635677"/>
            <a:chOff x="1165369" y="9022647"/>
            <a:chExt cx="17122631" cy="477006"/>
          </a:xfrm>
        </p:grpSpPr>
        <p:sp>
          <p:nvSpPr>
            <p:cNvPr id="19" name="Oval 18">
              <a:extLst>
                <a:ext uri="{FF2B5EF4-FFF2-40B4-BE49-F238E27FC236}">
                  <a16:creationId xmlns:a16="http://schemas.microsoft.com/office/drawing/2014/main" id="{FCE2A601-B02B-46A8-1EE1-9B04306F0AB9}"/>
                </a:ext>
              </a:extLst>
            </p:cNvPr>
            <p:cNvSpPr>
              <a:spLocks noChangeAspect="1"/>
            </p:cNvSpPr>
            <p:nvPr/>
          </p:nvSpPr>
          <p:spPr>
            <a:xfrm>
              <a:off x="5060673" y="9022647"/>
              <a:ext cx="457200" cy="457200"/>
            </a:xfrm>
            <a:prstGeom prst="ellipse">
              <a:avLst/>
            </a:prstGeom>
            <a:noFill/>
            <a:ln w="508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20" name="Oval 19">
              <a:extLst>
                <a:ext uri="{FF2B5EF4-FFF2-40B4-BE49-F238E27FC236}">
                  <a16:creationId xmlns:a16="http://schemas.microsoft.com/office/drawing/2014/main" id="{B5C81271-872D-FBFD-8BB4-A482FDD3ED6C}"/>
                </a:ext>
              </a:extLst>
            </p:cNvPr>
            <p:cNvSpPr>
              <a:spLocks noChangeAspect="1"/>
            </p:cNvSpPr>
            <p:nvPr/>
          </p:nvSpPr>
          <p:spPr>
            <a:xfrm>
              <a:off x="13334462" y="9042453"/>
              <a:ext cx="457200" cy="457200"/>
            </a:xfrm>
            <a:prstGeom prst="ellipse">
              <a:avLst/>
            </a:prstGeom>
            <a:noFill/>
            <a:ln w="508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cxnSp>
          <p:nvCxnSpPr>
            <p:cNvPr id="22" name="Straight Connector 21">
              <a:extLst>
                <a:ext uri="{FF2B5EF4-FFF2-40B4-BE49-F238E27FC236}">
                  <a16:creationId xmlns:a16="http://schemas.microsoft.com/office/drawing/2014/main" id="{DFC3F330-91F8-8064-0D65-D80E62673513}"/>
                </a:ext>
              </a:extLst>
            </p:cNvPr>
            <p:cNvCxnSpPr>
              <a:endCxn id="19" idx="2"/>
            </p:cNvCxnSpPr>
            <p:nvPr/>
          </p:nvCxnSpPr>
          <p:spPr>
            <a:xfrm>
              <a:off x="1165369" y="9246781"/>
              <a:ext cx="3895304" cy="4466"/>
            </a:xfrm>
            <a:prstGeom prst="line">
              <a:avLst/>
            </a:prstGeom>
            <a:ln w="508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741F63-4B36-41B4-8629-C5D6D5C252DF}"/>
                </a:ext>
              </a:extLst>
            </p:cNvPr>
            <p:cNvCxnSpPr>
              <a:cxnSpLocks/>
              <a:endCxn id="20" idx="2"/>
            </p:cNvCxnSpPr>
            <p:nvPr/>
          </p:nvCxnSpPr>
          <p:spPr>
            <a:xfrm>
              <a:off x="5508767" y="9254098"/>
              <a:ext cx="7825695" cy="16955"/>
            </a:xfrm>
            <a:prstGeom prst="line">
              <a:avLst/>
            </a:prstGeom>
            <a:ln w="508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0D9849-E8DD-BC4B-EC0C-1A2CC33DF734}"/>
                </a:ext>
              </a:extLst>
            </p:cNvPr>
            <p:cNvCxnSpPr>
              <a:cxnSpLocks/>
              <a:stCxn id="20" idx="6"/>
            </p:cNvCxnSpPr>
            <p:nvPr/>
          </p:nvCxnSpPr>
          <p:spPr>
            <a:xfrm>
              <a:off x="13791662" y="9271053"/>
              <a:ext cx="4496338" cy="34817"/>
            </a:xfrm>
            <a:prstGeom prst="line">
              <a:avLst/>
            </a:prstGeom>
            <a:ln w="50800">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28" name="Shape">
            <a:extLst>
              <a:ext uri="{FF2B5EF4-FFF2-40B4-BE49-F238E27FC236}">
                <a16:creationId xmlns:a16="http://schemas.microsoft.com/office/drawing/2014/main" id="{8B917191-734E-BC83-9D48-D38379C6DF43}"/>
              </a:ext>
            </a:extLst>
          </p:cNvPr>
          <p:cNvSpPr/>
          <p:nvPr/>
        </p:nvSpPr>
        <p:spPr>
          <a:xfrm>
            <a:off x="9748522" y="9599772"/>
            <a:ext cx="1666230" cy="1534887"/>
          </a:xfrm>
          <a:custGeom>
            <a:avLst/>
            <a:gdLst/>
            <a:ahLst/>
            <a:cxnLst>
              <a:cxn ang="0">
                <a:pos x="wd2" y="hd2"/>
              </a:cxn>
              <a:cxn ang="5400000">
                <a:pos x="wd2" y="hd2"/>
              </a:cxn>
              <a:cxn ang="10800000">
                <a:pos x="wd2" y="hd2"/>
              </a:cxn>
              <a:cxn ang="16200000">
                <a:pos x="wd2" y="hd2"/>
              </a:cxn>
            </a:cxnLst>
            <a:rect l="0" t="0" r="r" b="b"/>
            <a:pathLst>
              <a:path w="21600" h="21600" extrusionOk="0">
                <a:moveTo>
                  <a:pt x="21440" y="19218"/>
                </a:moveTo>
                <a:cubicBezTo>
                  <a:pt x="21440" y="19218"/>
                  <a:pt x="21120" y="17947"/>
                  <a:pt x="20480" y="16676"/>
                </a:cubicBezTo>
                <a:cubicBezTo>
                  <a:pt x="19360" y="14612"/>
                  <a:pt x="18400" y="13341"/>
                  <a:pt x="17280" y="12865"/>
                </a:cubicBezTo>
                <a:cubicBezTo>
                  <a:pt x="17280" y="12865"/>
                  <a:pt x="15360" y="11912"/>
                  <a:pt x="15360" y="11912"/>
                </a:cubicBezTo>
                <a:cubicBezTo>
                  <a:pt x="14400" y="11118"/>
                  <a:pt x="14400" y="11118"/>
                  <a:pt x="14400" y="11118"/>
                </a:cubicBezTo>
                <a:cubicBezTo>
                  <a:pt x="13120" y="12547"/>
                  <a:pt x="13120" y="12547"/>
                  <a:pt x="13120" y="12547"/>
                </a:cubicBezTo>
                <a:cubicBezTo>
                  <a:pt x="13920" y="18582"/>
                  <a:pt x="13920" y="18582"/>
                  <a:pt x="13920" y="18582"/>
                </a:cubicBezTo>
                <a:cubicBezTo>
                  <a:pt x="13920" y="18582"/>
                  <a:pt x="13920" y="18582"/>
                  <a:pt x="13920" y="18741"/>
                </a:cubicBezTo>
                <a:cubicBezTo>
                  <a:pt x="12960" y="19853"/>
                  <a:pt x="12960" y="19853"/>
                  <a:pt x="12960" y="19853"/>
                </a:cubicBezTo>
                <a:cubicBezTo>
                  <a:pt x="12960" y="19853"/>
                  <a:pt x="12960" y="19853"/>
                  <a:pt x="12960" y="19853"/>
                </a:cubicBezTo>
                <a:cubicBezTo>
                  <a:pt x="12960" y="19853"/>
                  <a:pt x="12960" y="19853"/>
                  <a:pt x="12960" y="19853"/>
                </a:cubicBezTo>
                <a:cubicBezTo>
                  <a:pt x="12000" y="18741"/>
                  <a:pt x="12000" y="18741"/>
                  <a:pt x="12000" y="18741"/>
                </a:cubicBezTo>
                <a:cubicBezTo>
                  <a:pt x="12000" y="18582"/>
                  <a:pt x="12000" y="18582"/>
                  <a:pt x="12000" y="18582"/>
                </a:cubicBezTo>
                <a:cubicBezTo>
                  <a:pt x="12800" y="12547"/>
                  <a:pt x="12800" y="12547"/>
                  <a:pt x="12800" y="12547"/>
                </a:cubicBezTo>
                <a:cubicBezTo>
                  <a:pt x="11520" y="11118"/>
                  <a:pt x="11520" y="11118"/>
                  <a:pt x="11520" y="11118"/>
                </a:cubicBezTo>
                <a:cubicBezTo>
                  <a:pt x="10560" y="11912"/>
                  <a:pt x="10560" y="11912"/>
                  <a:pt x="10560" y="11912"/>
                </a:cubicBezTo>
                <a:cubicBezTo>
                  <a:pt x="10560" y="11912"/>
                  <a:pt x="6720" y="13659"/>
                  <a:pt x="5440" y="13976"/>
                </a:cubicBezTo>
                <a:cubicBezTo>
                  <a:pt x="5600" y="13182"/>
                  <a:pt x="5920" y="12229"/>
                  <a:pt x="6240" y="11118"/>
                </a:cubicBezTo>
                <a:cubicBezTo>
                  <a:pt x="6560" y="10324"/>
                  <a:pt x="6080" y="9529"/>
                  <a:pt x="5280" y="9212"/>
                </a:cubicBezTo>
                <a:cubicBezTo>
                  <a:pt x="4480" y="8894"/>
                  <a:pt x="3520" y="9371"/>
                  <a:pt x="3360" y="10165"/>
                </a:cubicBezTo>
                <a:cubicBezTo>
                  <a:pt x="3360" y="10165"/>
                  <a:pt x="2880" y="11435"/>
                  <a:pt x="2560" y="12706"/>
                </a:cubicBezTo>
                <a:cubicBezTo>
                  <a:pt x="1920" y="14929"/>
                  <a:pt x="1920" y="16041"/>
                  <a:pt x="2400" y="16676"/>
                </a:cubicBezTo>
                <a:cubicBezTo>
                  <a:pt x="2720" y="17153"/>
                  <a:pt x="3200" y="17471"/>
                  <a:pt x="3840" y="17471"/>
                </a:cubicBezTo>
                <a:cubicBezTo>
                  <a:pt x="3840" y="17471"/>
                  <a:pt x="3840" y="17471"/>
                  <a:pt x="3840" y="17471"/>
                </a:cubicBezTo>
                <a:cubicBezTo>
                  <a:pt x="4640" y="17471"/>
                  <a:pt x="6400" y="16994"/>
                  <a:pt x="8160" y="16359"/>
                </a:cubicBezTo>
                <a:cubicBezTo>
                  <a:pt x="8160" y="21600"/>
                  <a:pt x="8160" y="21600"/>
                  <a:pt x="8160" y="21600"/>
                </a:cubicBezTo>
                <a:cubicBezTo>
                  <a:pt x="17760" y="21600"/>
                  <a:pt x="17760" y="21600"/>
                  <a:pt x="17760" y="21600"/>
                </a:cubicBezTo>
                <a:cubicBezTo>
                  <a:pt x="17760" y="18265"/>
                  <a:pt x="17760" y="18265"/>
                  <a:pt x="17760" y="18265"/>
                </a:cubicBezTo>
                <a:cubicBezTo>
                  <a:pt x="18080" y="18900"/>
                  <a:pt x="18400" y="19535"/>
                  <a:pt x="18560" y="19853"/>
                </a:cubicBezTo>
                <a:cubicBezTo>
                  <a:pt x="18400" y="20171"/>
                  <a:pt x="18240" y="20806"/>
                  <a:pt x="17920" y="21600"/>
                </a:cubicBezTo>
                <a:cubicBezTo>
                  <a:pt x="21280" y="21600"/>
                  <a:pt x="21280" y="21600"/>
                  <a:pt x="21280" y="21600"/>
                </a:cubicBezTo>
                <a:cubicBezTo>
                  <a:pt x="21600" y="20647"/>
                  <a:pt x="21600" y="20012"/>
                  <a:pt x="21600" y="19853"/>
                </a:cubicBezTo>
                <a:cubicBezTo>
                  <a:pt x="21600" y="19694"/>
                  <a:pt x="21600" y="19535"/>
                  <a:pt x="21440" y="19218"/>
                </a:cubicBezTo>
                <a:close/>
                <a:moveTo>
                  <a:pt x="12960" y="11118"/>
                </a:moveTo>
                <a:cubicBezTo>
                  <a:pt x="15200" y="11118"/>
                  <a:pt x="16800" y="9053"/>
                  <a:pt x="16960" y="5559"/>
                </a:cubicBezTo>
                <a:cubicBezTo>
                  <a:pt x="16960" y="3176"/>
                  <a:pt x="15840" y="1747"/>
                  <a:pt x="12960" y="1747"/>
                </a:cubicBezTo>
                <a:cubicBezTo>
                  <a:pt x="10080" y="1747"/>
                  <a:pt x="8960" y="3176"/>
                  <a:pt x="8960" y="5559"/>
                </a:cubicBezTo>
                <a:cubicBezTo>
                  <a:pt x="9120" y="9053"/>
                  <a:pt x="10720" y="11118"/>
                  <a:pt x="12960" y="11118"/>
                </a:cubicBezTo>
                <a:close/>
                <a:moveTo>
                  <a:pt x="2880" y="5400"/>
                </a:moveTo>
                <a:cubicBezTo>
                  <a:pt x="3040" y="5718"/>
                  <a:pt x="3200" y="6035"/>
                  <a:pt x="3360" y="6512"/>
                </a:cubicBezTo>
                <a:cubicBezTo>
                  <a:pt x="3360" y="7306"/>
                  <a:pt x="3360" y="7306"/>
                  <a:pt x="3360" y="7306"/>
                </a:cubicBezTo>
                <a:cubicBezTo>
                  <a:pt x="3360" y="7465"/>
                  <a:pt x="3360" y="7624"/>
                  <a:pt x="3520" y="7624"/>
                </a:cubicBezTo>
                <a:cubicBezTo>
                  <a:pt x="3680" y="7624"/>
                  <a:pt x="3680" y="7624"/>
                  <a:pt x="3680" y="7624"/>
                </a:cubicBezTo>
                <a:cubicBezTo>
                  <a:pt x="3680" y="7782"/>
                  <a:pt x="4000" y="7941"/>
                  <a:pt x="4160" y="7941"/>
                </a:cubicBezTo>
                <a:cubicBezTo>
                  <a:pt x="4480" y="7941"/>
                  <a:pt x="4640" y="7782"/>
                  <a:pt x="4640" y="7624"/>
                </a:cubicBezTo>
                <a:cubicBezTo>
                  <a:pt x="4800" y="7624"/>
                  <a:pt x="4800" y="7624"/>
                  <a:pt x="4800" y="7624"/>
                </a:cubicBezTo>
                <a:cubicBezTo>
                  <a:pt x="4960" y="7624"/>
                  <a:pt x="5120" y="7465"/>
                  <a:pt x="5120" y="7306"/>
                </a:cubicBezTo>
                <a:cubicBezTo>
                  <a:pt x="5120" y="6512"/>
                  <a:pt x="5120" y="6512"/>
                  <a:pt x="5120" y="6512"/>
                </a:cubicBezTo>
                <a:cubicBezTo>
                  <a:pt x="5120" y="6035"/>
                  <a:pt x="5280" y="5718"/>
                  <a:pt x="5600" y="5400"/>
                </a:cubicBezTo>
                <a:cubicBezTo>
                  <a:pt x="5760" y="4924"/>
                  <a:pt x="6080" y="4606"/>
                  <a:pt x="6080" y="3971"/>
                </a:cubicBezTo>
                <a:cubicBezTo>
                  <a:pt x="6080" y="2859"/>
                  <a:pt x="5280" y="2065"/>
                  <a:pt x="4160" y="2065"/>
                </a:cubicBezTo>
                <a:cubicBezTo>
                  <a:pt x="3200" y="2065"/>
                  <a:pt x="2240" y="2859"/>
                  <a:pt x="2240" y="3971"/>
                </a:cubicBezTo>
                <a:cubicBezTo>
                  <a:pt x="2240" y="4606"/>
                  <a:pt x="2560" y="4924"/>
                  <a:pt x="2880" y="5400"/>
                </a:cubicBezTo>
                <a:close/>
                <a:moveTo>
                  <a:pt x="3840" y="4288"/>
                </a:moveTo>
                <a:cubicBezTo>
                  <a:pt x="3840" y="4129"/>
                  <a:pt x="4000" y="4129"/>
                  <a:pt x="4000" y="4129"/>
                </a:cubicBezTo>
                <a:cubicBezTo>
                  <a:pt x="4000" y="4129"/>
                  <a:pt x="4000" y="4129"/>
                  <a:pt x="4000" y="4129"/>
                </a:cubicBezTo>
                <a:cubicBezTo>
                  <a:pt x="4000" y="4129"/>
                  <a:pt x="4000" y="4129"/>
                  <a:pt x="4160" y="4129"/>
                </a:cubicBezTo>
                <a:cubicBezTo>
                  <a:pt x="4160" y="4129"/>
                  <a:pt x="4160" y="4129"/>
                  <a:pt x="4160" y="4129"/>
                </a:cubicBezTo>
                <a:cubicBezTo>
                  <a:pt x="4320" y="4129"/>
                  <a:pt x="4320" y="4129"/>
                  <a:pt x="4320" y="4129"/>
                </a:cubicBezTo>
                <a:cubicBezTo>
                  <a:pt x="4320" y="4129"/>
                  <a:pt x="4320" y="4129"/>
                  <a:pt x="4320" y="4129"/>
                </a:cubicBezTo>
                <a:cubicBezTo>
                  <a:pt x="4480" y="4129"/>
                  <a:pt x="4480" y="4129"/>
                  <a:pt x="4480" y="4129"/>
                </a:cubicBezTo>
                <a:cubicBezTo>
                  <a:pt x="4480" y="4129"/>
                  <a:pt x="4480" y="4129"/>
                  <a:pt x="4480" y="4288"/>
                </a:cubicBezTo>
                <a:cubicBezTo>
                  <a:pt x="4160" y="5876"/>
                  <a:pt x="4160" y="5876"/>
                  <a:pt x="4160" y="5876"/>
                </a:cubicBezTo>
                <a:lnTo>
                  <a:pt x="3840" y="4288"/>
                </a:lnTo>
                <a:close/>
                <a:moveTo>
                  <a:pt x="4160" y="2541"/>
                </a:moveTo>
                <a:cubicBezTo>
                  <a:pt x="4960" y="2541"/>
                  <a:pt x="5600" y="3176"/>
                  <a:pt x="5600" y="3971"/>
                </a:cubicBezTo>
                <a:cubicBezTo>
                  <a:pt x="5600" y="4447"/>
                  <a:pt x="5440" y="4765"/>
                  <a:pt x="5120" y="5082"/>
                </a:cubicBezTo>
                <a:cubicBezTo>
                  <a:pt x="4960" y="5400"/>
                  <a:pt x="4800" y="5718"/>
                  <a:pt x="4640" y="6194"/>
                </a:cubicBezTo>
                <a:cubicBezTo>
                  <a:pt x="4480" y="6194"/>
                  <a:pt x="4480" y="6194"/>
                  <a:pt x="4480" y="6194"/>
                </a:cubicBezTo>
                <a:cubicBezTo>
                  <a:pt x="4800" y="4288"/>
                  <a:pt x="4800" y="4288"/>
                  <a:pt x="4800" y="4288"/>
                </a:cubicBezTo>
                <a:cubicBezTo>
                  <a:pt x="4800" y="4288"/>
                  <a:pt x="4800" y="4288"/>
                  <a:pt x="4800" y="4288"/>
                </a:cubicBezTo>
                <a:cubicBezTo>
                  <a:pt x="4800" y="4129"/>
                  <a:pt x="4800" y="3971"/>
                  <a:pt x="4640" y="3971"/>
                </a:cubicBezTo>
                <a:cubicBezTo>
                  <a:pt x="4640" y="3812"/>
                  <a:pt x="4480" y="3812"/>
                  <a:pt x="4320" y="3812"/>
                </a:cubicBezTo>
                <a:cubicBezTo>
                  <a:pt x="4320" y="3812"/>
                  <a:pt x="4320" y="3812"/>
                  <a:pt x="4160" y="3812"/>
                </a:cubicBezTo>
                <a:cubicBezTo>
                  <a:pt x="4160" y="3812"/>
                  <a:pt x="4160" y="3812"/>
                  <a:pt x="4000" y="3812"/>
                </a:cubicBezTo>
                <a:cubicBezTo>
                  <a:pt x="3840" y="3812"/>
                  <a:pt x="3840" y="3812"/>
                  <a:pt x="3680" y="3971"/>
                </a:cubicBezTo>
                <a:cubicBezTo>
                  <a:pt x="3680" y="3971"/>
                  <a:pt x="3680" y="4129"/>
                  <a:pt x="3680" y="4288"/>
                </a:cubicBezTo>
                <a:cubicBezTo>
                  <a:pt x="3680" y="4288"/>
                  <a:pt x="3680" y="4288"/>
                  <a:pt x="3680" y="4288"/>
                </a:cubicBezTo>
                <a:cubicBezTo>
                  <a:pt x="4000" y="6194"/>
                  <a:pt x="4000" y="6194"/>
                  <a:pt x="4000" y="6194"/>
                </a:cubicBezTo>
                <a:cubicBezTo>
                  <a:pt x="3680" y="6194"/>
                  <a:pt x="3680" y="6194"/>
                  <a:pt x="3680" y="6194"/>
                </a:cubicBezTo>
                <a:cubicBezTo>
                  <a:pt x="3680" y="5718"/>
                  <a:pt x="3360" y="5400"/>
                  <a:pt x="3200" y="5082"/>
                </a:cubicBezTo>
                <a:cubicBezTo>
                  <a:pt x="3040" y="4765"/>
                  <a:pt x="2720" y="4447"/>
                  <a:pt x="2720" y="3971"/>
                </a:cubicBezTo>
                <a:cubicBezTo>
                  <a:pt x="2720" y="3176"/>
                  <a:pt x="3360" y="2541"/>
                  <a:pt x="4160" y="2541"/>
                </a:cubicBezTo>
                <a:close/>
                <a:moveTo>
                  <a:pt x="4160" y="1747"/>
                </a:moveTo>
                <a:cubicBezTo>
                  <a:pt x="4320" y="1747"/>
                  <a:pt x="4480" y="1588"/>
                  <a:pt x="4480" y="1429"/>
                </a:cubicBezTo>
                <a:cubicBezTo>
                  <a:pt x="4480" y="159"/>
                  <a:pt x="4480" y="159"/>
                  <a:pt x="4480" y="159"/>
                </a:cubicBezTo>
                <a:cubicBezTo>
                  <a:pt x="4480" y="159"/>
                  <a:pt x="4320" y="0"/>
                  <a:pt x="4160" y="0"/>
                </a:cubicBezTo>
                <a:cubicBezTo>
                  <a:pt x="4000" y="0"/>
                  <a:pt x="4000" y="159"/>
                  <a:pt x="4000" y="159"/>
                </a:cubicBezTo>
                <a:cubicBezTo>
                  <a:pt x="4000" y="1429"/>
                  <a:pt x="4000" y="1429"/>
                  <a:pt x="4000" y="1429"/>
                </a:cubicBezTo>
                <a:cubicBezTo>
                  <a:pt x="4000" y="1588"/>
                  <a:pt x="4000" y="1588"/>
                  <a:pt x="4000" y="1588"/>
                </a:cubicBezTo>
                <a:cubicBezTo>
                  <a:pt x="4160" y="1747"/>
                  <a:pt x="4160" y="1747"/>
                  <a:pt x="4160" y="1747"/>
                </a:cubicBezTo>
                <a:close/>
                <a:moveTo>
                  <a:pt x="5920" y="2382"/>
                </a:moveTo>
                <a:cubicBezTo>
                  <a:pt x="6080" y="2382"/>
                  <a:pt x="6080" y="2224"/>
                  <a:pt x="6080" y="2224"/>
                </a:cubicBezTo>
                <a:cubicBezTo>
                  <a:pt x="6880" y="1271"/>
                  <a:pt x="6880" y="1271"/>
                  <a:pt x="6880" y="1271"/>
                </a:cubicBezTo>
                <a:cubicBezTo>
                  <a:pt x="7040" y="1271"/>
                  <a:pt x="7040" y="1112"/>
                  <a:pt x="6880" y="953"/>
                </a:cubicBezTo>
                <a:cubicBezTo>
                  <a:pt x="6720" y="953"/>
                  <a:pt x="6720" y="953"/>
                  <a:pt x="6560" y="953"/>
                </a:cubicBezTo>
                <a:cubicBezTo>
                  <a:pt x="5760" y="1906"/>
                  <a:pt x="5760" y="1906"/>
                  <a:pt x="5760" y="1906"/>
                </a:cubicBezTo>
                <a:cubicBezTo>
                  <a:pt x="5760" y="2065"/>
                  <a:pt x="5760" y="2224"/>
                  <a:pt x="5760" y="2224"/>
                </a:cubicBezTo>
                <a:cubicBezTo>
                  <a:pt x="5760" y="2382"/>
                  <a:pt x="5920" y="2382"/>
                  <a:pt x="5920" y="2382"/>
                </a:cubicBezTo>
                <a:close/>
                <a:moveTo>
                  <a:pt x="6720" y="3812"/>
                </a:moveTo>
                <a:cubicBezTo>
                  <a:pt x="6720" y="3812"/>
                  <a:pt x="6720" y="3971"/>
                  <a:pt x="6880" y="3971"/>
                </a:cubicBezTo>
                <a:cubicBezTo>
                  <a:pt x="6880" y="3971"/>
                  <a:pt x="6880" y="3971"/>
                  <a:pt x="6880" y="3971"/>
                </a:cubicBezTo>
                <a:cubicBezTo>
                  <a:pt x="8160" y="3653"/>
                  <a:pt x="8160" y="3653"/>
                  <a:pt x="8160" y="3653"/>
                </a:cubicBezTo>
                <a:cubicBezTo>
                  <a:pt x="8320" y="3653"/>
                  <a:pt x="8320" y="3494"/>
                  <a:pt x="8320" y="3494"/>
                </a:cubicBezTo>
                <a:cubicBezTo>
                  <a:pt x="8320" y="3335"/>
                  <a:pt x="8160" y="3176"/>
                  <a:pt x="8000" y="3335"/>
                </a:cubicBezTo>
                <a:cubicBezTo>
                  <a:pt x="6880" y="3494"/>
                  <a:pt x="6880" y="3494"/>
                  <a:pt x="6880" y="3494"/>
                </a:cubicBezTo>
                <a:cubicBezTo>
                  <a:pt x="6720" y="3494"/>
                  <a:pt x="6560" y="3653"/>
                  <a:pt x="6720" y="3812"/>
                </a:cubicBezTo>
                <a:close/>
                <a:moveTo>
                  <a:pt x="6720" y="5241"/>
                </a:moveTo>
                <a:cubicBezTo>
                  <a:pt x="6560" y="5241"/>
                  <a:pt x="6400" y="5241"/>
                  <a:pt x="6400" y="5400"/>
                </a:cubicBezTo>
                <a:cubicBezTo>
                  <a:pt x="6240" y="5559"/>
                  <a:pt x="6400" y="5559"/>
                  <a:pt x="6400" y="5718"/>
                </a:cubicBezTo>
                <a:cubicBezTo>
                  <a:pt x="7520" y="6353"/>
                  <a:pt x="7520" y="6353"/>
                  <a:pt x="7520" y="6353"/>
                </a:cubicBezTo>
                <a:cubicBezTo>
                  <a:pt x="7520" y="6353"/>
                  <a:pt x="7520" y="6353"/>
                  <a:pt x="7680" y="6353"/>
                </a:cubicBezTo>
                <a:cubicBezTo>
                  <a:pt x="7680" y="6353"/>
                  <a:pt x="7840" y="6353"/>
                  <a:pt x="7840" y="6194"/>
                </a:cubicBezTo>
                <a:cubicBezTo>
                  <a:pt x="7840" y="6194"/>
                  <a:pt x="7840" y="6035"/>
                  <a:pt x="7680" y="5876"/>
                </a:cubicBezTo>
                <a:lnTo>
                  <a:pt x="6720" y="5241"/>
                </a:lnTo>
                <a:close/>
                <a:moveTo>
                  <a:pt x="2080" y="5400"/>
                </a:moveTo>
                <a:cubicBezTo>
                  <a:pt x="1920" y="5241"/>
                  <a:pt x="1920" y="5241"/>
                  <a:pt x="1760" y="5241"/>
                </a:cubicBezTo>
                <a:cubicBezTo>
                  <a:pt x="640" y="5876"/>
                  <a:pt x="640" y="5876"/>
                  <a:pt x="640" y="5876"/>
                </a:cubicBezTo>
                <a:cubicBezTo>
                  <a:pt x="480" y="6035"/>
                  <a:pt x="480" y="6194"/>
                  <a:pt x="640" y="6194"/>
                </a:cubicBezTo>
                <a:cubicBezTo>
                  <a:pt x="640" y="6353"/>
                  <a:pt x="640" y="6353"/>
                  <a:pt x="800" y="6353"/>
                </a:cubicBezTo>
                <a:cubicBezTo>
                  <a:pt x="800" y="6353"/>
                  <a:pt x="800" y="6353"/>
                  <a:pt x="800" y="6353"/>
                </a:cubicBezTo>
                <a:cubicBezTo>
                  <a:pt x="1920" y="5718"/>
                  <a:pt x="1920" y="5718"/>
                  <a:pt x="1920" y="5718"/>
                </a:cubicBezTo>
                <a:cubicBezTo>
                  <a:pt x="2080" y="5559"/>
                  <a:pt x="2080" y="5559"/>
                  <a:pt x="2080" y="5400"/>
                </a:cubicBezTo>
                <a:close/>
                <a:moveTo>
                  <a:pt x="1600" y="3971"/>
                </a:moveTo>
                <a:cubicBezTo>
                  <a:pt x="1600" y="3971"/>
                  <a:pt x="1760" y="3812"/>
                  <a:pt x="1760" y="3812"/>
                </a:cubicBezTo>
                <a:cubicBezTo>
                  <a:pt x="1760" y="3653"/>
                  <a:pt x="1760" y="3494"/>
                  <a:pt x="1600" y="3494"/>
                </a:cubicBezTo>
                <a:cubicBezTo>
                  <a:pt x="320" y="3335"/>
                  <a:pt x="320" y="3335"/>
                  <a:pt x="320" y="3335"/>
                </a:cubicBezTo>
                <a:cubicBezTo>
                  <a:pt x="160" y="3176"/>
                  <a:pt x="160" y="3335"/>
                  <a:pt x="0" y="3494"/>
                </a:cubicBezTo>
                <a:cubicBezTo>
                  <a:pt x="0" y="3494"/>
                  <a:pt x="160" y="3653"/>
                  <a:pt x="320" y="3653"/>
                </a:cubicBezTo>
                <a:cubicBezTo>
                  <a:pt x="1440" y="3971"/>
                  <a:pt x="1440" y="3971"/>
                  <a:pt x="1440" y="3971"/>
                </a:cubicBezTo>
                <a:cubicBezTo>
                  <a:pt x="1440" y="3971"/>
                  <a:pt x="1440" y="3971"/>
                  <a:pt x="1600" y="3971"/>
                </a:cubicBezTo>
                <a:close/>
                <a:moveTo>
                  <a:pt x="2240" y="2224"/>
                </a:moveTo>
                <a:cubicBezTo>
                  <a:pt x="2400" y="2224"/>
                  <a:pt x="2400" y="2382"/>
                  <a:pt x="2400" y="2382"/>
                </a:cubicBezTo>
                <a:cubicBezTo>
                  <a:pt x="2560" y="2382"/>
                  <a:pt x="2560" y="2382"/>
                  <a:pt x="2560" y="2224"/>
                </a:cubicBezTo>
                <a:cubicBezTo>
                  <a:pt x="2720" y="2224"/>
                  <a:pt x="2720" y="2065"/>
                  <a:pt x="2560" y="1906"/>
                </a:cubicBezTo>
                <a:cubicBezTo>
                  <a:pt x="1760" y="953"/>
                  <a:pt x="1760" y="953"/>
                  <a:pt x="1760" y="953"/>
                </a:cubicBezTo>
                <a:cubicBezTo>
                  <a:pt x="1760" y="953"/>
                  <a:pt x="1600" y="953"/>
                  <a:pt x="1440" y="953"/>
                </a:cubicBezTo>
                <a:cubicBezTo>
                  <a:pt x="1440" y="953"/>
                  <a:pt x="1440" y="1112"/>
                  <a:pt x="1440" y="1112"/>
                </a:cubicBezTo>
                <a:cubicBezTo>
                  <a:pt x="1440" y="1112"/>
                  <a:pt x="1440" y="1271"/>
                  <a:pt x="1440" y="1271"/>
                </a:cubicBezTo>
                <a:lnTo>
                  <a:pt x="2240" y="2224"/>
                </a:lnTo>
                <a:close/>
              </a:path>
            </a:pathLst>
          </a:custGeom>
          <a:solidFill>
            <a:srgbClr val="404040"/>
          </a:solidFill>
          <a:ln w="12700">
            <a:miter lim="400000"/>
          </a:ln>
        </p:spPr>
        <p:txBody>
          <a:bodyPr lIns="162474" tIns="162474" rIns="162474" bIns="162474"/>
          <a:lstStyle/>
          <a:p>
            <a:endParaRPr sz="4797"/>
          </a:p>
        </p:txBody>
      </p:sp>
      <p:grpSp>
        <p:nvGrpSpPr>
          <p:cNvPr id="41" name="Group 40">
            <a:extLst>
              <a:ext uri="{FF2B5EF4-FFF2-40B4-BE49-F238E27FC236}">
                <a16:creationId xmlns:a16="http://schemas.microsoft.com/office/drawing/2014/main" id="{723BD2F4-FA25-DB0D-D17B-914BB511CEA1}"/>
              </a:ext>
            </a:extLst>
          </p:cNvPr>
          <p:cNvGrpSpPr/>
          <p:nvPr/>
        </p:nvGrpSpPr>
        <p:grpSpPr>
          <a:xfrm>
            <a:off x="20097714" y="8952359"/>
            <a:ext cx="2373712" cy="2373712"/>
            <a:chOff x="15236084" y="2136884"/>
            <a:chExt cx="1781212" cy="1781212"/>
          </a:xfrm>
        </p:grpSpPr>
        <p:sp>
          <p:nvSpPr>
            <p:cNvPr id="30" name="Shape">
              <a:extLst>
                <a:ext uri="{FF2B5EF4-FFF2-40B4-BE49-F238E27FC236}">
                  <a16:creationId xmlns:a16="http://schemas.microsoft.com/office/drawing/2014/main" id="{EBEE6230-B00A-BEDC-4F29-E0D975F43DB6}"/>
                </a:ext>
              </a:extLst>
            </p:cNvPr>
            <p:cNvSpPr/>
            <p:nvPr/>
          </p:nvSpPr>
          <p:spPr>
            <a:xfrm>
              <a:off x="15709535" y="2766301"/>
              <a:ext cx="381000" cy="39599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FFFFFF"/>
            </a:solidFill>
            <a:ln w="12700">
              <a:miter lim="400000"/>
            </a:ln>
          </p:spPr>
          <p:txBody>
            <a:bodyPr lIns="162474" tIns="162474" rIns="162474" bIns="162474"/>
            <a:lstStyle/>
            <a:p>
              <a:endParaRPr sz="4797" dirty="0"/>
            </a:p>
          </p:txBody>
        </p:sp>
        <p:sp>
          <p:nvSpPr>
            <p:cNvPr id="31" name="Shape">
              <a:extLst>
                <a:ext uri="{FF2B5EF4-FFF2-40B4-BE49-F238E27FC236}">
                  <a16:creationId xmlns:a16="http://schemas.microsoft.com/office/drawing/2014/main" id="{75B862A5-1092-123A-4F78-72FB5978DF67}"/>
                </a:ext>
              </a:extLst>
            </p:cNvPr>
            <p:cNvSpPr/>
            <p:nvPr/>
          </p:nvSpPr>
          <p:spPr>
            <a:xfrm rot="20848570">
              <a:off x="16123519" y="2766301"/>
              <a:ext cx="488081" cy="384569"/>
            </a:xfrm>
            <a:custGeom>
              <a:avLst/>
              <a:gdLst/>
              <a:ahLst/>
              <a:cxnLst>
                <a:cxn ang="0">
                  <a:pos x="wd2" y="hd2"/>
                </a:cxn>
                <a:cxn ang="5400000">
                  <a:pos x="wd2" y="hd2"/>
                </a:cxn>
                <a:cxn ang="10800000">
                  <a:pos x="wd2" y="hd2"/>
                </a:cxn>
                <a:cxn ang="16200000">
                  <a:pos x="wd2" y="hd2"/>
                </a:cxn>
              </a:cxnLst>
              <a:rect l="0" t="0" r="r" b="b"/>
              <a:pathLst>
                <a:path w="21600" h="21600" extrusionOk="0">
                  <a:moveTo>
                    <a:pt x="19878" y="3024"/>
                  </a:moveTo>
                  <a:cubicBezTo>
                    <a:pt x="19096" y="3024"/>
                    <a:pt x="18470" y="3888"/>
                    <a:pt x="18157" y="4752"/>
                  </a:cubicBezTo>
                  <a:cubicBezTo>
                    <a:pt x="10800" y="1512"/>
                    <a:pt x="10800" y="1512"/>
                    <a:pt x="10800" y="1512"/>
                  </a:cubicBezTo>
                  <a:cubicBezTo>
                    <a:pt x="10800" y="648"/>
                    <a:pt x="10330" y="0"/>
                    <a:pt x="9861" y="0"/>
                  </a:cubicBezTo>
                  <a:cubicBezTo>
                    <a:pt x="9235" y="0"/>
                    <a:pt x="8765" y="648"/>
                    <a:pt x="8765" y="1512"/>
                  </a:cubicBezTo>
                  <a:cubicBezTo>
                    <a:pt x="8765" y="1728"/>
                    <a:pt x="8922" y="2160"/>
                    <a:pt x="9078" y="2376"/>
                  </a:cubicBezTo>
                  <a:cubicBezTo>
                    <a:pt x="1252" y="14904"/>
                    <a:pt x="1252" y="14904"/>
                    <a:pt x="1252" y="14904"/>
                  </a:cubicBezTo>
                  <a:cubicBezTo>
                    <a:pt x="1096" y="14688"/>
                    <a:pt x="939" y="14688"/>
                    <a:pt x="939" y="14688"/>
                  </a:cubicBezTo>
                  <a:cubicBezTo>
                    <a:pt x="470" y="14688"/>
                    <a:pt x="0" y="15336"/>
                    <a:pt x="0" y="15984"/>
                  </a:cubicBezTo>
                  <a:cubicBezTo>
                    <a:pt x="0" y="16632"/>
                    <a:pt x="470" y="17280"/>
                    <a:pt x="939" y="17280"/>
                  </a:cubicBezTo>
                  <a:cubicBezTo>
                    <a:pt x="1252" y="17280"/>
                    <a:pt x="1565" y="16848"/>
                    <a:pt x="1722" y="16416"/>
                  </a:cubicBezTo>
                  <a:cubicBezTo>
                    <a:pt x="8922" y="18792"/>
                    <a:pt x="8922" y="18792"/>
                    <a:pt x="8922" y="18792"/>
                  </a:cubicBezTo>
                  <a:cubicBezTo>
                    <a:pt x="8922" y="19008"/>
                    <a:pt x="8765" y="19224"/>
                    <a:pt x="8765" y="19440"/>
                  </a:cubicBezTo>
                  <a:cubicBezTo>
                    <a:pt x="8765" y="20520"/>
                    <a:pt x="9548" y="21600"/>
                    <a:pt x="10487" y="21600"/>
                  </a:cubicBezTo>
                  <a:cubicBezTo>
                    <a:pt x="11270" y="21600"/>
                    <a:pt x="12052" y="20520"/>
                    <a:pt x="12052" y="19440"/>
                  </a:cubicBezTo>
                  <a:cubicBezTo>
                    <a:pt x="12052" y="19008"/>
                    <a:pt x="12052" y="18792"/>
                    <a:pt x="11896" y="18792"/>
                  </a:cubicBezTo>
                  <a:cubicBezTo>
                    <a:pt x="17374" y="15552"/>
                    <a:pt x="17374" y="15552"/>
                    <a:pt x="17374" y="15552"/>
                  </a:cubicBezTo>
                  <a:cubicBezTo>
                    <a:pt x="17530" y="15768"/>
                    <a:pt x="17843" y="15984"/>
                    <a:pt x="18000" y="15984"/>
                  </a:cubicBezTo>
                  <a:cubicBezTo>
                    <a:pt x="18470" y="15984"/>
                    <a:pt x="18939" y="15336"/>
                    <a:pt x="18939" y="14688"/>
                  </a:cubicBezTo>
                  <a:cubicBezTo>
                    <a:pt x="18939" y="14256"/>
                    <a:pt x="18783" y="14040"/>
                    <a:pt x="18470" y="13824"/>
                  </a:cubicBezTo>
                  <a:cubicBezTo>
                    <a:pt x="19409" y="7776"/>
                    <a:pt x="19409" y="7776"/>
                    <a:pt x="19409" y="7776"/>
                  </a:cubicBezTo>
                  <a:cubicBezTo>
                    <a:pt x="19565" y="7776"/>
                    <a:pt x="19722" y="7776"/>
                    <a:pt x="19878" y="7776"/>
                  </a:cubicBezTo>
                  <a:cubicBezTo>
                    <a:pt x="20817" y="7776"/>
                    <a:pt x="21600" y="6696"/>
                    <a:pt x="21600" y="5400"/>
                  </a:cubicBezTo>
                  <a:cubicBezTo>
                    <a:pt x="21600" y="4104"/>
                    <a:pt x="20817" y="3024"/>
                    <a:pt x="19878" y="3024"/>
                  </a:cubicBezTo>
                  <a:close/>
                  <a:moveTo>
                    <a:pt x="10330" y="2592"/>
                  </a:moveTo>
                  <a:cubicBezTo>
                    <a:pt x="13774" y="8208"/>
                    <a:pt x="13774" y="8208"/>
                    <a:pt x="13774" y="8208"/>
                  </a:cubicBezTo>
                  <a:cubicBezTo>
                    <a:pt x="10330" y="10152"/>
                    <a:pt x="10330" y="10152"/>
                    <a:pt x="10330" y="10152"/>
                  </a:cubicBezTo>
                  <a:cubicBezTo>
                    <a:pt x="10174" y="2808"/>
                    <a:pt x="10174" y="2808"/>
                    <a:pt x="10174" y="2808"/>
                  </a:cubicBezTo>
                  <a:cubicBezTo>
                    <a:pt x="10174" y="2592"/>
                    <a:pt x="10330" y="2592"/>
                    <a:pt x="10330" y="2592"/>
                  </a:cubicBezTo>
                  <a:close/>
                  <a:moveTo>
                    <a:pt x="9861" y="2808"/>
                  </a:moveTo>
                  <a:cubicBezTo>
                    <a:pt x="10017" y="10368"/>
                    <a:pt x="10017" y="10368"/>
                    <a:pt x="10017" y="10368"/>
                  </a:cubicBezTo>
                  <a:cubicBezTo>
                    <a:pt x="8452" y="11232"/>
                    <a:pt x="8452" y="11232"/>
                    <a:pt x="8452" y="11232"/>
                  </a:cubicBezTo>
                  <a:cubicBezTo>
                    <a:pt x="8452" y="11016"/>
                    <a:pt x="8296" y="10800"/>
                    <a:pt x="8139" y="10800"/>
                  </a:cubicBezTo>
                  <a:cubicBezTo>
                    <a:pt x="9548" y="2592"/>
                    <a:pt x="9548" y="2592"/>
                    <a:pt x="9548" y="2592"/>
                  </a:cubicBezTo>
                  <a:cubicBezTo>
                    <a:pt x="9548" y="2808"/>
                    <a:pt x="9704" y="2808"/>
                    <a:pt x="9861" y="2808"/>
                  </a:cubicBezTo>
                  <a:close/>
                  <a:moveTo>
                    <a:pt x="8609" y="11880"/>
                  </a:moveTo>
                  <a:cubicBezTo>
                    <a:pt x="8609" y="11664"/>
                    <a:pt x="8609" y="11664"/>
                    <a:pt x="8609" y="11448"/>
                  </a:cubicBezTo>
                  <a:cubicBezTo>
                    <a:pt x="10017" y="10800"/>
                    <a:pt x="10017" y="10800"/>
                    <a:pt x="10017" y="10800"/>
                  </a:cubicBezTo>
                  <a:cubicBezTo>
                    <a:pt x="10174" y="17064"/>
                    <a:pt x="10174" y="17064"/>
                    <a:pt x="10174" y="17064"/>
                  </a:cubicBezTo>
                  <a:cubicBezTo>
                    <a:pt x="10017" y="17280"/>
                    <a:pt x="10017" y="17280"/>
                    <a:pt x="9861" y="17280"/>
                  </a:cubicBezTo>
                  <a:cubicBezTo>
                    <a:pt x="8296" y="12744"/>
                    <a:pt x="8296" y="12744"/>
                    <a:pt x="8296" y="12744"/>
                  </a:cubicBezTo>
                  <a:cubicBezTo>
                    <a:pt x="8452" y="12528"/>
                    <a:pt x="8609" y="12096"/>
                    <a:pt x="8609" y="11880"/>
                  </a:cubicBezTo>
                  <a:close/>
                  <a:moveTo>
                    <a:pt x="11426" y="17496"/>
                  </a:moveTo>
                  <a:cubicBezTo>
                    <a:pt x="11113" y="17280"/>
                    <a:pt x="10800" y="17064"/>
                    <a:pt x="10487" y="17064"/>
                  </a:cubicBezTo>
                  <a:cubicBezTo>
                    <a:pt x="10330" y="10584"/>
                    <a:pt x="10330" y="10584"/>
                    <a:pt x="10330" y="10584"/>
                  </a:cubicBezTo>
                  <a:cubicBezTo>
                    <a:pt x="13930" y="8424"/>
                    <a:pt x="13930" y="8424"/>
                    <a:pt x="13930" y="8424"/>
                  </a:cubicBezTo>
                  <a:cubicBezTo>
                    <a:pt x="15496" y="11232"/>
                    <a:pt x="15496" y="11232"/>
                    <a:pt x="15496" y="11232"/>
                  </a:cubicBezTo>
                  <a:lnTo>
                    <a:pt x="11426" y="17496"/>
                  </a:lnTo>
                  <a:close/>
                  <a:moveTo>
                    <a:pt x="14087" y="8424"/>
                  </a:moveTo>
                  <a:cubicBezTo>
                    <a:pt x="18313" y="6048"/>
                    <a:pt x="18313" y="6048"/>
                    <a:pt x="18313" y="6048"/>
                  </a:cubicBezTo>
                  <a:cubicBezTo>
                    <a:pt x="18313" y="6264"/>
                    <a:pt x="18313" y="6696"/>
                    <a:pt x="18470" y="6696"/>
                  </a:cubicBezTo>
                  <a:cubicBezTo>
                    <a:pt x="15652" y="11016"/>
                    <a:pt x="15652" y="11016"/>
                    <a:pt x="15652" y="11016"/>
                  </a:cubicBezTo>
                  <a:lnTo>
                    <a:pt x="14087" y="8424"/>
                  </a:lnTo>
                  <a:close/>
                  <a:moveTo>
                    <a:pt x="18157" y="5616"/>
                  </a:moveTo>
                  <a:cubicBezTo>
                    <a:pt x="13930" y="7992"/>
                    <a:pt x="13930" y="7992"/>
                    <a:pt x="13930" y="7992"/>
                  </a:cubicBezTo>
                  <a:cubicBezTo>
                    <a:pt x="10487" y="2376"/>
                    <a:pt x="10487" y="2376"/>
                    <a:pt x="10487" y="2376"/>
                  </a:cubicBezTo>
                  <a:cubicBezTo>
                    <a:pt x="10643" y="2160"/>
                    <a:pt x="10643" y="1944"/>
                    <a:pt x="10643" y="1728"/>
                  </a:cubicBezTo>
                  <a:cubicBezTo>
                    <a:pt x="18157" y="5184"/>
                    <a:pt x="18157" y="5184"/>
                    <a:pt x="18157" y="5184"/>
                  </a:cubicBezTo>
                  <a:cubicBezTo>
                    <a:pt x="18157" y="5184"/>
                    <a:pt x="18157" y="5400"/>
                    <a:pt x="18157" y="5400"/>
                  </a:cubicBezTo>
                  <a:cubicBezTo>
                    <a:pt x="18157" y="5616"/>
                    <a:pt x="18157" y="5616"/>
                    <a:pt x="18157" y="5616"/>
                  </a:cubicBezTo>
                  <a:close/>
                  <a:moveTo>
                    <a:pt x="9235" y="2592"/>
                  </a:moveTo>
                  <a:cubicBezTo>
                    <a:pt x="9235" y="2592"/>
                    <a:pt x="9235" y="2592"/>
                    <a:pt x="9235" y="2592"/>
                  </a:cubicBezTo>
                  <a:cubicBezTo>
                    <a:pt x="7983" y="10584"/>
                    <a:pt x="7983" y="10584"/>
                    <a:pt x="7983" y="10584"/>
                  </a:cubicBezTo>
                  <a:cubicBezTo>
                    <a:pt x="7826" y="10368"/>
                    <a:pt x="7670" y="10368"/>
                    <a:pt x="7670" y="10368"/>
                  </a:cubicBezTo>
                  <a:cubicBezTo>
                    <a:pt x="7043" y="10368"/>
                    <a:pt x="6574" y="11016"/>
                    <a:pt x="6574" y="11880"/>
                  </a:cubicBezTo>
                  <a:cubicBezTo>
                    <a:pt x="6574" y="11880"/>
                    <a:pt x="6730" y="12096"/>
                    <a:pt x="6730" y="12096"/>
                  </a:cubicBezTo>
                  <a:cubicBezTo>
                    <a:pt x="1565" y="15120"/>
                    <a:pt x="1565" y="15120"/>
                    <a:pt x="1565" y="15120"/>
                  </a:cubicBezTo>
                  <a:cubicBezTo>
                    <a:pt x="1409" y="14904"/>
                    <a:pt x="1409" y="14904"/>
                    <a:pt x="1409" y="14904"/>
                  </a:cubicBezTo>
                  <a:lnTo>
                    <a:pt x="9235" y="2592"/>
                  </a:lnTo>
                  <a:close/>
                  <a:moveTo>
                    <a:pt x="1722" y="16200"/>
                  </a:moveTo>
                  <a:cubicBezTo>
                    <a:pt x="1722" y="16200"/>
                    <a:pt x="1722" y="15984"/>
                    <a:pt x="1722" y="15984"/>
                  </a:cubicBezTo>
                  <a:cubicBezTo>
                    <a:pt x="1722" y="15768"/>
                    <a:pt x="1722" y="15552"/>
                    <a:pt x="1722" y="15336"/>
                  </a:cubicBezTo>
                  <a:cubicBezTo>
                    <a:pt x="6730" y="12528"/>
                    <a:pt x="6730" y="12528"/>
                    <a:pt x="6730" y="12528"/>
                  </a:cubicBezTo>
                  <a:cubicBezTo>
                    <a:pt x="7043" y="12960"/>
                    <a:pt x="7200" y="13176"/>
                    <a:pt x="7670" y="13176"/>
                  </a:cubicBezTo>
                  <a:cubicBezTo>
                    <a:pt x="7826" y="13176"/>
                    <a:pt x="7983" y="12960"/>
                    <a:pt x="8139" y="12960"/>
                  </a:cubicBezTo>
                  <a:cubicBezTo>
                    <a:pt x="9548" y="17496"/>
                    <a:pt x="9548" y="17496"/>
                    <a:pt x="9548" y="17496"/>
                  </a:cubicBezTo>
                  <a:cubicBezTo>
                    <a:pt x="9235" y="17712"/>
                    <a:pt x="9078" y="18144"/>
                    <a:pt x="8922" y="18576"/>
                  </a:cubicBezTo>
                  <a:lnTo>
                    <a:pt x="1722" y="16200"/>
                  </a:lnTo>
                  <a:close/>
                  <a:moveTo>
                    <a:pt x="11896" y="18360"/>
                  </a:moveTo>
                  <a:cubicBezTo>
                    <a:pt x="11739" y="18144"/>
                    <a:pt x="11739" y="17928"/>
                    <a:pt x="11583" y="17712"/>
                  </a:cubicBezTo>
                  <a:cubicBezTo>
                    <a:pt x="15652" y="11448"/>
                    <a:pt x="15652" y="11448"/>
                    <a:pt x="15652" y="11448"/>
                  </a:cubicBezTo>
                  <a:cubicBezTo>
                    <a:pt x="17217" y="14256"/>
                    <a:pt x="17217" y="14256"/>
                    <a:pt x="17217" y="14256"/>
                  </a:cubicBezTo>
                  <a:cubicBezTo>
                    <a:pt x="17217" y="14256"/>
                    <a:pt x="17217" y="14472"/>
                    <a:pt x="17217" y="14688"/>
                  </a:cubicBezTo>
                  <a:cubicBezTo>
                    <a:pt x="17217" y="14904"/>
                    <a:pt x="17217" y="15120"/>
                    <a:pt x="17217" y="15336"/>
                  </a:cubicBezTo>
                  <a:lnTo>
                    <a:pt x="11896" y="18360"/>
                  </a:lnTo>
                  <a:close/>
                  <a:moveTo>
                    <a:pt x="18313" y="13608"/>
                  </a:moveTo>
                  <a:cubicBezTo>
                    <a:pt x="18157" y="13608"/>
                    <a:pt x="18157" y="13608"/>
                    <a:pt x="18000" y="13608"/>
                  </a:cubicBezTo>
                  <a:cubicBezTo>
                    <a:pt x="17843" y="13608"/>
                    <a:pt x="17530" y="13608"/>
                    <a:pt x="17374" y="13824"/>
                  </a:cubicBezTo>
                  <a:cubicBezTo>
                    <a:pt x="15809" y="11232"/>
                    <a:pt x="15809" y="11232"/>
                    <a:pt x="15809" y="11232"/>
                  </a:cubicBezTo>
                  <a:cubicBezTo>
                    <a:pt x="18626" y="7128"/>
                    <a:pt x="18626" y="7128"/>
                    <a:pt x="18626" y="7128"/>
                  </a:cubicBezTo>
                  <a:cubicBezTo>
                    <a:pt x="18783" y="7344"/>
                    <a:pt x="18939" y="7560"/>
                    <a:pt x="19252" y="7560"/>
                  </a:cubicBezTo>
                  <a:lnTo>
                    <a:pt x="18313" y="13608"/>
                  </a:lnTo>
                  <a:close/>
                  <a:moveTo>
                    <a:pt x="18313" y="13608"/>
                  </a:moveTo>
                  <a:cubicBezTo>
                    <a:pt x="18313" y="13608"/>
                    <a:pt x="18313" y="13608"/>
                    <a:pt x="18313" y="13608"/>
                  </a:cubicBezTo>
                </a:path>
              </a:pathLst>
            </a:custGeom>
            <a:solidFill>
              <a:srgbClr val="FFFFFF"/>
            </a:solidFill>
            <a:ln w="12700">
              <a:miter lim="400000"/>
            </a:ln>
          </p:spPr>
          <p:txBody>
            <a:bodyPr lIns="162474" tIns="162474" rIns="162474" bIns="162474"/>
            <a:lstStyle/>
            <a:p>
              <a:endParaRPr sz="4797"/>
            </a:p>
          </p:txBody>
        </p:sp>
        <p:pic>
          <p:nvPicPr>
            <p:cNvPr id="38" name="Graphic 37" descr="Laptop outline">
              <a:extLst>
                <a:ext uri="{FF2B5EF4-FFF2-40B4-BE49-F238E27FC236}">
                  <a16:creationId xmlns:a16="http://schemas.microsoft.com/office/drawing/2014/main" id="{31A812D3-0FFB-DB5E-F31A-4B7B62338C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36084" y="2136884"/>
              <a:ext cx="1781212" cy="178121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Agenda for today</a:t>
            </a:r>
            <a:endParaRPr dirty="0"/>
          </a:p>
        </p:txBody>
      </p:sp>
    </p:spTree>
    <p:extLst>
      <p:ext uri="{BB962C8B-B14F-4D97-AF65-F5344CB8AC3E}">
        <p14:creationId xmlns:p14="http://schemas.microsoft.com/office/powerpoint/2010/main" val="3340564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45864" y="257440"/>
            <a:ext cx="24817164" cy="3673644"/>
            <a:chOff x="0" y="-38100"/>
            <a:chExt cx="4904715" cy="850900"/>
          </a:xfrm>
        </p:grpSpPr>
        <p:sp>
          <p:nvSpPr>
            <p:cNvPr id="4" name="Freeform 4"/>
            <p:cNvSpPr/>
            <p:nvPr/>
          </p:nvSpPr>
          <p:spPr>
            <a:xfrm>
              <a:off x="83893" y="60207"/>
              <a:ext cx="4820822" cy="632178"/>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5" name="TextBox 5"/>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sp>
        <p:nvSpPr>
          <p:cNvPr id="6" name="Freeform 6"/>
          <p:cNvSpPr/>
          <p:nvPr/>
        </p:nvSpPr>
        <p:spPr>
          <a:xfrm rot="5400000" flipH="1">
            <a:off x="9563145" y="7190239"/>
            <a:ext cx="3923422" cy="1352066"/>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grpSp>
        <p:nvGrpSpPr>
          <p:cNvPr id="7" name="Group 7"/>
          <p:cNvGrpSpPr/>
          <p:nvPr/>
        </p:nvGrpSpPr>
        <p:grpSpPr>
          <a:xfrm>
            <a:off x="12378981" y="4319323"/>
            <a:ext cx="4819727" cy="2902187"/>
            <a:chOff x="0" y="0"/>
            <a:chExt cx="4822239" cy="2903699"/>
          </a:xfrm>
        </p:grpSpPr>
        <p:grpSp>
          <p:nvGrpSpPr>
            <p:cNvPr id="8" name="Group 8"/>
            <p:cNvGrpSpPr/>
            <p:nvPr/>
          </p:nvGrpSpPr>
          <p:grpSpPr>
            <a:xfrm>
              <a:off x="0" y="0"/>
              <a:ext cx="4822239" cy="2903699"/>
              <a:chOff x="0" y="0"/>
              <a:chExt cx="819154" cy="493251"/>
            </a:xfrm>
          </p:grpSpPr>
          <p:sp>
            <p:nvSpPr>
              <p:cNvPr id="9" name="Freeform 9"/>
              <p:cNvSpPr/>
              <p:nvPr/>
            </p:nvSpPr>
            <p:spPr>
              <a:xfrm>
                <a:off x="0" y="0"/>
                <a:ext cx="819154" cy="493251"/>
              </a:xfrm>
              <a:custGeom>
                <a:avLst/>
                <a:gdLst/>
                <a:ahLst/>
                <a:cxnLst/>
                <a:rect l="l" t="t" r="r" b="b"/>
                <a:pathLst>
                  <a:path w="819154" h="493251">
                    <a:moveTo>
                      <a:pt x="109171" y="0"/>
                    </a:moveTo>
                    <a:lnTo>
                      <a:pt x="709982" y="0"/>
                    </a:lnTo>
                    <a:cubicBezTo>
                      <a:pt x="738936" y="0"/>
                      <a:pt x="766704" y="11502"/>
                      <a:pt x="787178" y="31976"/>
                    </a:cubicBezTo>
                    <a:cubicBezTo>
                      <a:pt x="807652" y="52449"/>
                      <a:pt x="819154" y="80217"/>
                      <a:pt x="819154" y="109171"/>
                    </a:cubicBezTo>
                    <a:lnTo>
                      <a:pt x="819154" y="384080"/>
                    </a:lnTo>
                    <a:cubicBezTo>
                      <a:pt x="819154" y="413034"/>
                      <a:pt x="807652" y="440802"/>
                      <a:pt x="787178" y="461276"/>
                    </a:cubicBezTo>
                    <a:cubicBezTo>
                      <a:pt x="766704" y="481749"/>
                      <a:pt x="738936" y="493251"/>
                      <a:pt x="709982" y="493251"/>
                    </a:cubicBezTo>
                    <a:lnTo>
                      <a:pt x="109171" y="493251"/>
                    </a:lnTo>
                    <a:cubicBezTo>
                      <a:pt x="80217" y="493251"/>
                      <a:pt x="52449" y="481749"/>
                      <a:pt x="31976" y="461276"/>
                    </a:cubicBezTo>
                    <a:cubicBezTo>
                      <a:pt x="11502" y="440802"/>
                      <a:pt x="0" y="413034"/>
                      <a:pt x="0" y="384080"/>
                    </a:cubicBezTo>
                    <a:lnTo>
                      <a:pt x="0" y="109171"/>
                    </a:lnTo>
                    <a:cubicBezTo>
                      <a:pt x="0" y="80217"/>
                      <a:pt x="11502" y="52449"/>
                      <a:pt x="31976" y="31976"/>
                    </a:cubicBezTo>
                    <a:cubicBezTo>
                      <a:pt x="52449" y="11502"/>
                      <a:pt x="80217" y="0"/>
                      <a:pt x="109171" y="0"/>
                    </a:cubicBezTo>
                    <a:close/>
                  </a:path>
                </a:pathLst>
              </a:custGeom>
              <a:solidFill>
                <a:srgbClr val="A2C2EA"/>
              </a:solidFill>
            </p:spPr>
            <p:txBody>
              <a:bodyPr/>
              <a:lstStyle/>
              <a:p>
                <a:endParaRPr lang="en-DK" sz="4797" dirty="0"/>
              </a:p>
            </p:txBody>
          </p:sp>
          <p:sp>
            <p:nvSpPr>
              <p:cNvPr id="10" name="TextBox 10"/>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sp>
          <p:nvSpPr>
            <p:cNvPr id="11" name="TextBox 11"/>
            <p:cNvSpPr txBox="1"/>
            <p:nvPr/>
          </p:nvSpPr>
          <p:spPr>
            <a:xfrm>
              <a:off x="284808" y="1422400"/>
              <a:ext cx="4252620" cy="823347"/>
            </a:xfrm>
            <a:prstGeom prst="rect">
              <a:avLst/>
            </a:prstGeom>
          </p:spPr>
          <p:txBody>
            <a:bodyPr wrap="square" lIns="0" tIns="0" rIns="0" bIns="0" rtlCol="0" anchor="t">
              <a:spAutoFit/>
            </a:bodyPr>
            <a:lstStyle/>
            <a:p>
              <a:pPr algn="ctr">
                <a:lnSpc>
                  <a:spcPts val="6828"/>
                </a:lnSpc>
              </a:pPr>
              <a:r>
                <a:rPr lang="en-US" sz="5330" b="1" dirty="0">
                  <a:solidFill>
                    <a:srgbClr val="3B4A52"/>
                  </a:solidFill>
                  <a:latin typeface="Montserrat" pitchFamily="2" charset="77"/>
                </a:rPr>
                <a:t>Hypothesis</a:t>
              </a:r>
            </a:p>
          </p:txBody>
        </p:sp>
      </p:grpSp>
      <p:grpSp>
        <p:nvGrpSpPr>
          <p:cNvPr id="13" name="Group 13"/>
          <p:cNvGrpSpPr/>
          <p:nvPr/>
        </p:nvGrpSpPr>
        <p:grpSpPr>
          <a:xfrm>
            <a:off x="12378982" y="8710957"/>
            <a:ext cx="4819727" cy="4838389"/>
            <a:chOff x="0" y="-56072"/>
            <a:chExt cx="4822239" cy="4840911"/>
          </a:xfrm>
        </p:grpSpPr>
        <p:grpSp>
          <p:nvGrpSpPr>
            <p:cNvPr id="14" name="Group 14"/>
            <p:cNvGrpSpPr/>
            <p:nvPr/>
          </p:nvGrpSpPr>
          <p:grpSpPr>
            <a:xfrm>
              <a:off x="0" y="-56072"/>
              <a:ext cx="4822239" cy="4840911"/>
              <a:chOff x="0" y="-9525"/>
              <a:chExt cx="819154" cy="822325"/>
            </a:xfrm>
          </p:grpSpPr>
          <p:sp>
            <p:nvSpPr>
              <p:cNvPr id="15" name="Freeform 15"/>
              <p:cNvSpPr/>
              <p:nvPr/>
            </p:nvSpPr>
            <p:spPr>
              <a:xfrm>
                <a:off x="0" y="0"/>
                <a:ext cx="819154" cy="493251"/>
              </a:xfrm>
              <a:custGeom>
                <a:avLst/>
                <a:gdLst/>
                <a:ahLst/>
                <a:cxnLst/>
                <a:rect l="l" t="t" r="r" b="b"/>
                <a:pathLst>
                  <a:path w="819154" h="493251">
                    <a:moveTo>
                      <a:pt x="109171" y="0"/>
                    </a:moveTo>
                    <a:lnTo>
                      <a:pt x="709982" y="0"/>
                    </a:lnTo>
                    <a:cubicBezTo>
                      <a:pt x="738936" y="0"/>
                      <a:pt x="766704" y="11502"/>
                      <a:pt x="787178" y="31976"/>
                    </a:cubicBezTo>
                    <a:cubicBezTo>
                      <a:pt x="807652" y="52449"/>
                      <a:pt x="819154" y="80217"/>
                      <a:pt x="819154" y="109171"/>
                    </a:cubicBezTo>
                    <a:lnTo>
                      <a:pt x="819154" y="384080"/>
                    </a:lnTo>
                    <a:cubicBezTo>
                      <a:pt x="819154" y="413034"/>
                      <a:pt x="807652" y="440802"/>
                      <a:pt x="787178" y="461276"/>
                    </a:cubicBezTo>
                    <a:cubicBezTo>
                      <a:pt x="766704" y="481749"/>
                      <a:pt x="738936" y="493251"/>
                      <a:pt x="709982" y="493251"/>
                    </a:cubicBezTo>
                    <a:lnTo>
                      <a:pt x="109171" y="493251"/>
                    </a:lnTo>
                    <a:cubicBezTo>
                      <a:pt x="80217" y="493251"/>
                      <a:pt x="52449" y="481749"/>
                      <a:pt x="31976" y="461276"/>
                    </a:cubicBezTo>
                    <a:cubicBezTo>
                      <a:pt x="11502" y="440802"/>
                      <a:pt x="0" y="413034"/>
                      <a:pt x="0" y="384080"/>
                    </a:cubicBezTo>
                    <a:lnTo>
                      <a:pt x="0" y="109171"/>
                    </a:lnTo>
                    <a:cubicBezTo>
                      <a:pt x="0" y="80217"/>
                      <a:pt x="11502" y="52449"/>
                      <a:pt x="31976" y="31976"/>
                    </a:cubicBezTo>
                    <a:cubicBezTo>
                      <a:pt x="52449" y="11502"/>
                      <a:pt x="80217" y="0"/>
                      <a:pt x="109171" y="0"/>
                    </a:cubicBezTo>
                    <a:close/>
                  </a:path>
                </a:pathLst>
              </a:custGeom>
              <a:solidFill>
                <a:srgbClr val="404040"/>
              </a:solidFill>
            </p:spPr>
            <p:txBody>
              <a:bodyPr/>
              <a:lstStyle/>
              <a:p>
                <a:endParaRPr lang="en-DK" sz="4797" dirty="0"/>
              </a:p>
            </p:txBody>
          </p:sp>
          <p:sp>
            <p:nvSpPr>
              <p:cNvPr id="16" name="TextBox 16"/>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sp>
          <p:nvSpPr>
            <p:cNvPr id="17" name="TextBox 17"/>
            <p:cNvSpPr txBox="1"/>
            <p:nvPr/>
          </p:nvSpPr>
          <p:spPr>
            <a:xfrm>
              <a:off x="223364" y="916181"/>
              <a:ext cx="3444004" cy="831814"/>
            </a:xfrm>
            <a:prstGeom prst="rect">
              <a:avLst/>
            </a:prstGeom>
          </p:spPr>
          <p:txBody>
            <a:bodyPr lIns="0" tIns="0" rIns="0" bIns="0" rtlCol="0" anchor="t">
              <a:spAutoFit/>
            </a:bodyPr>
            <a:lstStyle/>
            <a:p>
              <a:pPr algn="ctr">
                <a:lnSpc>
                  <a:spcPts val="6828"/>
                </a:lnSpc>
              </a:pPr>
              <a:r>
                <a:rPr lang="en-US" sz="5597" b="1" dirty="0">
                  <a:solidFill>
                    <a:srgbClr val="F4F4F4"/>
                  </a:solidFill>
                  <a:latin typeface="Montserrat" pitchFamily="2" charset="77"/>
                </a:rPr>
                <a:t>Data</a:t>
              </a:r>
            </a:p>
          </p:txBody>
        </p:sp>
      </p:grpSp>
      <p:sp>
        <p:nvSpPr>
          <p:cNvPr id="18" name="Freeform 18"/>
          <p:cNvSpPr/>
          <p:nvPr/>
        </p:nvSpPr>
        <p:spPr>
          <a:xfrm rot="5400000" flipV="1">
            <a:off x="16028112" y="7190239"/>
            <a:ext cx="3923422" cy="1352066"/>
          </a:xfrm>
          <a:custGeom>
            <a:avLst/>
            <a:gdLst/>
            <a:ahLst/>
            <a:cxnLst/>
            <a:rect l="l" t="t" r="r" b="b"/>
            <a:pathLst>
              <a:path w="2944100" h="1014578">
                <a:moveTo>
                  <a:pt x="0" y="1014578"/>
                </a:moveTo>
                <a:lnTo>
                  <a:pt x="2944099" y="1014578"/>
                </a:lnTo>
                <a:lnTo>
                  <a:pt x="2944099" y="0"/>
                </a:lnTo>
                <a:lnTo>
                  <a:pt x="0" y="0"/>
                </a:lnTo>
                <a:lnTo>
                  <a:pt x="0" y="101457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sp>
        <p:nvSpPr>
          <p:cNvPr id="19" name="TextBox 19"/>
          <p:cNvSpPr txBox="1"/>
          <p:nvPr/>
        </p:nvSpPr>
        <p:spPr>
          <a:xfrm>
            <a:off x="1528076" y="4673333"/>
            <a:ext cx="8976368" cy="6927730"/>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a:rPr>
              <a:t>High-dimensional data with many observations</a:t>
            </a:r>
          </a:p>
          <a:p>
            <a:pPr>
              <a:lnSpc>
                <a:spcPts val="5970"/>
              </a:lnSpc>
            </a:pPr>
            <a:endParaRPr lang="en-US" sz="3731" dirty="0">
              <a:solidFill>
                <a:srgbClr val="404040"/>
              </a:solidFill>
              <a:latin typeface="Montserrat" pitchFamily="2" charset="77"/>
            </a:endParaRPr>
          </a:p>
          <a:p>
            <a:pPr marL="609265" indent="-609265">
              <a:lnSpc>
                <a:spcPts val="5222"/>
              </a:lnSpc>
              <a:buFont typeface="Arial" panose="020B0604020202020204" pitchFamily="34" charset="0"/>
              <a:buChar char="•"/>
            </a:pPr>
            <a:r>
              <a:rPr lang="en-US" sz="3731" dirty="0">
                <a:solidFill>
                  <a:srgbClr val="404040"/>
                </a:solidFill>
                <a:latin typeface="Montserrat" pitchFamily="2" charset="77"/>
              </a:rPr>
              <a:t>Discover complex patterns that humans cannot identify without algorithms &amp; computer power</a:t>
            </a:r>
          </a:p>
          <a:p>
            <a:pPr marL="609265" indent="-609265">
              <a:lnSpc>
                <a:spcPts val="5222"/>
              </a:lnSpc>
              <a:buFont typeface="Arial" panose="020B0604020202020204" pitchFamily="34" charset="0"/>
              <a:buChar char="•"/>
            </a:pPr>
            <a:endParaRPr lang="en-US" sz="3731" dirty="0">
              <a:solidFill>
                <a:srgbClr val="404040"/>
              </a:solidFill>
              <a:latin typeface="Montserrat" pitchFamily="2" charset="77"/>
            </a:endParaRPr>
          </a:p>
          <a:p>
            <a:pPr marL="609265" indent="-609265">
              <a:lnSpc>
                <a:spcPts val="5222"/>
              </a:lnSpc>
              <a:buFont typeface="Arial" panose="020B0604020202020204" pitchFamily="34" charset="0"/>
              <a:buChar char="•"/>
            </a:pPr>
            <a:r>
              <a:rPr lang="en-US" sz="3731" dirty="0">
                <a:solidFill>
                  <a:srgbClr val="404040"/>
                </a:solidFill>
                <a:latin typeface="Montserrat" pitchFamily="2" charset="77"/>
              </a:rPr>
              <a:t>Find new patterns from re-analysis with new (multiple) methods or combination of datasets</a:t>
            </a:r>
          </a:p>
        </p:txBody>
      </p:sp>
      <p:sp>
        <p:nvSpPr>
          <p:cNvPr id="20" name="TextBox 20"/>
          <p:cNvSpPr txBox="1"/>
          <p:nvPr/>
        </p:nvSpPr>
        <p:spPr>
          <a:xfrm>
            <a:off x="19522959" y="6332310"/>
            <a:ext cx="4137512" cy="3003579"/>
          </a:xfrm>
          <a:prstGeom prst="rect">
            <a:avLst/>
          </a:prstGeom>
        </p:spPr>
        <p:txBody>
          <a:bodyPr lIns="0" tIns="0" rIns="0" bIns="0" rtlCol="0" anchor="t">
            <a:spAutoFit/>
          </a:bodyPr>
          <a:lstStyle/>
          <a:p>
            <a:pPr>
              <a:lnSpc>
                <a:spcPts val="5970"/>
              </a:lnSpc>
            </a:pPr>
            <a:r>
              <a:rPr lang="en-US" sz="3731" dirty="0">
                <a:solidFill>
                  <a:srgbClr val="404040"/>
                </a:solidFill>
                <a:latin typeface="Montserrat" pitchFamily="2" charset="77"/>
              </a:rPr>
              <a:t>Gather new data to confirm or deny new hypothesis</a:t>
            </a:r>
          </a:p>
        </p:txBody>
      </p:sp>
      <p:sp>
        <p:nvSpPr>
          <p:cNvPr id="21" name="TextBox 21"/>
          <p:cNvSpPr txBox="1"/>
          <p:nvPr/>
        </p:nvSpPr>
        <p:spPr>
          <a:xfrm>
            <a:off x="12022798" y="12463675"/>
            <a:ext cx="6720756" cy="695255"/>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pitchFamily="2" charset="77"/>
              </a:rPr>
              <a:t>We do both alternatingly</a:t>
            </a:r>
          </a:p>
        </p:txBody>
      </p:sp>
      <p:sp>
        <p:nvSpPr>
          <p:cNvPr id="2" name="TextBox 12">
            <a:extLst>
              <a:ext uri="{FF2B5EF4-FFF2-40B4-BE49-F238E27FC236}">
                <a16:creationId xmlns:a16="http://schemas.microsoft.com/office/drawing/2014/main" id="{90CB3BDE-EBDC-FFE6-F153-C5F24F60E223}"/>
              </a:ext>
            </a:extLst>
          </p:cNvPr>
          <p:cNvSpPr txBox="1"/>
          <p:nvPr/>
        </p:nvSpPr>
        <p:spPr>
          <a:xfrm>
            <a:off x="3418661" y="1442823"/>
            <a:ext cx="16602948"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THE DATA-HYPOTHESIS CYCLE</a:t>
            </a:r>
          </a:p>
        </p:txBody>
      </p:sp>
      <p:pic>
        <p:nvPicPr>
          <p:cNvPr id="24" name="Picture 23" descr="A blue and black logo&#10;&#10;Description automatically generated">
            <a:extLst>
              <a:ext uri="{FF2B5EF4-FFF2-40B4-BE49-F238E27FC236}">
                <a16:creationId xmlns:a16="http://schemas.microsoft.com/office/drawing/2014/main" id="{5A601888-3355-D6A4-C136-7D51A71DCD41}"/>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25" name="Shape">
            <a:extLst>
              <a:ext uri="{FF2B5EF4-FFF2-40B4-BE49-F238E27FC236}">
                <a16:creationId xmlns:a16="http://schemas.microsoft.com/office/drawing/2014/main" id="{74B60F8C-AEC6-E3B5-63AC-1FCDB0059351}"/>
              </a:ext>
            </a:extLst>
          </p:cNvPr>
          <p:cNvSpPr/>
          <p:nvPr/>
        </p:nvSpPr>
        <p:spPr>
          <a:xfrm>
            <a:off x="15513118" y="10009785"/>
            <a:ext cx="1140604" cy="1284910"/>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FFFFFF"/>
          </a:solidFill>
          <a:ln w="12700">
            <a:miter lim="400000"/>
          </a:ln>
        </p:spPr>
        <p:txBody>
          <a:bodyPr lIns="162474" tIns="162474" rIns="162474" bIns="162474"/>
          <a:lstStyle/>
          <a:p>
            <a:endParaRPr sz="4797" dirty="0"/>
          </a:p>
        </p:txBody>
      </p:sp>
      <p:pic>
        <p:nvPicPr>
          <p:cNvPr id="29" name="Graphic 28" descr="Lights On with solid fill">
            <a:extLst>
              <a:ext uri="{FF2B5EF4-FFF2-40B4-BE49-F238E27FC236}">
                <a16:creationId xmlns:a16="http://schemas.microsoft.com/office/drawing/2014/main" id="{ED402EE5-6DBF-1FF4-74A9-938BAF76DF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30947" y="4391988"/>
            <a:ext cx="1382170" cy="13821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1">
            <a:extLst>
              <a:ext uri="{FF2B5EF4-FFF2-40B4-BE49-F238E27FC236}">
                <a16:creationId xmlns:a16="http://schemas.microsoft.com/office/drawing/2014/main" id="{ACDBE2C8-1DE6-B990-A567-B591BA08D5A6}"/>
              </a:ext>
            </a:extLst>
          </p:cNvPr>
          <p:cNvGrpSpPr/>
          <p:nvPr/>
        </p:nvGrpSpPr>
        <p:grpSpPr>
          <a:xfrm>
            <a:off x="0" y="785338"/>
            <a:ext cx="24371300" cy="2574924"/>
            <a:chOff x="0" y="0"/>
            <a:chExt cx="4936713" cy="227113"/>
          </a:xfrm>
        </p:grpSpPr>
        <p:sp>
          <p:nvSpPr>
            <p:cNvPr id="145" name="Freeform 12">
              <a:extLst>
                <a:ext uri="{FF2B5EF4-FFF2-40B4-BE49-F238E27FC236}">
                  <a16:creationId xmlns:a16="http://schemas.microsoft.com/office/drawing/2014/main" id="{99D9147D-E043-61D9-0A29-1B4A5BE1CEF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sp>
          <p:nvSpPr>
            <p:cNvPr id="146" name="TextBox 13">
              <a:extLst>
                <a:ext uri="{FF2B5EF4-FFF2-40B4-BE49-F238E27FC236}">
                  <a16:creationId xmlns:a16="http://schemas.microsoft.com/office/drawing/2014/main" id="{D8FF4B90-8A7A-4F98-7120-7AD362C613B0}"/>
                </a:ext>
              </a:extLst>
            </p:cNvPr>
            <p:cNvSpPr txBox="1"/>
            <p:nvPr/>
          </p:nvSpPr>
          <p:spPr>
            <a:xfrm>
              <a:off x="0" y="-9525"/>
              <a:ext cx="812800" cy="822325"/>
            </a:xfrm>
            <a:prstGeom prst="rect">
              <a:avLst/>
            </a:prstGeom>
          </p:spPr>
          <p:txBody>
            <a:bodyPr lIns="67698" tIns="67698" rIns="67698" bIns="67698" rtlCol="0" anchor="ctr"/>
            <a:lstStyle/>
            <a:p>
              <a:pPr algn="ctr">
                <a:lnSpc>
                  <a:spcPts val="2829"/>
                </a:lnSpc>
              </a:pPr>
              <a:endParaRPr sz="4797"/>
            </a:p>
          </p:txBody>
        </p:sp>
      </p:grpSp>
      <p:sp>
        <p:nvSpPr>
          <p:cNvPr id="8" name="TextBox 8"/>
          <p:cNvSpPr txBox="1"/>
          <p:nvPr/>
        </p:nvSpPr>
        <p:spPr>
          <a:xfrm>
            <a:off x="1599119" y="4215793"/>
            <a:ext cx="17085545" cy="8372805"/>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198" dirty="0">
                <a:solidFill>
                  <a:srgbClr val="404040"/>
                </a:solidFill>
                <a:latin typeface="Montserrat" pitchFamily="2" charset="77"/>
              </a:rPr>
              <a:t>Data points are </a:t>
            </a:r>
            <a:r>
              <a:rPr lang="en-US" sz="3198" b="1" dirty="0">
                <a:solidFill>
                  <a:srgbClr val="404040"/>
                </a:solidFill>
                <a:latin typeface="Montserrat" pitchFamily="2" charset="77"/>
              </a:rPr>
              <a:t>observations of reality</a:t>
            </a:r>
            <a:r>
              <a:rPr lang="en-US" sz="3198" dirty="0">
                <a:solidFill>
                  <a:srgbClr val="404040"/>
                </a:solidFill>
                <a:latin typeface="Montserrat" pitchFamily="2" charset="77"/>
              </a:rPr>
              <a:t>, made with the help of measuring devices or techniques which means:</a:t>
            </a:r>
          </a:p>
          <a:p>
            <a:pPr marL="1827794" lvl="2" indent="-609265">
              <a:lnSpc>
                <a:spcPts val="5970"/>
              </a:lnSpc>
              <a:buFont typeface="Arial" panose="020B0604020202020204" pitchFamily="34" charset="0"/>
              <a:buChar char="•"/>
            </a:pPr>
            <a:r>
              <a:rPr lang="en-US" sz="3198" b="1" dirty="0">
                <a:solidFill>
                  <a:srgbClr val="404040"/>
                </a:solidFill>
                <a:latin typeface="Montserrat" pitchFamily="2" charset="77"/>
              </a:rPr>
              <a:t>Measurement uncertainty (technical variation)</a:t>
            </a:r>
          </a:p>
          <a:p>
            <a:pPr marL="1827794" lvl="2" indent="-609265">
              <a:lnSpc>
                <a:spcPts val="5970"/>
              </a:lnSpc>
              <a:buFont typeface="Arial" panose="020B0604020202020204" pitchFamily="34" charset="0"/>
              <a:buChar char="•"/>
            </a:pPr>
            <a:r>
              <a:rPr lang="en-US" sz="3198" b="1" dirty="0">
                <a:solidFill>
                  <a:srgbClr val="404040"/>
                </a:solidFill>
                <a:latin typeface="Montserrat"/>
              </a:rPr>
              <a:t>Introduced biases</a:t>
            </a:r>
            <a:endParaRPr lang="en-US" sz="3198"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198" dirty="0">
                <a:solidFill>
                  <a:srgbClr val="404040"/>
                </a:solidFill>
                <a:latin typeface="Montserrat" pitchFamily="2" charset="77"/>
              </a:rPr>
              <a:t>Type and impact of of these may be known or unknown</a:t>
            </a:r>
            <a:endParaRPr lang="en-US" sz="3198" b="1" dirty="0">
              <a:solidFill>
                <a:srgbClr val="404040"/>
              </a:solidFill>
              <a:latin typeface="Montserrat"/>
            </a:endParaRPr>
          </a:p>
          <a:p>
            <a:pPr lvl="2">
              <a:lnSpc>
                <a:spcPts val="5970"/>
              </a:lnSpc>
            </a:pPr>
            <a:endParaRPr lang="en-US" sz="3198"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198" b="1" dirty="0">
                <a:solidFill>
                  <a:srgbClr val="404040"/>
                </a:solidFill>
                <a:latin typeface="Montserrat"/>
              </a:rPr>
              <a:t>Datasets:</a:t>
            </a:r>
          </a:p>
          <a:p>
            <a:pPr marL="1218529" lvl="1" indent="-609265">
              <a:lnSpc>
                <a:spcPts val="5970"/>
              </a:lnSpc>
              <a:buFont typeface="Arial" panose="020B0604020202020204" pitchFamily="34" charset="0"/>
              <a:buChar char="•"/>
            </a:pPr>
            <a:r>
              <a:rPr lang="en-US" sz="3198" b="1" dirty="0">
                <a:solidFill>
                  <a:srgbClr val="404040"/>
                </a:solidFill>
                <a:latin typeface="Montserrat"/>
              </a:rPr>
              <a:t>Observations</a:t>
            </a:r>
            <a:r>
              <a:rPr lang="en-US" sz="3198" dirty="0">
                <a:solidFill>
                  <a:srgbClr val="404040"/>
                </a:solidFill>
                <a:latin typeface="Montserrat"/>
              </a:rPr>
              <a:t>, the properties collected, i.e. a cell, a patient sample</a:t>
            </a:r>
          </a:p>
          <a:p>
            <a:pPr marL="1218529" lvl="1" indent="-609265">
              <a:lnSpc>
                <a:spcPts val="5970"/>
              </a:lnSpc>
              <a:buFont typeface="Arial" panose="020B0604020202020204" pitchFamily="34" charset="0"/>
              <a:buChar char="•"/>
            </a:pPr>
            <a:r>
              <a:rPr lang="en-US" sz="3198" b="1" dirty="0">
                <a:solidFill>
                  <a:srgbClr val="404040"/>
                </a:solidFill>
                <a:latin typeface="Montserrat"/>
              </a:rPr>
              <a:t>Variables (Features)</a:t>
            </a:r>
            <a:r>
              <a:rPr lang="en-US" sz="3198" dirty="0">
                <a:solidFill>
                  <a:srgbClr val="404040"/>
                </a:solidFill>
                <a:latin typeface="Montserrat" pitchFamily="2" charset="77"/>
              </a:rPr>
              <a:t>,</a:t>
            </a:r>
            <a:r>
              <a:rPr lang="en-US" sz="3198" b="1" dirty="0">
                <a:solidFill>
                  <a:srgbClr val="404040"/>
                </a:solidFill>
                <a:latin typeface="Montserrat" pitchFamily="2" charset="77"/>
              </a:rPr>
              <a:t> </a:t>
            </a:r>
            <a:r>
              <a:rPr lang="en-US" sz="3198" dirty="0">
                <a:solidFill>
                  <a:srgbClr val="404040"/>
                </a:solidFill>
                <a:latin typeface="Montserrat"/>
              </a:rPr>
              <a:t>i.e. blood pressure,  smoker status, gene expression </a:t>
            </a:r>
            <a:endParaRPr lang="en-US" sz="3198" b="1" dirty="0">
              <a:solidFill>
                <a:srgbClr val="404040"/>
              </a:solidFill>
              <a:latin typeface="Montserrat"/>
            </a:endParaRPr>
          </a:p>
          <a:p>
            <a:pPr marL="1827794" lvl="2" indent="-609265">
              <a:lnSpc>
                <a:spcPts val="5970"/>
              </a:lnSpc>
              <a:buFont typeface="Arial" panose="020B0604020202020204" pitchFamily="34" charset="0"/>
              <a:buChar char="•"/>
            </a:pPr>
            <a:r>
              <a:rPr lang="en-US" sz="3198" b="1" dirty="0">
                <a:solidFill>
                  <a:srgbClr val="404040"/>
                </a:solidFill>
                <a:latin typeface="Montserrat"/>
              </a:rPr>
              <a:t>Outcome</a:t>
            </a:r>
            <a:r>
              <a:rPr lang="en-US" sz="3198" dirty="0">
                <a:solidFill>
                  <a:srgbClr val="404040"/>
                </a:solidFill>
                <a:latin typeface="Montserrat"/>
              </a:rPr>
              <a:t> variable(s) (</a:t>
            </a:r>
            <a:r>
              <a:rPr lang="en-US" sz="3198" b="1" dirty="0">
                <a:solidFill>
                  <a:srgbClr val="404040"/>
                </a:solidFill>
                <a:latin typeface="Montserrat"/>
              </a:rPr>
              <a:t>dependent</a:t>
            </a:r>
            <a:r>
              <a:rPr lang="en-US" sz="3198" dirty="0">
                <a:solidFill>
                  <a:srgbClr val="404040"/>
                </a:solidFill>
                <a:latin typeface="Montserrat"/>
              </a:rPr>
              <a:t>) </a:t>
            </a:r>
          </a:p>
          <a:p>
            <a:pPr marL="1827794" lvl="2" indent="-609265">
              <a:lnSpc>
                <a:spcPts val="5970"/>
              </a:lnSpc>
              <a:buFont typeface="Arial" panose="020B0604020202020204" pitchFamily="34" charset="0"/>
              <a:buChar char="•"/>
            </a:pPr>
            <a:r>
              <a:rPr lang="en-US" sz="3198" b="1" dirty="0">
                <a:solidFill>
                  <a:srgbClr val="404040"/>
                </a:solidFill>
                <a:latin typeface="Montserrat"/>
              </a:rPr>
              <a:t>Explanatory</a:t>
            </a:r>
            <a:r>
              <a:rPr lang="en-US" sz="3198" dirty="0">
                <a:solidFill>
                  <a:srgbClr val="404040"/>
                </a:solidFill>
                <a:latin typeface="Montserrat"/>
              </a:rPr>
              <a:t> variables (</a:t>
            </a:r>
            <a:r>
              <a:rPr lang="en-US" sz="3198" b="1" dirty="0">
                <a:solidFill>
                  <a:srgbClr val="404040"/>
                </a:solidFill>
                <a:latin typeface="Montserrat"/>
              </a:rPr>
              <a:t>independent</a:t>
            </a:r>
            <a:r>
              <a:rPr lang="en-US" sz="3198" dirty="0">
                <a:solidFill>
                  <a:srgbClr val="404040"/>
                </a:solidFill>
                <a:latin typeface="Montserrat"/>
              </a:rPr>
              <a:t>)? </a:t>
            </a:r>
            <a:endParaRPr lang="en-US" sz="3198" dirty="0">
              <a:solidFill>
                <a:srgbClr val="404040"/>
              </a:solidFill>
              <a:latin typeface="Montserrat" pitchFamily="2" charset="77"/>
            </a:endParaRPr>
          </a:p>
        </p:txBody>
      </p:sp>
      <p:sp>
        <p:nvSpPr>
          <p:cNvPr id="10" name="TextBox 3">
            <a:extLst>
              <a:ext uri="{FF2B5EF4-FFF2-40B4-BE49-F238E27FC236}">
                <a16:creationId xmlns:a16="http://schemas.microsoft.com/office/drawing/2014/main" id="{E98F9830-8B89-B2F8-4806-0107B90214B6}"/>
              </a:ext>
            </a:extLst>
          </p:cNvPr>
          <p:cNvSpPr txBox="1"/>
          <p:nvPr/>
        </p:nvSpPr>
        <p:spPr>
          <a:xfrm>
            <a:off x="2875457" y="1443201"/>
            <a:ext cx="18620387"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DATA COLLECTION &amp; TERMINOLOGY</a:t>
            </a:r>
          </a:p>
        </p:txBody>
      </p:sp>
      <p:grpSp>
        <p:nvGrpSpPr>
          <p:cNvPr id="3" name="Group 2">
            <a:extLst>
              <a:ext uri="{FF2B5EF4-FFF2-40B4-BE49-F238E27FC236}">
                <a16:creationId xmlns:a16="http://schemas.microsoft.com/office/drawing/2014/main" id="{1FAE4EEC-47FD-43D8-B6D8-73E2F88743F1}"/>
              </a:ext>
            </a:extLst>
          </p:cNvPr>
          <p:cNvGrpSpPr/>
          <p:nvPr/>
        </p:nvGrpSpPr>
        <p:grpSpPr>
          <a:xfrm>
            <a:off x="18147970" y="3890525"/>
            <a:ext cx="4293936" cy="8496951"/>
            <a:chOff x="13313270" y="2916734"/>
            <a:chExt cx="3222130" cy="6376034"/>
          </a:xfrm>
        </p:grpSpPr>
        <p:pic>
          <p:nvPicPr>
            <p:cNvPr id="73" name="Graphic 72" descr="Flask outline">
              <a:extLst>
                <a:ext uri="{FF2B5EF4-FFF2-40B4-BE49-F238E27FC236}">
                  <a16:creationId xmlns:a16="http://schemas.microsoft.com/office/drawing/2014/main" id="{DF5713A8-D470-58AD-46AE-28ADB9ABE5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081247">
              <a:off x="14544725" y="2916734"/>
              <a:ext cx="1321841" cy="1321841"/>
            </a:xfrm>
            <a:prstGeom prst="rect">
              <a:avLst/>
            </a:prstGeom>
          </p:spPr>
        </p:pic>
        <p:grpSp>
          <p:nvGrpSpPr>
            <p:cNvPr id="4" name="Group 3">
              <a:extLst>
                <a:ext uri="{FF2B5EF4-FFF2-40B4-BE49-F238E27FC236}">
                  <a16:creationId xmlns:a16="http://schemas.microsoft.com/office/drawing/2014/main" id="{C55B7A4E-CE28-6C4A-4B7F-F6BF111E01C0}"/>
                </a:ext>
              </a:extLst>
            </p:cNvPr>
            <p:cNvGrpSpPr/>
            <p:nvPr/>
          </p:nvGrpSpPr>
          <p:grpSpPr>
            <a:xfrm>
              <a:off x="13313270" y="3280234"/>
              <a:ext cx="3222130" cy="6012534"/>
              <a:chOff x="12884793" y="3283866"/>
              <a:chExt cx="3222130" cy="6012534"/>
            </a:xfrm>
          </p:grpSpPr>
          <p:pic>
            <p:nvPicPr>
              <p:cNvPr id="71" name="Graphic 70" descr="DNA outline">
                <a:extLst>
                  <a:ext uri="{FF2B5EF4-FFF2-40B4-BE49-F238E27FC236}">
                    <a16:creationId xmlns:a16="http://schemas.microsoft.com/office/drawing/2014/main" id="{C9550754-D800-A595-9E0E-309B072E58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199913">
                <a:off x="13013314" y="3283866"/>
                <a:ext cx="962120" cy="962120"/>
              </a:xfrm>
              <a:prstGeom prst="rect">
                <a:avLst/>
              </a:prstGeom>
            </p:spPr>
          </p:pic>
          <p:pic>
            <p:nvPicPr>
              <p:cNvPr id="77" name="Graphic 76" descr="Nerve outline">
                <a:extLst>
                  <a:ext uri="{FF2B5EF4-FFF2-40B4-BE49-F238E27FC236}">
                    <a16:creationId xmlns:a16="http://schemas.microsoft.com/office/drawing/2014/main" id="{94F95C18-56BC-9B3A-8B6A-EEB8979FCB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023820">
                <a:off x="14842030" y="4101327"/>
                <a:ext cx="1264893" cy="1264893"/>
              </a:xfrm>
              <a:prstGeom prst="rect">
                <a:avLst/>
              </a:prstGeom>
            </p:spPr>
          </p:pic>
          <p:pic>
            <p:nvPicPr>
              <p:cNvPr id="79" name="Graphic 78" descr="Petri Dish outline">
                <a:extLst>
                  <a:ext uri="{FF2B5EF4-FFF2-40B4-BE49-F238E27FC236}">
                    <a16:creationId xmlns:a16="http://schemas.microsoft.com/office/drawing/2014/main" id="{1B21C7D8-A71A-F622-C371-1DD4CBB6F6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12602" y="5170591"/>
                <a:ext cx="962120" cy="962120"/>
              </a:xfrm>
              <a:prstGeom prst="rect">
                <a:avLst/>
              </a:prstGeom>
            </p:spPr>
          </p:pic>
          <p:pic>
            <p:nvPicPr>
              <p:cNvPr id="81" name="Graphic 80" descr="Atom outline">
                <a:extLst>
                  <a:ext uri="{FF2B5EF4-FFF2-40B4-BE49-F238E27FC236}">
                    <a16:creationId xmlns:a16="http://schemas.microsoft.com/office/drawing/2014/main" id="{06C19A85-E002-FC2D-F19D-B1BCFB84D5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639800" y="3571919"/>
                <a:ext cx="962120" cy="962120"/>
              </a:xfrm>
              <a:prstGeom prst="rect">
                <a:avLst/>
              </a:prstGeom>
            </p:spPr>
          </p:pic>
          <p:pic>
            <p:nvPicPr>
              <p:cNvPr id="83" name="Graphic 82" descr="Tooth outline">
                <a:extLst>
                  <a:ext uri="{FF2B5EF4-FFF2-40B4-BE49-F238E27FC236}">
                    <a16:creationId xmlns:a16="http://schemas.microsoft.com/office/drawing/2014/main" id="{ABA54CD3-28D5-CA4B-16B7-09ABE8095AD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05948">
                <a:off x="13573820" y="5364291"/>
                <a:ext cx="850705" cy="850705"/>
              </a:xfrm>
              <a:prstGeom prst="rect">
                <a:avLst/>
              </a:prstGeom>
            </p:spPr>
          </p:pic>
          <p:pic>
            <p:nvPicPr>
              <p:cNvPr id="89" name="Graphic 88" descr="Heart organ outline">
                <a:extLst>
                  <a:ext uri="{FF2B5EF4-FFF2-40B4-BE49-F238E27FC236}">
                    <a16:creationId xmlns:a16="http://schemas.microsoft.com/office/drawing/2014/main" id="{EA74EE58-6153-AA25-EC7B-1A8627F5D5C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884793" y="4977370"/>
                <a:ext cx="907407" cy="907407"/>
              </a:xfrm>
              <a:prstGeom prst="rect">
                <a:avLst/>
              </a:prstGeom>
            </p:spPr>
          </p:pic>
          <p:pic>
            <p:nvPicPr>
              <p:cNvPr id="91" name="Graphic 90" descr="Kidneys outline">
                <a:extLst>
                  <a:ext uri="{FF2B5EF4-FFF2-40B4-BE49-F238E27FC236}">
                    <a16:creationId xmlns:a16="http://schemas.microsoft.com/office/drawing/2014/main" id="{CB027AD1-2E9A-CA90-7111-FBDE0F4C70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20507731">
                <a:off x="13620963" y="4542990"/>
                <a:ext cx="853137" cy="853137"/>
              </a:xfrm>
              <a:prstGeom prst="rect">
                <a:avLst/>
              </a:prstGeom>
            </p:spPr>
          </p:pic>
          <p:grpSp>
            <p:nvGrpSpPr>
              <p:cNvPr id="127" name="Group 126">
                <a:extLst>
                  <a:ext uri="{FF2B5EF4-FFF2-40B4-BE49-F238E27FC236}">
                    <a16:creationId xmlns:a16="http://schemas.microsoft.com/office/drawing/2014/main" id="{5BFB37AF-A2F8-9FF9-876D-0F97E68FC60A}"/>
                  </a:ext>
                </a:extLst>
              </p:cNvPr>
              <p:cNvGrpSpPr/>
              <p:nvPr/>
            </p:nvGrpSpPr>
            <p:grpSpPr>
              <a:xfrm>
                <a:off x="13412331" y="6247347"/>
                <a:ext cx="2646022" cy="3049053"/>
                <a:chOff x="14094585" y="6970076"/>
                <a:chExt cx="2219802" cy="2438597"/>
              </a:xfrm>
            </p:grpSpPr>
            <p:sp>
              <p:nvSpPr>
                <p:cNvPr id="57" name="Shape">
                  <a:extLst>
                    <a:ext uri="{FF2B5EF4-FFF2-40B4-BE49-F238E27FC236}">
                      <a16:creationId xmlns:a16="http://schemas.microsoft.com/office/drawing/2014/main" id="{815B5E53-E17E-5827-E3E9-92EA6CBC973A}"/>
                    </a:ext>
                  </a:extLst>
                </p:cNvPr>
                <p:cNvSpPr/>
                <p:nvPr/>
              </p:nvSpPr>
              <p:spPr>
                <a:xfrm>
                  <a:off x="14094585" y="6970076"/>
                  <a:ext cx="2219802" cy="2438597"/>
                </a:xfrm>
                <a:custGeom>
                  <a:avLst/>
                  <a:gdLst/>
                  <a:ahLst/>
                  <a:cxnLst>
                    <a:cxn ang="0">
                      <a:pos x="wd2" y="hd2"/>
                    </a:cxn>
                    <a:cxn ang="5400000">
                      <a:pos x="wd2" y="hd2"/>
                    </a:cxn>
                    <a:cxn ang="10800000">
                      <a:pos x="wd2" y="hd2"/>
                    </a:cxn>
                    <a:cxn ang="16200000">
                      <a:pos x="wd2" y="hd2"/>
                    </a:cxn>
                  </a:cxnLst>
                  <a:rect l="0" t="0" r="r" b="b"/>
                  <a:pathLst>
                    <a:path w="21600" h="21600" extrusionOk="0">
                      <a:moveTo>
                        <a:pt x="21093" y="2752"/>
                      </a:moveTo>
                      <a:cubicBezTo>
                        <a:pt x="20687" y="2285"/>
                        <a:pt x="18406" y="467"/>
                        <a:pt x="17949" y="467"/>
                      </a:cubicBezTo>
                      <a:cubicBezTo>
                        <a:pt x="17949" y="0"/>
                        <a:pt x="17087" y="0"/>
                        <a:pt x="16631" y="0"/>
                      </a:cubicBezTo>
                      <a:cubicBezTo>
                        <a:pt x="4513" y="0"/>
                        <a:pt x="4513" y="0"/>
                        <a:pt x="4513" y="0"/>
                      </a:cubicBezTo>
                      <a:cubicBezTo>
                        <a:pt x="4513" y="0"/>
                        <a:pt x="3651" y="0"/>
                        <a:pt x="3144" y="467"/>
                      </a:cubicBezTo>
                      <a:cubicBezTo>
                        <a:pt x="3144" y="467"/>
                        <a:pt x="913" y="2285"/>
                        <a:pt x="456" y="2752"/>
                      </a:cubicBezTo>
                      <a:cubicBezTo>
                        <a:pt x="0" y="2752"/>
                        <a:pt x="0" y="3219"/>
                        <a:pt x="0" y="4154"/>
                      </a:cubicBezTo>
                      <a:cubicBezTo>
                        <a:pt x="0" y="4569"/>
                        <a:pt x="2231" y="20717"/>
                        <a:pt x="2231" y="20717"/>
                      </a:cubicBezTo>
                      <a:cubicBezTo>
                        <a:pt x="2687" y="21133"/>
                        <a:pt x="3144" y="21600"/>
                        <a:pt x="3651" y="21600"/>
                      </a:cubicBezTo>
                      <a:cubicBezTo>
                        <a:pt x="17949" y="21600"/>
                        <a:pt x="17949" y="21600"/>
                        <a:pt x="17949" y="21600"/>
                      </a:cubicBezTo>
                      <a:cubicBezTo>
                        <a:pt x="18406" y="21600"/>
                        <a:pt x="18862" y="21133"/>
                        <a:pt x="19318" y="20717"/>
                      </a:cubicBezTo>
                      <a:cubicBezTo>
                        <a:pt x="19318" y="20717"/>
                        <a:pt x="21600" y="4569"/>
                        <a:pt x="21600" y="4154"/>
                      </a:cubicBezTo>
                      <a:cubicBezTo>
                        <a:pt x="21600" y="3219"/>
                        <a:pt x="21093" y="2752"/>
                        <a:pt x="21093" y="2752"/>
                      </a:cubicBezTo>
                      <a:close/>
                      <a:moveTo>
                        <a:pt x="10800" y="13812"/>
                      </a:moveTo>
                      <a:cubicBezTo>
                        <a:pt x="6744" y="13812"/>
                        <a:pt x="5882" y="7788"/>
                        <a:pt x="5425" y="6438"/>
                      </a:cubicBezTo>
                      <a:cubicBezTo>
                        <a:pt x="8113" y="6438"/>
                        <a:pt x="8113" y="6438"/>
                        <a:pt x="8113" y="6438"/>
                      </a:cubicBezTo>
                      <a:cubicBezTo>
                        <a:pt x="8113" y="8256"/>
                        <a:pt x="9025" y="11527"/>
                        <a:pt x="10800" y="11527"/>
                      </a:cubicBezTo>
                      <a:cubicBezTo>
                        <a:pt x="12575" y="11527"/>
                        <a:pt x="13031" y="8256"/>
                        <a:pt x="13487" y="6438"/>
                      </a:cubicBezTo>
                      <a:cubicBezTo>
                        <a:pt x="15718" y="6438"/>
                        <a:pt x="15718" y="6438"/>
                        <a:pt x="15718" y="6438"/>
                      </a:cubicBezTo>
                      <a:cubicBezTo>
                        <a:pt x="15718" y="7788"/>
                        <a:pt x="14856" y="13812"/>
                        <a:pt x="10800" y="13812"/>
                      </a:cubicBezTo>
                      <a:close/>
                      <a:moveTo>
                        <a:pt x="1825" y="4154"/>
                      </a:moveTo>
                      <a:cubicBezTo>
                        <a:pt x="4513" y="1402"/>
                        <a:pt x="4513" y="1402"/>
                        <a:pt x="4513" y="1402"/>
                      </a:cubicBezTo>
                      <a:cubicBezTo>
                        <a:pt x="16631" y="1402"/>
                        <a:pt x="16631" y="1402"/>
                        <a:pt x="16631" y="1402"/>
                      </a:cubicBezTo>
                      <a:cubicBezTo>
                        <a:pt x="19825" y="4154"/>
                        <a:pt x="19825" y="4154"/>
                        <a:pt x="19825" y="4154"/>
                      </a:cubicBezTo>
                      <a:lnTo>
                        <a:pt x="1825" y="4154"/>
                      </a:lnTo>
                      <a:close/>
                    </a:path>
                  </a:pathLst>
                </a:custGeom>
                <a:solidFill>
                  <a:srgbClr val="8EB4E3"/>
                </a:solidFill>
                <a:ln w="12700">
                  <a:noFill/>
                  <a:miter lim="400000"/>
                </a:ln>
              </p:spPr>
              <p:txBody>
                <a:bodyPr lIns="162474" tIns="162474" rIns="162474" bIns="162474" anchor="ctr"/>
                <a:lstStyle/>
                <a:p>
                  <a:endParaRPr sz="4797"/>
                </a:p>
              </p:txBody>
            </p:sp>
            <p:sp>
              <p:nvSpPr>
                <p:cNvPr id="126" name="Rectangle 125">
                  <a:extLst>
                    <a:ext uri="{FF2B5EF4-FFF2-40B4-BE49-F238E27FC236}">
                      <a16:creationId xmlns:a16="http://schemas.microsoft.com/office/drawing/2014/main" id="{D7171D63-93D7-E890-0B1E-9E1E050E8F65}"/>
                    </a:ext>
                  </a:extLst>
                </p:cNvPr>
                <p:cNvSpPr/>
                <p:nvPr/>
              </p:nvSpPr>
              <p:spPr>
                <a:xfrm>
                  <a:off x="14554843" y="7633330"/>
                  <a:ext cx="1343025" cy="1037511"/>
                </a:xfrm>
                <a:prstGeom prst="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4797"/>
                </a:p>
              </p:txBody>
            </p:sp>
          </p:grpSp>
          <p:cxnSp>
            <p:nvCxnSpPr>
              <p:cNvPr id="128" name="Straight Connector 127">
                <a:extLst>
                  <a:ext uri="{FF2B5EF4-FFF2-40B4-BE49-F238E27FC236}">
                    <a16:creationId xmlns:a16="http://schemas.microsoft.com/office/drawing/2014/main" id="{DF6C8A1E-00C8-FCB8-1C95-807CA7DE9751}"/>
                  </a:ext>
                </a:extLst>
              </p:cNvPr>
              <p:cNvCxnSpPr>
                <a:cxnSpLocks/>
              </p:cNvCxnSpPr>
              <p:nvPr/>
            </p:nvCxnSpPr>
            <p:spPr>
              <a:xfrm flipV="1">
                <a:off x="14775688" y="5170591"/>
                <a:ext cx="0" cy="1518908"/>
              </a:xfrm>
              <a:prstGeom prst="line">
                <a:avLst/>
              </a:prstGeom>
              <a:ln w="53975">
                <a:solidFill>
                  <a:srgbClr val="404040"/>
                </a:solidFill>
                <a:headEnd type="arrow"/>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F172C642-12CC-BE0F-C5E4-EA4B2F5D0A4D}"/>
                  </a:ext>
                </a:extLst>
              </p:cNvPr>
              <p:cNvGrpSpPr/>
              <p:nvPr/>
            </p:nvGrpSpPr>
            <p:grpSpPr>
              <a:xfrm>
                <a:off x="13735578" y="7173074"/>
                <a:ext cx="2074288" cy="1623823"/>
                <a:chOff x="12649200" y="2046966"/>
                <a:chExt cx="1328927" cy="962934"/>
              </a:xfrm>
            </p:grpSpPr>
            <p:pic>
              <p:nvPicPr>
                <p:cNvPr id="130" name="Graphic 129" descr="Binary outline">
                  <a:extLst>
                    <a:ext uri="{FF2B5EF4-FFF2-40B4-BE49-F238E27FC236}">
                      <a16:creationId xmlns:a16="http://schemas.microsoft.com/office/drawing/2014/main" id="{EB7020B5-B836-1B55-284C-CDD70A322FB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649200" y="2046966"/>
                  <a:ext cx="505734" cy="505734"/>
                </a:xfrm>
                <a:prstGeom prst="rect">
                  <a:avLst/>
                </a:prstGeom>
              </p:spPr>
            </p:pic>
            <p:pic>
              <p:nvPicPr>
                <p:cNvPr id="131" name="Graphic 130" descr="Binary outline">
                  <a:extLst>
                    <a:ext uri="{FF2B5EF4-FFF2-40B4-BE49-F238E27FC236}">
                      <a16:creationId xmlns:a16="http://schemas.microsoft.com/office/drawing/2014/main" id="{3D33BB2A-62AA-78BF-27A7-BFD4F3FF276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057866" y="2046966"/>
                  <a:ext cx="505734" cy="505734"/>
                </a:xfrm>
                <a:prstGeom prst="rect">
                  <a:avLst/>
                </a:prstGeom>
              </p:spPr>
            </p:pic>
            <p:pic>
              <p:nvPicPr>
                <p:cNvPr id="132" name="Graphic 131" descr="Binary outline">
                  <a:extLst>
                    <a:ext uri="{FF2B5EF4-FFF2-40B4-BE49-F238E27FC236}">
                      <a16:creationId xmlns:a16="http://schemas.microsoft.com/office/drawing/2014/main" id="{69599159-B020-7730-31A9-738EF212A54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649200" y="2504166"/>
                  <a:ext cx="505734" cy="505734"/>
                </a:xfrm>
                <a:prstGeom prst="rect">
                  <a:avLst/>
                </a:prstGeom>
              </p:spPr>
            </p:pic>
            <p:pic>
              <p:nvPicPr>
                <p:cNvPr id="133" name="Graphic 132" descr="Binary outline">
                  <a:extLst>
                    <a:ext uri="{FF2B5EF4-FFF2-40B4-BE49-F238E27FC236}">
                      <a16:creationId xmlns:a16="http://schemas.microsoft.com/office/drawing/2014/main" id="{7214BDC9-0B9B-E4D0-4E74-DEB6473CA4C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057866" y="2504166"/>
                  <a:ext cx="505734" cy="505734"/>
                </a:xfrm>
                <a:prstGeom prst="rect">
                  <a:avLst/>
                </a:prstGeom>
              </p:spPr>
            </p:pic>
            <p:pic>
              <p:nvPicPr>
                <p:cNvPr id="134" name="Graphic 133" descr="Binary outline">
                  <a:extLst>
                    <a:ext uri="{FF2B5EF4-FFF2-40B4-BE49-F238E27FC236}">
                      <a16:creationId xmlns:a16="http://schemas.microsoft.com/office/drawing/2014/main" id="{C992B9DF-EA9F-3CB5-FF16-CE7926DF50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472393" y="2046966"/>
                  <a:ext cx="505734" cy="505734"/>
                </a:xfrm>
                <a:prstGeom prst="rect">
                  <a:avLst/>
                </a:prstGeom>
              </p:spPr>
            </p:pic>
            <p:pic>
              <p:nvPicPr>
                <p:cNvPr id="135" name="Graphic 134" descr="Binary outline">
                  <a:extLst>
                    <a:ext uri="{FF2B5EF4-FFF2-40B4-BE49-F238E27FC236}">
                      <a16:creationId xmlns:a16="http://schemas.microsoft.com/office/drawing/2014/main" id="{594361A7-6E7B-F2E0-1D71-C6B8848D1CB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472393" y="2504166"/>
                  <a:ext cx="505734" cy="505734"/>
                </a:xfrm>
                <a:prstGeom prst="rect">
                  <a:avLst/>
                </a:prstGeom>
              </p:spPr>
            </p:pic>
          </p:grpSp>
        </p:grpSp>
        <p:pic>
          <p:nvPicPr>
            <p:cNvPr id="143" name="Graphic 142" descr="Beaker outline">
              <a:extLst>
                <a:ext uri="{FF2B5EF4-FFF2-40B4-BE49-F238E27FC236}">
                  <a16:creationId xmlns:a16="http://schemas.microsoft.com/office/drawing/2014/main" id="{D53353BC-ED21-5086-D127-D69099A4150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25952">
              <a:off x="15482584" y="2947684"/>
              <a:ext cx="914400" cy="914400"/>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72CF4D82-827E-4521-CE4F-4241D7AEDC31}"/>
              </a:ext>
            </a:extLst>
          </p:cNvPr>
          <p:cNvPicPr>
            <a:picLocks noChangeAspect="1"/>
          </p:cNvPicPr>
          <p:nvPr/>
        </p:nvPicPr>
        <p:blipFill>
          <a:blip r:embed="rId23" cstate="print">
            <a:extLst>
              <a:ext uri="{BEBA8EAE-BF5A-486C-A8C5-ECC9F3942E4B}">
                <a14:imgProps xmlns:a14="http://schemas.microsoft.com/office/drawing/2010/main">
                  <a14:imgLayer r:embed="rId2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B13E479-AA87-96F0-A64C-B586EC988391}"/>
              </a:ext>
            </a:extLst>
          </p:cNvPr>
          <p:cNvSpPr/>
          <p:nvPr/>
        </p:nvSpPr>
        <p:spPr>
          <a:xfrm>
            <a:off x="0" y="1005423"/>
            <a:ext cx="24371300" cy="221612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sp>
        <p:nvSpPr>
          <p:cNvPr id="3" name="TextBox 3"/>
          <p:cNvSpPr txBox="1"/>
          <p:nvPr/>
        </p:nvSpPr>
        <p:spPr>
          <a:xfrm>
            <a:off x="1426964" y="9462951"/>
            <a:ext cx="8704377" cy="2986715"/>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itchFamily="2" charset="77"/>
              </a:rPr>
              <a:t>Omics Data</a:t>
            </a:r>
            <a:endParaRPr lang="en-US" sz="3198" dirty="0">
              <a:solidFill>
                <a:srgbClr val="404040"/>
              </a:solidFill>
              <a:latin typeface="Montserrat" pitchFamily="2" charset="77"/>
            </a:endParaRP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i.e. genomics, proteomics</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(Ultra) high-dimensional</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Needs a lot of preprocessing </a:t>
            </a:r>
          </a:p>
        </p:txBody>
      </p:sp>
      <p:sp>
        <p:nvSpPr>
          <p:cNvPr id="8" name="TextBox 8"/>
          <p:cNvSpPr txBox="1"/>
          <p:nvPr/>
        </p:nvSpPr>
        <p:spPr>
          <a:xfrm>
            <a:off x="1345164" y="4162607"/>
            <a:ext cx="7510614" cy="4525598"/>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itchFamily="2" charset="77"/>
              </a:rPr>
              <a:t>Measurements</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i.e. height, weight, heart rate</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Represented as a number or a category</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Often low dimensional, but </a:t>
            </a:r>
            <a:r>
              <a:rPr lang="en-US" sz="3198" i="1" dirty="0">
                <a:solidFill>
                  <a:srgbClr val="404040"/>
                </a:solidFill>
                <a:latin typeface="Montserrat" pitchFamily="2" charset="77"/>
              </a:rPr>
              <a:t>wearables</a:t>
            </a:r>
            <a:r>
              <a:rPr lang="en-US" sz="3198" dirty="0">
                <a:solidFill>
                  <a:srgbClr val="404040"/>
                </a:solidFill>
                <a:latin typeface="Montserrat" pitchFamily="2" charset="77"/>
              </a:rPr>
              <a:t> are changing that</a:t>
            </a:r>
          </a:p>
        </p:txBody>
      </p:sp>
      <p:sp>
        <p:nvSpPr>
          <p:cNvPr id="9" name="TextBox 9"/>
          <p:cNvSpPr txBox="1"/>
          <p:nvPr/>
        </p:nvSpPr>
        <p:spPr>
          <a:xfrm>
            <a:off x="16549260" y="9498224"/>
            <a:ext cx="8132875" cy="2986715"/>
          </a:xfrm>
          <a:prstGeom prst="rect">
            <a:avLst/>
          </a:prstGeom>
        </p:spPr>
        <p:txBody>
          <a:bodyPr lIns="0" tIns="0" rIns="0" bIns="0" rtlCol="0" anchor="t">
            <a:spAutoFit/>
          </a:bodyPr>
          <a:lstStyle/>
          <a:p>
            <a:pPr>
              <a:lnSpc>
                <a:spcPts val="5970"/>
              </a:lnSpc>
            </a:pPr>
            <a:r>
              <a:rPr lang="en-US" sz="3198" b="1" dirty="0">
                <a:solidFill>
                  <a:srgbClr val="404040"/>
                </a:solidFill>
                <a:latin typeface="Montserrat" pitchFamily="2" charset="77"/>
              </a:rPr>
              <a:t>Descriptive Data</a:t>
            </a:r>
          </a:p>
          <a:p>
            <a:pPr marL="456949" indent="-456949">
              <a:lnSpc>
                <a:spcPts val="5970"/>
              </a:lnSpc>
              <a:buFont typeface="Arial" panose="020B0604020202020204" pitchFamily="34" charset="0"/>
              <a:buChar char="•"/>
            </a:pPr>
            <a:r>
              <a:rPr lang="en-US" sz="3198" dirty="0">
                <a:solidFill>
                  <a:srgbClr val="404040"/>
                </a:solidFill>
                <a:latin typeface="Montserrat"/>
              </a:rPr>
              <a:t>i.e. patient journals, registry data</a:t>
            </a:r>
          </a:p>
          <a:p>
            <a:pPr marL="456949" indent="-456949">
              <a:lnSpc>
                <a:spcPts val="5970"/>
              </a:lnSpc>
              <a:buFont typeface="Arial" panose="020B0604020202020204" pitchFamily="34" charset="0"/>
              <a:buChar char="•"/>
            </a:pPr>
            <a:r>
              <a:rPr lang="en-US" sz="3198" dirty="0">
                <a:solidFill>
                  <a:srgbClr val="404040"/>
                </a:solidFill>
                <a:latin typeface="Montserrat"/>
              </a:rPr>
              <a:t>Highly person-sensitive</a:t>
            </a:r>
            <a:endParaRPr lang="en-US" sz="3198" dirty="0">
              <a:solidFill>
                <a:srgbClr val="404040"/>
              </a:solidFill>
              <a:latin typeface="Montserrat" pitchFamily="2" charset="77"/>
            </a:endParaRP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Not easily standardized</a:t>
            </a:r>
          </a:p>
        </p:txBody>
      </p:sp>
      <p:sp>
        <p:nvSpPr>
          <p:cNvPr id="10" name="TextBox 10"/>
          <p:cNvSpPr txBox="1"/>
          <p:nvPr/>
        </p:nvSpPr>
        <p:spPr>
          <a:xfrm>
            <a:off x="16549259" y="4573938"/>
            <a:ext cx="7065054" cy="3756156"/>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itchFamily="2" charset="77"/>
              </a:rPr>
              <a:t>Survey Data</a:t>
            </a:r>
          </a:p>
          <a:p>
            <a:pPr marL="456949" indent="-456949">
              <a:lnSpc>
                <a:spcPts val="5970"/>
              </a:lnSpc>
              <a:buFont typeface="Arial" panose="020B0604020202020204" pitchFamily="34" charset="0"/>
              <a:buChar char="•"/>
            </a:pPr>
            <a:r>
              <a:rPr lang="en-US" sz="3198" dirty="0">
                <a:solidFill>
                  <a:srgbClr val="404040"/>
                </a:solidFill>
                <a:latin typeface="Montserrat"/>
              </a:rPr>
              <a:t>Can be descriptive, numeric or categorical</a:t>
            </a:r>
          </a:p>
          <a:p>
            <a:pPr marL="456949" indent="-456949">
              <a:lnSpc>
                <a:spcPts val="5970"/>
              </a:lnSpc>
              <a:buFont typeface="Arial" panose="020B0604020202020204" pitchFamily="34" charset="0"/>
              <a:buChar char="•"/>
            </a:pPr>
            <a:r>
              <a:rPr lang="en-US" sz="3198" dirty="0">
                <a:solidFill>
                  <a:srgbClr val="404040"/>
                </a:solidFill>
                <a:latin typeface="Montserrat"/>
              </a:rPr>
              <a:t>Relies on reporting, i.e. very prone to bias</a:t>
            </a:r>
          </a:p>
        </p:txBody>
      </p:sp>
      <p:sp>
        <p:nvSpPr>
          <p:cNvPr id="11" name="TextBox 3">
            <a:extLst>
              <a:ext uri="{FF2B5EF4-FFF2-40B4-BE49-F238E27FC236}">
                <a16:creationId xmlns:a16="http://schemas.microsoft.com/office/drawing/2014/main" id="{59DA709C-6AE7-A00C-0AA6-E54DE7E75830}"/>
              </a:ext>
            </a:extLst>
          </p:cNvPr>
          <p:cNvSpPr txBox="1"/>
          <p:nvPr/>
        </p:nvSpPr>
        <p:spPr>
          <a:xfrm>
            <a:off x="6698185" y="1411777"/>
            <a:ext cx="10246035"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DATA TYPES IN HDS</a:t>
            </a:r>
          </a:p>
        </p:txBody>
      </p:sp>
      <p:sp>
        <p:nvSpPr>
          <p:cNvPr id="20" name="Rectangle 11">
            <a:extLst>
              <a:ext uri="{FF2B5EF4-FFF2-40B4-BE49-F238E27FC236}">
                <a16:creationId xmlns:a16="http://schemas.microsoft.com/office/drawing/2014/main" id="{C845C70F-AE5E-1BF1-52D2-C6346E94F79F}"/>
              </a:ext>
            </a:extLst>
          </p:cNvPr>
          <p:cNvSpPr txBox="1"/>
          <p:nvPr/>
        </p:nvSpPr>
        <p:spPr>
          <a:xfrm>
            <a:off x="6212927" y="6849962"/>
            <a:ext cx="65" cy="471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300" b="1">
                <a:solidFill>
                  <a:srgbClr val="C6D6D1"/>
                </a:solidFill>
                <a:latin typeface="Open Sans Semibold"/>
                <a:ea typeface="Open Sans Semibold"/>
                <a:cs typeface="Open Sans Semibold"/>
                <a:sym typeface="Open Sans Semibold"/>
              </a:defRPr>
            </a:lvl1pPr>
          </a:lstStyle>
          <a:p>
            <a:endParaRPr sz="3065" dirty="0"/>
          </a:p>
        </p:txBody>
      </p:sp>
      <p:grpSp>
        <p:nvGrpSpPr>
          <p:cNvPr id="42" name="Group 41">
            <a:extLst>
              <a:ext uri="{FF2B5EF4-FFF2-40B4-BE49-F238E27FC236}">
                <a16:creationId xmlns:a16="http://schemas.microsoft.com/office/drawing/2014/main" id="{51EFA522-8539-B5ED-BF74-14565EEB6D29}"/>
              </a:ext>
            </a:extLst>
          </p:cNvPr>
          <p:cNvGrpSpPr>
            <a:grpSpLocks noChangeAspect="1"/>
          </p:cNvGrpSpPr>
          <p:nvPr/>
        </p:nvGrpSpPr>
        <p:grpSpPr>
          <a:xfrm>
            <a:off x="8854894" y="4921982"/>
            <a:ext cx="6994457" cy="6999430"/>
            <a:chOff x="7504398" y="3946525"/>
            <a:chExt cx="4234028" cy="4237039"/>
          </a:xfrm>
        </p:grpSpPr>
        <p:sp>
          <p:nvSpPr>
            <p:cNvPr id="21" name="Freeform 12">
              <a:extLst>
                <a:ext uri="{FF2B5EF4-FFF2-40B4-BE49-F238E27FC236}">
                  <a16:creationId xmlns:a16="http://schemas.microsoft.com/office/drawing/2014/main" id="{AE89C7AB-37F6-9C8F-2BAB-8EBA1CC252D3}"/>
                </a:ext>
              </a:extLst>
            </p:cNvPr>
            <p:cNvSpPr/>
            <p:nvPr/>
          </p:nvSpPr>
          <p:spPr>
            <a:xfrm>
              <a:off x="9690550" y="3946525"/>
              <a:ext cx="2046298" cy="2439989"/>
            </a:xfrm>
            <a:custGeom>
              <a:avLst/>
              <a:gdLst/>
              <a:ahLst/>
              <a:cxnLst>
                <a:cxn ang="0">
                  <a:pos x="wd2" y="hd2"/>
                </a:cxn>
                <a:cxn ang="5400000">
                  <a:pos x="wd2" y="hd2"/>
                </a:cxn>
                <a:cxn ang="10800000">
                  <a:pos x="wd2" y="hd2"/>
                </a:cxn>
                <a:cxn ang="16200000">
                  <a:pos x="wd2" y="hd2"/>
                </a:cxn>
              </a:cxnLst>
              <a:rect l="0" t="0" r="r" b="b"/>
              <a:pathLst>
                <a:path w="20412" h="21600" extrusionOk="0">
                  <a:moveTo>
                    <a:pt x="16850" y="18427"/>
                  </a:moveTo>
                  <a:cubicBezTo>
                    <a:pt x="21600" y="14208"/>
                    <a:pt x="21600" y="7356"/>
                    <a:pt x="16850" y="3137"/>
                  </a:cubicBezTo>
                  <a:cubicBezTo>
                    <a:pt x="14576" y="1118"/>
                    <a:pt x="11531" y="0"/>
                    <a:pt x="8242" y="0"/>
                  </a:cubicBezTo>
                  <a:cubicBezTo>
                    <a:pt x="5156" y="0"/>
                    <a:pt x="2274" y="1010"/>
                    <a:pt x="0" y="2849"/>
                  </a:cubicBezTo>
                  <a:cubicBezTo>
                    <a:pt x="2274" y="5012"/>
                    <a:pt x="3492" y="7825"/>
                    <a:pt x="3492" y="10782"/>
                  </a:cubicBezTo>
                  <a:cubicBezTo>
                    <a:pt x="3492" y="13775"/>
                    <a:pt x="2274" y="16552"/>
                    <a:pt x="0" y="18715"/>
                  </a:cubicBezTo>
                  <a:cubicBezTo>
                    <a:pt x="2274" y="20590"/>
                    <a:pt x="5156" y="21600"/>
                    <a:pt x="8242" y="21600"/>
                  </a:cubicBezTo>
                  <a:cubicBezTo>
                    <a:pt x="11531" y="21600"/>
                    <a:pt x="14576" y="20482"/>
                    <a:pt x="16850" y="18427"/>
                  </a:cubicBezTo>
                  <a:close/>
                </a:path>
              </a:pathLst>
            </a:custGeom>
            <a:solidFill>
              <a:srgbClr val="71B5CB"/>
            </a:solidFill>
            <a:ln w="12700">
              <a:miter lim="400000"/>
            </a:ln>
          </p:spPr>
          <p:txBody>
            <a:bodyPr lIns="60927" rIns="60927"/>
            <a:lstStyle/>
            <a:p>
              <a:pPr algn="ctr"/>
              <a:endParaRPr sz="4797" dirty="0"/>
            </a:p>
          </p:txBody>
        </p:sp>
        <p:sp>
          <p:nvSpPr>
            <p:cNvPr id="22" name="Freeform 13">
              <a:extLst>
                <a:ext uri="{FF2B5EF4-FFF2-40B4-BE49-F238E27FC236}">
                  <a16:creationId xmlns:a16="http://schemas.microsoft.com/office/drawing/2014/main" id="{8807A992-1F92-6A62-F445-350D4F3B78DB}"/>
                </a:ext>
              </a:extLst>
            </p:cNvPr>
            <p:cNvSpPr/>
            <p:nvPr/>
          </p:nvSpPr>
          <p:spPr>
            <a:xfrm>
              <a:off x="9300025" y="6134100"/>
              <a:ext cx="2438401" cy="2049464"/>
            </a:xfrm>
            <a:custGeom>
              <a:avLst/>
              <a:gdLst/>
              <a:ahLst/>
              <a:cxnLst>
                <a:cxn ang="0">
                  <a:pos x="wd2" y="hd2"/>
                </a:cxn>
                <a:cxn ang="5400000">
                  <a:pos x="wd2" y="hd2"/>
                </a:cxn>
                <a:cxn ang="10800000">
                  <a:pos x="wd2" y="hd2"/>
                </a:cxn>
                <a:cxn ang="16200000">
                  <a:pos x="wd2" y="hd2"/>
                </a:cxn>
              </a:cxnLst>
              <a:rect l="0" t="0" r="r" b="b"/>
              <a:pathLst>
                <a:path w="21600" h="21600" extrusionOk="0">
                  <a:moveTo>
                    <a:pt x="10782" y="3693"/>
                  </a:moveTo>
                  <a:cubicBezTo>
                    <a:pt x="7825" y="3693"/>
                    <a:pt x="5012" y="2405"/>
                    <a:pt x="2849" y="0"/>
                  </a:cubicBezTo>
                  <a:cubicBezTo>
                    <a:pt x="1010" y="2362"/>
                    <a:pt x="0" y="5454"/>
                    <a:pt x="0" y="8717"/>
                  </a:cubicBezTo>
                  <a:cubicBezTo>
                    <a:pt x="0" y="12153"/>
                    <a:pt x="1118" y="15416"/>
                    <a:pt x="3173" y="17821"/>
                  </a:cubicBezTo>
                  <a:cubicBezTo>
                    <a:pt x="5193" y="20269"/>
                    <a:pt x="7897" y="21600"/>
                    <a:pt x="10782" y="21600"/>
                  </a:cubicBezTo>
                  <a:cubicBezTo>
                    <a:pt x="13703" y="21600"/>
                    <a:pt x="16407" y="20269"/>
                    <a:pt x="18427" y="17821"/>
                  </a:cubicBezTo>
                  <a:cubicBezTo>
                    <a:pt x="20482" y="15416"/>
                    <a:pt x="21600" y="12153"/>
                    <a:pt x="21600" y="8717"/>
                  </a:cubicBezTo>
                  <a:cubicBezTo>
                    <a:pt x="21600" y="5454"/>
                    <a:pt x="20590" y="2362"/>
                    <a:pt x="18751" y="0"/>
                  </a:cubicBezTo>
                  <a:cubicBezTo>
                    <a:pt x="16588" y="2405"/>
                    <a:pt x="13775" y="3693"/>
                    <a:pt x="10782" y="3693"/>
                  </a:cubicBezTo>
                  <a:close/>
                </a:path>
              </a:pathLst>
            </a:custGeom>
            <a:solidFill>
              <a:srgbClr val="EDC07B"/>
            </a:solidFill>
            <a:ln w="12700">
              <a:miter lim="400000"/>
            </a:ln>
          </p:spPr>
          <p:txBody>
            <a:bodyPr lIns="60927" rIns="60927"/>
            <a:lstStyle/>
            <a:p>
              <a:endParaRPr sz="4797" dirty="0"/>
            </a:p>
          </p:txBody>
        </p:sp>
        <p:sp>
          <p:nvSpPr>
            <p:cNvPr id="23" name="Freeform 14">
              <a:extLst>
                <a:ext uri="{FF2B5EF4-FFF2-40B4-BE49-F238E27FC236}">
                  <a16:creationId xmlns:a16="http://schemas.microsoft.com/office/drawing/2014/main" id="{14519848-DB8E-322B-0F6D-0F9F7AF60FFB}"/>
                </a:ext>
              </a:extLst>
            </p:cNvPr>
            <p:cNvSpPr/>
            <p:nvPr/>
          </p:nvSpPr>
          <p:spPr>
            <a:xfrm>
              <a:off x="7504564" y="5741987"/>
              <a:ext cx="2047875" cy="2441576"/>
            </a:xfrm>
            <a:custGeom>
              <a:avLst/>
              <a:gdLst/>
              <a:ahLst/>
              <a:cxnLst>
                <a:cxn ang="0">
                  <a:pos x="wd2" y="hd2"/>
                </a:cxn>
                <a:cxn ang="5400000">
                  <a:pos x="wd2" y="hd2"/>
                </a:cxn>
                <a:cxn ang="10800000">
                  <a:pos x="wd2" y="hd2"/>
                </a:cxn>
                <a:cxn ang="16200000">
                  <a:pos x="wd2" y="hd2"/>
                </a:cxn>
              </a:cxnLst>
              <a:rect l="0" t="0" r="r" b="b"/>
              <a:pathLst>
                <a:path w="21600" h="21600" extrusionOk="0">
                  <a:moveTo>
                    <a:pt x="3779" y="18427"/>
                  </a:moveTo>
                  <a:cubicBezTo>
                    <a:pt x="6184" y="20482"/>
                    <a:pt x="9404" y="21600"/>
                    <a:pt x="12840" y="21600"/>
                  </a:cubicBezTo>
                  <a:cubicBezTo>
                    <a:pt x="16146" y="21600"/>
                    <a:pt x="19195" y="20590"/>
                    <a:pt x="21600" y="18715"/>
                  </a:cubicBezTo>
                  <a:cubicBezTo>
                    <a:pt x="19195" y="16552"/>
                    <a:pt x="17864" y="13775"/>
                    <a:pt x="17864" y="10782"/>
                  </a:cubicBezTo>
                  <a:cubicBezTo>
                    <a:pt x="17864" y="7825"/>
                    <a:pt x="19195" y="5012"/>
                    <a:pt x="21600" y="2849"/>
                  </a:cubicBezTo>
                  <a:cubicBezTo>
                    <a:pt x="19195" y="1010"/>
                    <a:pt x="16146" y="0"/>
                    <a:pt x="12840" y="0"/>
                  </a:cubicBezTo>
                  <a:cubicBezTo>
                    <a:pt x="9404" y="0"/>
                    <a:pt x="6184" y="1118"/>
                    <a:pt x="3779" y="3137"/>
                  </a:cubicBezTo>
                  <a:cubicBezTo>
                    <a:pt x="1331" y="5193"/>
                    <a:pt x="0" y="7897"/>
                    <a:pt x="0" y="10782"/>
                  </a:cubicBezTo>
                  <a:cubicBezTo>
                    <a:pt x="0" y="13667"/>
                    <a:pt x="1331" y="16407"/>
                    <a:pt x="3779" y="18427"/>
                  </a:cubicBezTo>
                  <a:close/>
                </a:path>
              </a:pathLst>
            </a:custGeom>
            <a:solidFill>
              <a:srgbClr val="B8BFFF"/>
            </a:solidFill>
            <a:ln w="12700">
              <a:miter lim="400000"/>
            </a:ln>
          </p:spPr>
          <p:txBody>
            <a:bodyPr lIns="60927" rIns="60927"/>
            <a:lstStyle/>
            <a:p>
              <a:endParaRPr sz="4797" dirty="0"/>
            </a:p>
          </p:txBody>
        </p:sp>
        <p:sp>
          <p:nvSpPr>
            <p:cNvPr id="24" name="Freeform 15">
              <a:extLst>
                <a:ext uri="{FF2B5EF4-FFF2-40B4-BE49-F238E27FC236}">
                  <a16:creationId xmlns:a16="http://schemas.microsoft.com/office/drawing/2014/main" id="{5B68B60A-D3F7-3321-EE0E-4E4078059A23}"/>
                </a:ext>
              </a:extLst>
            </p:cNvPr>
            <p:cNvSpPr/>
            <p:nvPr/>
          </p:nvSpPr>
          <p:spPr>
            <a:xfrm>
              <a:off x="7504398" y="3946525"/>
              <a:ext cx="2438565" cy="2047875"/>
            </a:xfrm>
            <a:custGeom>
              <a:avLst/>
              <a:gdLst/>
              <a:ahLst/>
              <a:cxnLst>
                <a:cxn ang="0">
                  <a:pos x="wd2" y="hd2"/>
                </a:cxn>
                <a:cxn ang="5400000">
                  <a:pos x="wd2" y="hd2"/>
                </a:cxn>
                <a:cxn ang="10800000">
                  <a:pos x="wd2" y="hd2"/>
                </a:cxn>
                <a:cxn ang="16200000">
                  <a:pos x="wd2" y="hd2"/>
                </a:cxn>
              </a:cxnLst>
              <a:rect l="0" t="0" r="r" b="b"/>
              <a:pathLst>
                <a:path w="20609" h="21600" extrusionOk="0">
                  <a:moveTo>
                    <a:pt x="10291" y="0"/>
                  </a:moveTo>
                  <a:cubicBezTo>
                    <a:pt x="7539" y="0"/>
                    <a:pt x="4959" y="1331"/>
                    <a:pt x="3033" y="3736"/>
                  </a:cubicBezTo>
                  <a:cubicBezTo>
                    <a:pt x="-922" y="8631"/>
                    <a:pt x="-991" y="16533"/>
                    <a:pt x="2724" y="21600"/>
                  </a:cubicBezTo>
                  <a:cubicBezTo>
                    <a:pt x="4787" y="19195"/>
                    <a:pt x="7470" y="17864"/>
                    <a:pt x="10291" y="17864"/>
                  </a:cubicBezTo>
                  <a:cubicBezTo>
                    <a:pt x="13145" y="17864"/>
                    <a:pt x="15828" y="19195"/>
                    <a:pt x="17892" y="21600"/>
                  </a:cubicBezTo>
                  <a:cubicBezTo>
                    <a:pt x="19646" y="19195"/>
                    <a:pt x="20609" y="16103"/>
                    <a:pt x="20609" y="12840"/>
                  </a:cubicBezTo>
                  <a:cubicBezTo>
                    <a:pt x="20609" y="9404"/>
                    <a:pt x="19543" y="6184"/>
                    <a:pt x="17582" y="3736"/>
                  </a:cubicBezTo>
                  <a:cubicBezTo>
                    <a:pt x="15656" y="1331"/>
                    <a:pt x="13077" y="0"/>
                    <a:pt x="10291" y="0"/>
                  </a:cubicBezTo>
                  <a:close/>
                </a:path>
              </a:pathLst>
            </a:custGeom>
            <a:solidFill>
              <a:srgbClr val="8CC9B1"/>
            </a:solidFill>
            <a:ln w="12700">
              <a:miter lim="400000"/>
            </a:ln>
          </p:spPr>
          <p:txBody>
            <a:bodyPr lIns="60927" rIns="60927"/>
            <a:lstStyle/>
            <a:p>
              <a:endParaRPr sz="4797" dirty="0"/>
            </a:p>
          </p:txBody>
        </p:sp>
        <p:sp>
          <p:nvSpPr>
            <p:cNvPr id="38" name="Rectangle 33">
              <a:extLst>
                <a:ext uri="{FF2B5EF4-FFF2-40B4-BE49-F238E27FC236}">
                  <a16:creationId xmlns:a16="http://schemas.microsoft.com/office/drawing/2014/main" id="{6F39003D-0991-2624-46C1-E7A72A4FA2A1}"/>
                </a:ext>
              </a:extLst>
            </p:cNvPr>
            <p:cNvSpPr txBox="1"/>
            <p:nvPr/>
          </p:nvSpPr>
          <p:spPr>
            <a:xfrm>
              <a:off x="8008138" y="6640427"/>
              <a:ext cx="1096976" cy="695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3731" dirty="0"/>
                <a:t>OMICS</a:t>
              </a:r>
            </a:p>
            <a:p>
              <a:pPr algn="ctr"/>
              <a:r>
                <a:rPr lang="en-US" sz="3731" dirty="0"/>
                <a:t>DATA</a:t>
              </a:r>
              <a:endParaRPr sz="3731" dirty="0"/>
            </a:p>
          </p:txBody>
        </p:sp>
        <p:sp>
          <p:nvSpPr>
            <p:cNvPr id="39" name="Rectangle 33">
              <a:extLst>
                <a:ext uri="{FF2B5EF4-FFF2-40B4-BE49-F238E27FC236}">
                  <a16:creationId xmlns:a16="http://schemas.microsoft.com/office/drawing/2014/main" id="{78A5DE0C-37E9-B8A0-6497-EADAC8D944E5}"/>
                </a:ext>
              </a:extLst>
            </p:cNvPr>
            <p:cNvSpPr txBox="1"/>
            <p:nvPr/>
          </p:nvSpPr>
          <p:spPr>
            <a:xfrm>
              <a:off x="10146222" y="4848162"/>
              <a:ext cx="1197428" cy="695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3731" dirty="0"/>
                <a:t>SURVEY</a:t>
              </a:r>
            </a:p>
            <a:p>
              <a:pPr algn="ctr"/>
              <a:r>
                <a:rPr lang="en-US" sz="3731" dirty="0"/>
                <a:t>DATA</a:t>
              </a:r>
              <a:endParaRPr sz="3731" dirty="0"/>
            </a:p>
          </p:txBody>
        </p:sp>
        <p:sp>
          <p:nvSpPr>
            <p:cNvPr id="40" name="Rectangle 33">
              <a:extLst>
                <a:ext uri="{FF2B5EF4-FFF2-40B4-BE49-F238E27FC236}">
                  <a16:creationId xmlns:a16="http://schemas.microsoft.com/office/drawing/2014/main" id="{DA7B53D6-DA5A-1E5F-A1D6-854FCDBCD0FD}"/>
                </a:ext>
              </a:extLst>
            </p:cNvPr>
            <p:cNvSpPr txBox="1"/>
            <p:nvPr/>
          </p:nvSpPr>
          <p:spPr>
            <a:xfrm>
              <a:off x="7662194" y="4872125"/>
              <a:ext cx="2191079" cy="3227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3465" dirty="0"/>
                <a:t>MEASUREMENT</a:t>
              </a:r>
              <a:endParaRPr sz="3465" dirty="0"/>
            </a:p>
          </p:txBody>
        </p:sp>
        <p:sp>
          <p:nvSpPr>
            <p:cNvPr id="41" name="Rectangle 33">
              <a:extLst>
                <a:ext uri="{FF2B5EF4-FFF2-40B4-BE49-F238E27FC236}">
                  <a16:creationId xmlns:a16="http://schemas.microsoft.com/office/drawing/2014/main" id="{06A0D5A0-A488-A178-B446-A233643183C4}"/>
                </a:ext>
              </a:extLst>
            </p:cNvPr>
            <p:cNvSpPr txBox="1"/>
            <p:nvPr/>
          </p:nvSpPr>
          <p:spPr>
            <a:xfrm>
              <a:off x="9509754" y="6823023"/>
              <a:ext cx="1974688" cy="695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3731" dirty="0"/>
                <a:t>DESCRIPTIVE</a:t>
              </a:r>
            </a:p>
            <a:p>
              <a:pPr algn="ctr"/>
              <a:r>
                <a:rPr lang="en-US" sz="3731" dirty="0"/>
                <a:t>DATA</a:t>
              </a:r>
            </a:p>
          </p:txBody>
        </p:sp>
      </p:grpSp>
      <p:pic>
        <p:nvPicPr>
          <p:cNvPr id="2" name="Picture 1" descr="A blue and black logo&#10;&#10;Description automatically generated">
            <a:extLst>
              <a:ext uri="{FF2B5EF4-FFF2-40B4-BE49-F238E27FC236}">
                <a16:creationId xmlns:a16="http://schemas.microsoft.com/office/drawing/2014/main" id="{50E2E803-67B6-A1D2-50A2-B1535B544E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91035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4097556" y="3740875"/>
            <a:ext cx="5483543" cy="3761201"/>
          </a:xfrm>
          <a:custGeom>
            <a:avLst/>
            <a:gdLst/>
            <a:ahLst/>
            <a:cxnLst/>
            <a:rect l="l" t="t" r="r" b="b"/>
            <a:pathLst>
              <a:path w="4236206" h="2822372">
                <a:moveTo>
                  <a:pt x="0" y="0"/>
                </a:moveTo>
                <a:lnTo>
                  <a:pt x="4236207" y="0"/>
                </a:lnTo>
                <a:lnTo>
                  <a:pt x="4236207" y="2822372"/>
                </a:lnTo>
                <a:lnTo>
                  <a:pt x="0" y="2822372"/>
                </a:lnTo>
                <a:lnTo>
                  <a:pt x="0" y="0"/>
                </a:lnTo>
                <a:close/>
              </a:path>
            </a:pathLst>
          </a:custGeom>
          <a:blipFill>
            <a:blip r:embed="rId3"/>
            <a:stretch>
              <a:fillRect/>
            </a:stretch>
          </a:blipFill>
          <a:ln w="12700">
            <a:solidFill>
              <a:schemeClr val="accent1">
                <a:shade val="15000"/>
              </a:schemeClr>
            </a:solidFill>
          </a:ln>
        </p:spPr>
        <p:txBody>
          <a:bodyPr/>
          <a:lstStyle/>
          <a:p>
            <a:endParaRPr lang="en-DK" sz="4797"/>
          </a:p>
        </p:txBody>
      </p:sp>
      <p:sp>
        <p:nvSpPr>
          <p:cNvPr id="7" name="Freeform 7"/>
          <p:cNvSpPr/>
          <p:nvPr/>
        </p:nvSpPr>
        <p:spPr>
          <a:xfrm>
            <a:off x="4061883" y="3747543"/>
            <a:ext cx="5483543" cy="3761203"/>
          </a:xfrm>
          <a:custGeom>
            <a:avLst/>
            <a:gdLst/>
            <a:ahLst/>
            <a:cxnLst/>
            <a:rect l="l" t="t" r="r" b="b"/>
            <a:pathLst>
              <a:path w="3501358" h="2457316">
                <a:moveTo>
                  <a:pt x="0" y="0"/>
                </a:moveTo>
                <a:lnTo>
                  <a:pt x="3501357" y="0"/>
                </a:lnTo>
                <a:lnTo>
                  <a:pt x="3501357" y="2457316"/>
                </a:lnTo>
                <a:lnTo>
                  <a:pt x="0" y="2457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DK" sz="4797"/>
          </a:p>
        </p:txBody>
      </p:sp>
      <p:sp>
        <p:nvSpPr>
          <p:cNvPr id="8" name="Freeform 8"/>
          <p:cNvSpPr/>
          <p:nvPr/>
        </p:nvSpPr>
        <p:spPr>
          <a:xfrm rot="-1575044" flipH="1">
            <a:off x="10600773" y="4448067"/>
            <a:ext cx="2546907" cy="1884711"/>
          </a:xfrm>
          <a:custGeom>
            <a:avLst/>
            <a:gdLst/>
            <a:ahLst/>
            <a:cxnLst/>
            <a:rect l="l" t="t" r="r" b="b"/>
            <a:pathLst>
              <a:path w="1911176" h="1414270">
                <a:moveTo>
                  <a:pt x="1911175" y="0"/>
                </a:moveTo>
                <a:lnTo>
                  <a:pt x="0" y="0"/>
                </a:lnTo>
                <a:lnTo>
                  <a:pt x="0" y="1414270"/>
                </a:lnTo>
                <a:lnTo>
                  <a:pt x="1911175" y="1414270"/>
                </a:lnTo>
                <a:lnTo>
                  <a:pt x="191117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DK" sz="4797"/>
          </a:p>
        </p:txBody>
      </p:sp>
      <p:sp>
        <p:nvSpPr>
          <p:cNvPr id="9" name="Freeform 9"/>
          <p:cNvSpPr/>
          <p:nvPr/>
        </p:nvSpPr>
        <p:spPr>
          <a:xfrm>
            <a:off x="7233631" y="11285536"/>
            <a:ext cx="1447944" cy="660625"/>
          </a:xfrm>
          <a:custGeom>
            <a:avLst/>
            <a:gdLst/>
            <a:ahLst/>
            <a:cxnLst/>
            <a:rect l="l" t="t" r="r" b="b"/>
            <a:pathLst>
              <a:path w="1086524" h="495727">
                <a:moveTo>
                  <a:pt x="0" y="0"/>
                </a:moveTo>
                <a:lnTo>
                  <a:pt x="1086524" y="0"/>
                </a:lnTo>
                <a:lnTo>
                  <a:pt x="1086524" y="495726"/>
                </a:lnTo>
                <a:lnTo>
                  <a:pt x="0" y="4957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K" sz="4797"/>
          </a:p>
        </p:txBody>
      </p:sp>
      <p:sp>
        <p:nvSpPr>
          <p:cNvPr id="10" name="TextBox 10"/>
          <p:cNvSpPr txBox="1"/>
          <p:nvPr/>
        </p:nvSpPr>
        <p:spPr>
          <a:xfrm>
            <a:off x="3317079" y="1218805"/>
            <a:ext cx="18278851" cy="1253613"/>
          </a:xfrm>
          <a:prstGeom prst="rect">
            <a:avLst/>
          </a:prstGeom>
        </p:spPr>
        <p:txBody>
          <a:bodyPr wrap="square" lIns="0" tIns="0" rIns="0" bIns="0" rtlCol="0" anchor="t">
            <a:spAutoFit/>
          </a:bodyPr>
          <a:lstStyle/>
          <a:p>
            <a:pPr>
              <a:lnSpc>
                <a:spcPts val="10404"/>
              </a:lnSpc>
              <a:spcBef>
                <a:spcPct val="0"/>
              </a:spcBef>
            </a:pPr>
            <a:r>
              <a:rPr lang="en-US" sz="7996" b="1" dirty="0">
                <a:solidFill>
                  <a:srgbClr val="404040"/>
                </a:solidFill>
                <a:latin typeface="Montserrat" pitchFamily="2" charset="77"/>
              </a:rPr>
              <a:t>NEW TOOLS FOR DATA ANALYSIS</a:t>
            </a:r>
          </a:p>
        </p:txBody>
      </p:sp>
      <p:sp>
        <p:nvSpPr>
          <p:cNvPr id="11" name="TextBox 11"/>
          <p:cNvSpPr txBox="1"/>
          <p:nvPr/>
        </p:nvSpPr>
        <p:spPr>
          <a:xfrm>
            <a:off x="2775372" y="8156111"/>
            <a:ext cx="18820559" cy="2182842"/>
          </a:xfrm>
          <a:prstGeom prst="rect">
            <a:avLst/>
          </a:prstGeom>
        </p:spPr>
        <p:txBody>
          <a:bodyPr lIns="0" tIns="0" rIns="0" bIns="0" rtlCol="0" anchor="t">
            <a:spAutoFit/>
          </a:bodyPr>
          <a:lstStyle/>
          <a:p>
            <a:pPr marL="919820" lvl="1" indent="-459487">
              <a:lnSpc>
                <a:spcPts val="5542"/>
              </a:lnSpc>
              <a:buFont typeface="Arial"/>
              <a:buChar char="•"/>
            </a:pPr>
            <a:r>
              <a:rPr lang="en-US" sz="3731" dirty="0">
                <a:solidFill>
                  <a:srgbClr val="404040"/>
                </a:solidFill>
                <a:latin typeface="Montserrat"/>
              </a:rPr>
              <a:t>Absolutely massive amount of data! Both in terms of number of observations as well as number of measured variables</a:t>
            </a:r>
            <a:endParaRPr lang="en-US" sz="4797" dirty="0">
              <a:latin typeface="Montserrat"/>
            </a:endParaRPr>
          </a:p>
          <a:p>
            <a:pPr marL="919820" lvl="1" indent="-459487">
              <a:lnSpc>
                <a:spcPts val="6822"/>
              </a:lnSpc>
              <a:buFont typeface="Arial"/>
              <a:buChar char="•"/>
            </a:pPr>
            <a:r>
              <a:rPr lang="en-US" sz="3731" dirty="0">
                <a:solidFill>
                  <a:srgbClr val="404040"/>
                </a:solidFill>
                <a:latin typeface="Montserrat"/>
              </a:rPr>
              <a:t>New types of data (i.e. omics, geolocation, wearables, </a:t>
            </a:r>
            <a:r>
              <a:rPr lang="en-US" sz="3731" dirty="0" err="1">
                <a:solidFill>
                  <a:srgbClr val="404040"/>
                </a:solidFill>
                <a:latin typeface="Montserrat"/>
              </a:rPr>
              <a:t>ect</a:t>
            </a:r>
            <a:r>
              <a:rPr lang="en-US" sz="3731" dirty="0">
                <a:solidFill>
                  <a:srgbClr val="404040"/>
                </a:solidFill>
                <a:latin typeface="Montserrat"/>
              </a:rPr>
              <a:t>)</a:t>
            </a:r>
          </a:p>
        </p:txBody>
      </p:sp>
      <p:sp>
        <p:nvSpPr>
          <p:cNvPr id="12" name="TextBox 12"/>
          <p:cNvSpPr txBox="1"/>
          <p:nvPr/>
        </p:nvSpPr>
        <p:spPr>
          <a:xfrm>
            <a:off x="7957603" y="10720077"/>
            <a:ext cx="7477554" cy="2160400"/>
          </a:xfrm>
          <a:prstGeom prst="rect">
            <a:avLst/>
          </a:prstGeom>
        </p:spPr>
        <p:txBody>
          <a:bodyPr lIns="0" tIns="0" rIns="0" bIns="0" rtlCol="0" anchor="t">
            <a:spAutoFit/>
          </a:bodyPr>
          <a:lstStyle/>
          <a:p>
            <a:pPr>
              <a:lnSpc>
                <a:spcPts val="9114"/>
              </a:lnSpc>
            </a:pPr>
            <a:r>
              <a:rPr lang="en-US" sz="3731" dirty="0">
                <a:solidFill>
                  <a:srgbClr val="404040"/>
                </a:solidFill>
                <a:latin typeface="Montserrat"/>
              </a:rPr>
              <a:t>	change of tools</a:t>
            </a:r>
          </a:p>
          <a:p>
            <a:pPr>
              <a:lnSpc>
                <a:spcPts val="9114"/>
              </a:lnSpc>
            </a:pPr>
            <a:r>
              <a:rPr lang="en-US" sz="3731" dirty="0">
                <a:solidFill>
                  <a:srgbClr val="404040"/>
                </a:solidFill>
                <a:latin typeface="Montserrat" pitchFamily="2" charset="77"/>
              </a:rPr>
              <a:t>new analysis techniques </a:t>
            </a:r>
          </a:p>
        </p:txBody>
      </p:sp>
      <p:sp>
        <p:nvSpPr>
          <p:cNvPr id="13" name="Freeform 13"/>
          <p:cNvSpPr/>
          <p:nvPr/>
        </p:nvSpPr>
        <p:spPr>
          <a:xfrm>
            <a:off x="6147672" y="12423230"/>
            <a:ext cx="1447944" cy="660625"/>
          </a:xfrm>
          <a:custGeom>
            <a:avLst/>
            <a:gdLst/>
            <a:ahLst/>
            <a:cxnLst/>
            <a:rect l="l" t="t" r="r" b="b"/>
            <a:pathLst>
              <a:path w="1086524" h="495727">
                <a:moveTo>
                  <a:pt x="0" y="0"/>
                </a:moveTo>
                <a:lnTo>
                  <a:pt x="1086524" y="0"/>
                </a:lnTo>
                <a:lnTo>
                  <a:pt x="1086524" y="495727"/>
                </a:lnTo>
                <a:lnTo>
                  <a:pt x="0" y="4957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K" sz="4797"/>
          </a:p>
        </p:txBody>
      </p:sp>
      <p:pic>
        <p:nvPicPr>
          <p:cNvPr id="14" name="Picture 13" descr="A blue and black logo&#10;&#10;Description automatically generated">
            <a:extLst>
              <a:ext uri="{FF2B5EF4-FFF2-40B4-BE49-F238E27FC236}">
                <a16:creationId xmlns:a16="http://schemas.microsoft.com/office/drawing/2014/main" id="{48F3DB24-073D-5547-F0CB-3181CE28A2B7}"/>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grpSp>
        <p:nvGrpSpPr>
          <p:cNvPr id="2" name="Group 3">
            <a:extLst>
              <a:ext uri="{FF2B5EF4-FFF2-40B4-BE49-F238E27FC236}">
                <a16:creationId xmlns:a16="http://schemas.microsoft.com/office/drawing/2014/main" id="{F7AE7130-CD66-3B55-CAE5-ED94842F2904}"/>
              </a:ext>
            </a:extLst>
          </p:cNvPr>
          <p:cNvGrpSpPr/>
          <p:nvPr/>
        </p:nvGrpSpPr>
        <p:grpSpPr>
          <a:xfrm>
            <a:off x="-4965" y="3573"/>
            <a:ext cx="1557981" cy="13708856"/>
            <a:chOff x="0" y="0"/>
            <a:chExt cx="220314" cy="2861297"/>
          </a:xfrm>
        </p:grpSpPr>
        <p:sp>
          <p:nvSpPr>
            <p:cNvPr id="15" name="Freeform 4">
              <a:extLst>
                <a:ext uri="{FF2B5EF4-FFF2-40B4-BE49-F238E27FC236}">
                  <a16:creationId xmlns:a16="http://schemas.microsoft.com/office/drawing/2014/main" id="{928B7DF0-9CEB-9D94-C556-4AE38D5DFE44}"/>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6" name="TextBox 5">
              <a:extLst>
                <a:ext uri="{FF2B5EF4-FFF2-40B4-BE49-F238E27FC236}">
                  <a16:creationId xmlns:a16="http://schemas.microsoft.com/office/drawing/2014/main" id="{F7DD73BB-368D-99C3-DB92-C1042A79AD17}"/>
                </a:ext>
              </a:extLst>
            </p:cNvPr>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cxnSp>
        <p:nvCxnSpPr>
          <p:cNvPr id="3" name="Straight Connector 2">
            <a:extLst>
              <a:ext uri="{FF2B5EF4-FFF2-40B4-BE49-F238E27FC236}">
                <a16:creationId xmlns:a16="http://schemas.microsoft.com/office/drawing/2014/main" id="{910F6C77-969B-E05D-402B-9AE162C7219F}"/>
              </a:ext>
            </a:extLst>
          </p:cNvPr>
          <p:cNvCxnSpPr>
            <a:cxnSpLocks/>
          </p:cNvCxnSpPr>
          <p:nvPr/>
        </p:nvCxnSpPr>
        <p:spPr>
          <a:xfrm>
            <a:off x="2775372" y="2999211"/>
            <a:ext cx="19361893"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AF486A79-74E4-F264-9918-3B5F1B01D823}"/>
              </a:ext>
            </a:extLst>
          </p:cNvPr>
          <p:cNvSpPr/>
          <p:nvPr/>
        </p:nvSpPr>
        <p:spPr>
          <a:xfrm>
            <a:off x="0" y="-21684"/>
            <a:ext cx="24371300" cy="320490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2" name="TextBox 2"/>
          <p:cNvSpPr txBox="1"/>
          <p:nvPr/>
        </p:nvSpPr>
        <p:spPr>
          <a:xfrm>
            <a:off x="3968355" y="991361"/>
            <a:ext cx="16060447" cy="1253613"/>
          </a:xfrm>
          <a:prstGeom prst="rect">
            <a:avLst/>
          </a:prstGeom>
        </p:spPr>
        <p:txBody>
          <a:bodyPr wrap="square" lIns="0" tIns="0" rIns="0" bIns="0" rtlCol="0" anchor="t">
            <a:spAutoFit/>
          </a:bodyPr>
          <a:lstStyle/>
          <a:p>
            <a:pPr algn="ctr">
              <a:lnSpc>
                <a:spcPts val="10404"/>
              </a:lnSpc>
              <a:spcBef>
                <a:spcPct val="0"/>
              </a:spcBef>
            </a:pPr>
            <a:r>
              <a:rPr lang="en-US" sz="7996" b="1" dirty="0">
                <a:solidFill>
                  <a:srgbClr val="404040"/>
                </a:solidFill>
                <a:latin typeface="Montserrat" pitchFamily="2" charset="77"/>
              </a:rPr>
              <a:t>PROGRAMMING LANGUAGES</a:t>
            </a:r>
          </a:p>
        </p:txBody>
      </p:sp>
      <p:pic>
        <p:nvPicPr>
          <p:cNvPr id="3" name="Picture 2" descr="A blue and black logo&#10;&#10;Description automatically generated">
            <a:extLst>
              <a:ext uri="{FF2B5EF4-FFF2-40B4-BE49-F238E27FC236}">
                <a16:creationId xmlns:a16="http://schemas.microsoft.com/office/drawing/2014/main" id="{399C1D74-0E4F-1988-A881-25D34E91B4A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grpSp>
        <p:nvGrpSpPr>
          <p:cNvPr id="11" name="Group 10">
            <a:extLst>
              <a:ext uri="{FF2B5EF4-FFF2-40B4-BE49-F238E27FC236}">
                <a16:creationId xmlns:a16="http://schemas.microsoft.com/office/drawing/2014/main" id="{ADF2899F-0DBF-7FB1-7DA6-4E35F9D25B22}"/>
              </a:ext>
            </a:extLst>
          </p:cNvPr>
          <p:cNvGrpSpPr/>
          <p:nvPr/>
        </p:nvGrpSpPr>
        <p:grpSpPr>
          <a:xfrm>
            <a:off x="11576367" y="4061852"/>
            <a:ext cx="11779462" cy="8669461"/>
            <a:chOff x="838200" y="3363563"/>
            <a:chExt cx="8839200" cy="6505484"/>
          </a:xfrm>
        </p:grpSpPr>
        <p:sp>
          <p:nvSpPr>
            <p:cNvPr id="16" name="Rectangle: Rounded Corners 15">
              <a:extLst>
                <a:ext uri="{FF2B5EF4-FFF2-40B4-BE49-F238E27FC236}">
                  <a16:creationId xmlns:a16="http://schemas.microsoft.com/office/drawing/2014/main" id="{70110625-98F0-14DE-7DCB-A835454A1E7F}"/>
                </a:ext>
              </a:extLst>
            </p:cNvPr>
            <p:cNvSpPr/>
            <p:nvPr/>
          </p:nvSpPr>
          <p:spPr>
            <a:xfrm>
              <a:off x="838200" y="3363563"/>
              <a:ext cx="8839200" cy="65054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pic>
          <p:nvPicPr>
            <p:cNvPr id="1026" name="Picture 2">
              <a:extLst>
                <a:ext uri="{FF2B5EF4-FFF2-40B4-BE49-F238E27FC236}">
                  <a16:creationId xmlns:a16="http://schemas.microsoft.com/office/drawing/2014/main" id="{12723CA6-6413-B054-049B-23FEB9E57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64139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AB5073-4F75-FEC6-F9C9-C20C18ABB2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5581" y="3723174"/>
              <a:ext cx="1137419" cy="113741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D8FCE06-16B3-463E-8034-82ED75C0F9E1}"/>
                </a:ext>
              </a:extLst>
            </p:cNvPr>
            <p:cNvGrpSpPr/>
            <p:nvPr/>
          </p:nvGrpSpPr>
          <p:grpSpPr>
            <a:xfrm>
              <a:off x="2427548" y="3653186"/>
              <a:ext cx="1242500" cy="1260000"/>
              <a:chOff x="3618176" y="3475764"/>
              <a:chExt cx="1242500" cy="1260000"/>
            </a:xfrm>
          </p:grpSpPr>
          <p:sp>
            <p:nvSpPr>
              <p:cNvPr id="5" name="Oval 9">
                <a:extLst>
                  <a:ext uri="{FF2B5EF4-FFF2-40B4-BE49-F238E27FC236}">
                    <a16:creationId xmlns:a16="http://schemas.microsoft.com/office/drawing/2014/main" id="{4E2FFE94-DABA-B8EB-F90E-F0E0BBFC2B8B}"/>
                  </a:ext>
                </a:extLst>
              </p:cNvPr>
              <p:cNvSpPr>
                <a:spLocks noChangeAspect="1"/>
              </p:cNvSpPr>
              <p:nvPr/>
            </p:nvSpPr>
            <p:spPr>
              <a:xfrm>
                <a:off x="3618176" y="3475764"/>
                <a:ext cx="1242500" cy="1260000"/>
              </a:xfrm>
              <a:prstGeom prst="ellipse">
                <a:avLst/>
              </a:prstGeom>
              <a:solidFill>
                <a:srgbClr val="436C6E"/>
              </a:solidFill>
              <a:ln w="12700">
                <a:miter lim="400000"/>
              </a:ln>
            </p:spPr>
            <p:txBody>
              <a:bodyPr lIns="60927" rIns="60927"/>
              <a:lstStyle/>
              <a:p>
                <a:pPr defTabSz="1218529">
                  <a:defRPr sz="1800">
                    <a:solidFill>
                      <a:srgbClr val="414042"/>
                    </a:solidFill>
                    <a:latin typeface="Helvetica"/>
                    <a:ea typeface="Helvetica"/>
                    <a:cs typeface="Helvetica"/>
                    <a:sym typeface="Helvetica"/>
                  </a:defRPr>
                </a:pPr>
                <a:endParaRPr sz="2399"/>
              </a:p>
            </p:txBody>
          </p:sp>
          <p:pic>
            <p:nvPicPr>
              <p:cNvPr id="12" name="Picture 11" descr="A black and white logo&#10;&#10;Description automatically generated">
                <a:extLst>
                  <a:ext uri="{FF2B5EF4-FFF2-40B4-BE49-F238E27FC236}">
                    <a16:creationId xmlns:a16="http://schemas.microsoft.com/office/drawing/2014/main" id="{DF5E45A1-AE9C-10FF-E926-366C553E7DE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65674" y="3717902"/>
                <a:ext cx="740553" cy="755059"/>
              </a:xfrm>
              <a:prstGeom prst="rect">
                <a:avLst/>
              </a:prstGeom>
            </p:spPr>
          </p:pic>
        </p:grpSp>
        <p:pic>
          <p:nvPicPr>
            <p:cNvPr id="15" name="Graphic 14" descr="Lightning bolt outline">
              <a:extLst>
                <a:ext uri="{FF2B5EF4-FFF2-40B4-BE49-F238E27FC236}">
                  <a16:creationId xmlns:a16="http://schemas.microsoft.com/office/drawing/2014/main" id="{1828EF90-3C33-FA2C-52DB-587584E9B2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95210">
              <a:off x="4080647" y="3896484"/>
              <a:ext cx="914400" cy="914400"/>
            </a:xfrm>
            <a:prstGeom prst="rect">
              <a:avLst/>
            </a:prstGeom>
          </p:spPr>
        </p:pic>
        <p:grpSp>
          <p:nvGrpSpPr>
            <p:cNvPr id="17" name="Group">
              <a:extLst>
                <a:ext uri="{FF2B5EF4-FFF2-40B4-BE49-F238E27FC236}">
                  <a16:creationId xmlns:a16="http://schemas.microsoft.com/office/drawing/2014/main" id="{720006A0-3F8C-FBDC-13FC-ECC6F65CA921}"/>
                </a:ext>
              </a:extLst>
            </p:cNvPr>
            <p:cNvGrpSpPr/>
            <p:nvPr/>
          </p:nvGrpSpPr>
          <p:grpSpPr>
            <a:xfrm>
              <a:off x="5140450" y="5264590"/>
              <a:ext cx="4015998" cy="575816"/>
              <a:chOff x="0" y="16892"/>
              <a:chExt cx="4015996" cy="575815"/>
            </a:xfrm>
            <a:solidFill>
              <a:srgbClr val="8EB4E3"/>
            </a:solidFill>
          </p:grpSpPr>
          <p:sp>
            <p:nvSpPr>
              <p:cNvPr id="18" name="Rounded Rectangle">
                <a:extLst>
                  <a:ext uri="{FF2B5EF4-FFF2-40B4-BE49-F238E27FC236}">
                    <a16:creationId xmlns:a16="http://schemas.microsoft.com/office/drawing/2014/main" id="{FBA2AD6B-70F9-6BDA-232E-8C34DE00304C}"/>
                  </a:ext>
                </a:extLst>
              </p:cNvPr>
              <p:cNvSpPr/>
              <p:nvPr/>
            </p:nvSpPr>
            <p:spPr>
              <a:xfrm>
                <a:off x="0" y="16892"/>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19" name="Big Dataset">
                <a:extLst>
                  <a:ext uri="{FF2B5EF4-FFF2-40B4-BE49-F238E27FC236}">
                    <a16:creationId xmlns:a16="http://schemas.microsoft.com/office/drawing/2014/main" id="{26B3BC70-B862-8264-E87A-D12F0DE90720}"/>
                  </a:ext>
                </a:extLst>
              </p:cNvPr>
              <p:cNvSpPr txBox="1"/>
              <p:nvPr/>
            </p:nvSpPr>
            <p:spPr>
              <a:xfrm>
                <a:off x="739771" y="74233"/>
                <a:ext cx="2519174"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Processing power</a:t>
                </a:r>
                <a:endParaRPr sz="2665" b="1" dirty="0">
                  <a:latin typeface="Montserrat" panose="00000500000000000000" pitchFamily="2" charset="0"/>
                </a:endParaRPr>
              </a:p>
            </p:txBody>
          </p:sp>
        </p:grpSp>
        <p:grpSp>
          <p:nvGrpSpPr>
            <p:cNvPr id="20" name="Group">
              <a:extLst>
                <a:ext uri="{FF2B5EF4-FFF2-40B4-BE49-F238E27FC236}">
                  <a16:creationId xmlns:a16="http://schemas.microsoft.com/office/drawing/2014/main" id="{BFF2A9F4-3276-0FD4-FB5B-697C72EDA21A}"/>
                </a:ext>
              </a:extLst>
            </p:cNvPr>
            <p:cNvGrpSpPr/>
            <p:nvPr/>
          </p:nvGrpSpPr>
          <p:grpSpPr>
            <a:xfrm>
              <a:off x="5140450" y="6157172"/>
              <a:ext cx="4015998" cy="575816"/>
              <a:chOff x="0" y="8446"/>
              <a:chExt cx="4015996" cy="575815"/>
            </a:xfrm>
            <a:solidFill>
              <a:srgbClr val="8EB4E3"/>
            </a:solidFill>
          </p:grpSpPr>
          <p:sp>
            <p:nvSpPr>
              <p:cNvPr id="21" name="Rounded Rectangle">
                <a:extLst>
                  <a:ext uri="{FF2B5EF4-FFF2-40B4-BE49-F238E27FC236}">
                    <a16:creationId xmlns:a16="http://schemas.microsoft.com/office/drawing/2014/main" id="{EB13CDB8-B83D-CD80-E2BA-CD1472D90780}"/>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22" name="Data Wrangling">
                <a:extLst>
                  <a:ext uri="{FF2B5EF4-FFF2-40B4-BE49-F238E27FC236}">
                    <a16:creationId xmlns:a16="http://schemas.microsoft.com/office/drawing/2014/main" id="{FC43842F-CE83-41CC-193A-497BABDF6A4A}"/>
                  </a:ext>
                </a:extLst>
              </p:cNvPr>
              <p:cNvSpPr txBox="1"/>
              <p:nvPr/>
            </p:nvSpPr>
            <p:spPr>
              <a:xfrm>
                <a:off x="883137" y="71597"/>
                <a:ext cx="2249730"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sz="2665" b="1" dirty="0">
                    <a:latin typeface="Montserrat" panose="00000500000000000000" pitchFamily="2" charset="0"/>
                  </a:rPr>
                  <a:t>Data</a:t>
                </a:r>
                <a:r>
                  <a:rPr lang="en-US" sz="2665" b="1" dirty="0">
                    <a:latin typeface="Montserrat" panose="00000500000000000000" pitchFamily="2" charset="0"/>
                  </a:rPr>
                  <a:t> Wrangling</a:t>
                </a:r>
                <a:endParaRPr sz="2665" b="1" dirty="0">
                  <a:latin typeface="Montserrat" panose="00000500000000000000" pitchFamily="2" charset="0"/>
                </a:endParaRPr>
              </a:p>
            </p:txBody>
          </p:sp>
        </p:grpSp>
        <p:grpSp>
          <p:nvGrpSpPr>
            <p:cNvPr id="29" name="Group">
              <a:extLst>
                <a:ext uri="{FF2B5EF4-FFF2-40B4-BE49-F238E27FC236}">
                  <a16:creationId xmlns:a16="http://schemas.microsoft.com/office/drawing/2014/main" id="{E7B2C7FD-41E2-9DD9-2529-C0AB1C531151}"/>
                </a:ext>
              </a:extLst>
            </p:cNvPr>
            <p:cNvGrpSpPr/>
            <p:nvPr/>
          </p:nvGrpSpPr>
          <p:grpSpPr>
            <a:xfrm>
              <a:off x="5140450" y="7049752"/>
              <a:ext cx="4015998" cy="575816"/>
              <a:chOff x="0" y="8446"/>
              <a:chExt cx="4015996" cy="575815"/>
            </a:xfrm>
            <a:solidFill>
              <a:srgbClr val="8EB4E3"/>
            </a:solidFill>
          </p:grpSpPr>
          <p:sp>
            <p:nvSpPr>
              <p:cNvPr id="30" name="Rounded Rectangle">
                <a:extLst>
                  <a:ext uri="{FF2B5EF4-FFF2-40B4-BE49-F238E27FC236}">
                    <a16:creationId xmlns:a16="http://schemas.microsoft.com/office/drawing/2014/main" id="{9B0A6CB7-DE7D-14C2-C673-546FDD023172}"/>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1" name="Data Wrangling">
                <a:extLst>
                  <a:ext uri="{FF2B5EF4-FFF2-40B4-BE49-F238E27FC236}">
                    <a16:creationId xmlns:a16="http://schemas.microsoft.com/office/drawing/2014/main" id="{43DE5ED6-88B9-B220-6327-AAD573A75863}"/>
                  </a:ext>
                </a:extLst>
              </p:cNvPr>
              <p:cNvSpPr txBox="1"/>
              <p:nvPr/>
            </p:nvSpPr>
            <p:spPr>
              <a:xfrm>
                <a:off x="925840" y="71597"/>
                <a:ext cx="2164325"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Reproducibility</a:t>
                </a:r>
                <a:endParaRPr sz="2665" b="1" dirty="0">
                  <a:latin typeface="Montserrat" panose="00000500000000000000" pitchFamily="2" charset="0"/>
                </a:endParaRPr>
              </a:p>
            </p:txBody>
          </p:sp>
        </p:grpSp>
        <p:grpSp>
          <p:nvGrpSpPr>
            <p:cNvPr id="32" name="Group">
              <a:extLst>
                <a:ext uri="{FF2B5EF4-FFF2-40B4-BE49-F238E27FC236}">
                  <a16:creationId xmlns:a16="http://schemas.microsoft.com/office/drawing/2014/main" id="{49AA6A84-DFAB-093E-3D75-2FA7E5B72C96}"/>
                </a:ext>
              </a:extLst>
            </p:cNvPr>
            <p:cNvGrpSpPr/>
            <p:nvPr/>
          </p:nvGrpSpPr>
          <p:grpSpPr>
            <a:xfrm>
              <a:off x="5140450" y="7942333"/>
              <a:ext cx="4015998" cy="575816"/>
              <a:chOff x="0" y="8446"/>
              <a:chExt cx="4015996" cy="575815"/>
            </a:xfrm>
            <a:solidFill>
              <a:srgbClr val="8EB4E3"/>
            </a:solidFill>
          </p:grpSpPr>
          <p:sp>
            <p:nvSpPr>
              <p:cNvPr id="33" name="Rounded Rectangle">
                <a:extLst>
                  <a:ext uri="{FF2B5EF4-FFF2-40B4-BE49-F238E27FC236}">
                    <a16:creationId xmlns:a16="http://schemas.microsoft.com/office/drawing/2014/main" id="{E1647AD3-CBAA-FC02-79B8-8A8069CD64F7}"/>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4" name="Data Wrangling">
                <a:extLst>
                  <a:ext uri="{FF2B5EF4-FFF2-40B4-BE49-F238E27FC236}">
                    <a16:creationId xmlns:a16="http://schemas.microsoft.com/office/drawing/2014/main" id="{26F8CC9F-6DBC-A082-2D2C-8BE5842C5A39}"/>
                  </a:ext>
                </a:extLst>
              </p:cNvPr>
              <p:cNvSpPr txBox="1"/>
              <p:nvPr/>
            </p:nvSpPr>
            <p:spPr>
              <a:xfrm>
                <a:off x="744207" y="118696"/>
                <a:ext cx="2527594"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Complex analyses</a:t>
                </a:r>
                <a:endParaRPr sz="2665" b="1" dirty="0">
                  <a:latin typeface="Montserrat" panose="00000500000000000000" pitchFamily="2" charset="0"/>
                </a:endParaRPr>
              </a:p>
            </p:txBody>
          </p:sp>
        </p:grpSp>
        <p:sp>
          <p:nvSpPr>
            <p:cNvPr id="35" name="TextBox 34">
              <a:extLst>
                <a:ext uri="{FF2B5EF4-FFF2-40B4-BE49-F238E27FC236}">
                  <a16:creationId xmlns:a16="http://schemas.microsoft.com/office/drawing/2014/main" id="{11754C69-3EF1-9E92-E842-84FC76FA817D}"/>
                </a:ext>
              </a:extLst>
            </p:cNvPr>
            <p:cNvSpPr txBox="1"/>
            <p:nvPr/>
          </p:nvSpPr>
          <p:spPr>
            <a:xfrm>
              <a:off x="6934200" y="3476294"/>
              <a:ext cx="838200" cy="1423487"/>
            </a:xfrm>
            <a:prstGeom prst="rect">
              <a:avLst/>
            </a:prstGeom>
            <a:noFill/>
          </p:spPr>
          <p:txBody>
            <a:bodyPr wrap="square" rtlCol="0">
              <a:spAutoFit/>
            </a:bodyPr>
            <a:lstStyle/>
            <a:p>
              <a:r>
                <a:rPr lang="en-GB" sz="11727" dirty="0">
                  <a:solidFill>
                    <a:schemeClr val="tx1">
                      <a:lumMod val="65000"/>
                      <a:lumOff val="35000"/>
                    </a:schemeClr>
                  </a:solidFill>
                </a:rPr>
                <a:t>/</a:t>
              </a:r>
            </a:p>
          </p:txBody>
        </p:sp>
        <p:grpSp>
          <p:nvGrpSpPr>
            <p:cNvPr id="36" name="Group">
              <a:extLst>
                <a:ext uri="{FF2B5EF4-FFF2-40B4-BE49-F238E27FC236}">
                  <a16:creationId xmlns:a16="http://schemas.microsoft.com/office/drawing/2014/main" id="{AB528A4D-5AE2-6604-3B8E-3F8740B1C815}"/>
                </a:ext>
              </a:extLst>
            </p:cNvPr>
            <p:cNvGrpSpPr/>
            <p:nvPr/>
          </p:nvGrpSpPr>
          <p:grpSpPr>
            <a:xfrm>
              <a:off x="1337374" y="5264590"/>
              <a:ext cx="3331636" cy="575816"/>
              <a:chOff x="0" y="8446"/>
              <a:chExt cx="4015996" cy="575815"/>
            </a:xfrm>
            <a:solidFill>
              <a:srgbClr val="356B6F"/>
            </a:solidFill>
          </p:grpSpPr>
          <p:sp>
            <p:nvSpPr>
              <p:cNvPr id="37" name="Rounded Rectangle">
                <a:extLst>
                  <a:ext uri="{FF2B5EF4-FFF2-40B4-BE49-F238E27FC236}">
                    <a16:creationId xmlns:a16="http://schemas.microsoft.com/office/drawing/2014/main" id="{DA958D1D-FBD7-4CC4-6886-A83098742D1B}"/>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8" name="Data Wrangling">
                <a:extLst>
                  <a:ext uri="{FF2B5EF4-FFF2-40B4-BE49-F238E27FC236}">
                    <a16:creationId xmlns:a16="http://schemas.microsoft.com/office/drawing/2014/main" id="{02020A8C-2141-5EE3-E81B-BE5B16366376}"/>
                  </a:ext>
                </a:extLst>
              </p:cNvPr>
              <p:cNvSpPr txBox="1"/>
              <p:nvPr/>
            </p:nvSpPr>
            <p:spPr>
              <a:xfrm>
                <a:off x="254725" y="64538"/>
                <a:ext cx="3470955"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Quick overview</a:t>
                </a:r>
                <a:endParaRPr sz="2665" b="1" dirty="0">
                  <a:latin typeface="Montserrat" panose="00000500000000000000" pitchFamily="2" charset="0"/>
                </a:endParaRPr>
              </a:p>
            </p:txBody>
          </p:sp>
        </p:grpSp>
        <p:grpSp>
          <p:nvGrpSpPr>
            <p:cNvPr id="6" name="Group">
              <a:extLst>
                <a:ext uri="{FF2B5EF4-FFF2-40B4-BE49-F238E27FC236}">
                  <a16:creationId xmlns:a16="http://schemas.microsoft.com/office/drawing/2014/main" id="{9704717B-2CE9-909C-7CC4-D490D6BEDB7A}"/>
                </a:ext>
              </a:extLst>
            </p:cNvPr>
            <p:cNvGrpSpPr/>
            <p:nvPr/>
          </p:nvGrpSpPr>
          <p:grpSpPr>
            <a:xfrm>
              <a:off x="5140450" y="8834913"/>
              <a:ext cx="4015998" cy="575816"/>
              <a:chOff x="0" y="8446"/>
              <a:chExt cx="4015996" cy="575815"/>
            </a:xfrm>
            <a:solidFill>
              <a:schemeClr val="tx1">
                <a:lumMod val="50000"/>
                <a:lumOff val="50000"/>
              </a:schemeClr>
            </a:solidFill>
          </p:grpSpPr>
          <p:sp>
            <p:nvSpPr>
              <p:cNvPr id="7" name="Rounded Rectangle">
                <a:extLst>
                  <a:ext uri="{FF2B5EF4-FFF2-40B4-BE49-F238E27FC236}">
                    <a16:creationId xmlns:a16="http://schemas.microsoft.com/office/drawing/2014/main" id="{8ED8ECAD-29AF-7A4A-E0AD-11B4DC35582D}"/>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8" name="Data Wrangling">
                <a:extLst>
                  <a:ext uri="{FF2B5EF4-FFF2-40B4-BE49-F238E27FC236}">
                    <a16:creationId xmlns:a16="http://schemas.microsoft.com/office/drawing/2014/main" id="{46A34261-B019-C675-60B0-D84AC9E93FAA}"/>
                  </a:ext>
                </a:extLst>
              </p:cNvPr>
              <p:cNvSpPr txBox="1"/>
              <p:nvPr/>
            </p:nvSpPr>
            <p:spPr>
              <a:xfrm>
                <a:off x="379917" y="75871"/>
                <a:ext cx="3329915"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Programming language</a:t>
                </a:r>
                <a:endParaRPr sz="2665" b="1" dirty="0">
                  <a:latin typeface="Montserrat" panose="00000500000000000000" pitchFamily="2" charset="0"/>
                </a:endParaRPr>
              </a:p>
            </p:txBody>
          </p:sp>
        </p:grpSp>
        <p:grpSp>
          <p:nvGrpSpPr>
            <p:cNvPr id="24" name="Group">
              <a:extLst>
                <a:ext uri="{FF2B5EF4-FFF2-40B4-BE49-F238E27FC236}">
                  <a16:creationId xmlns:a16="http://schemas.microsoft.com/office/drawing/2014/main" id="{EBAEB2E6-7B77-331B-4BF3-C9A472E859B9}"/>
                </a:ext>
              </a:extLst>
            </p:cNvPr>
            <p:cNvGrpSpPr/>
            <p:nvPr/>
          </p:nvGrpSpPr>
          <p:grpSpPr>
            <a:xfrm>
              <a:off x="1399471" y="7936270"/>
              <a:ext cx="3331636" cy="575816"/>
              <a:chOff x="0" y="8446"/>
              <a:chExt cx="4015996" cy="575815"/>
            </a:xfrm>
            <a:solidFill>
              <a:schemeClr val="tx1">
                <a:lumMod val="50000"/>
                <a:lumOff val="50000"/>
              </a:schemeClr>
            </a:solidFill>
          </p:grpSpPr>
          <p:sp>
            <p:nvSpPr>
              <p:cNvPr id="25" name="Rounded Rectangle">
                <a:extLst>
                  <a:ext uri="{FF2B5EF4-FFF2-40B4-BE49-F238E27FC236}">
                    <a16:creationId xmlns:a16="http://schemas.microsoft.com/office/drawing/2014/main" id="{5E9FD3C2-9732-10BD-81F7-DF4546BDD6C4}"/>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26" name="Data Wrangling">
                <a:extLst>
                  <a:ext uri="{FF2B5EF4-FFF2-40B4-BE49-F238E27FC236}">
                    <a16:creationId xmlns:a16="http://schemas.microsoft.com/office/drawing/2014/main" id="{AE6FC72D-F5FE-2932-6247-C079B31B22BC}"/>
                  </a:ext>
                </a:extLst>
              </p:cNvPr>
              <p:cNvSpPr txBox="1"/>
              <p:nvPr/>
            </p:nvSpPr>
            <p:spPr>
              <a:xfrm>
                <a:off x="112850" y="83872"/>
                <a:ext cx="3790295"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Raw data exposed</a:t>
                </a:r>
                <a:endParaRPr sz="2665" b="1" dirty="0">
                  <a:latin typeface="Montserrat" panose="00000500000000000000" pitchFamily="2" charset="0"/>
                </a:endParaRPr>
              </a:p>
            </p:txBody>
          </p:sp>
        </p:grpSp>
        <p:grpSp>
          <p:nvGrpSpPr>
            <p:cNvPr id="27" name="Group">
              <a:extLst>
                <a:ext uri="{FF2B5EF4-FFF2-40B4-BE49-F238E27FC236}">
                  <a16:creationId xmlns:a16="http://schemas.microsoft.com/office/drawing/2014/main" id="{EF829B62-4F4E-F0B2-D75B-FCA832D2B7AC}"/>
                </a:ext>
              </a:extLst>
            </p:cNvPr>
            <p:cNvGrpSpPr/>
            <p:nvPr/>
          </p:nvGrpSpPr>
          <p:grpSpPr>
            <a:xfrm>
              <a:off x="1374104" y="8848386"/>
              <a:ext cx="3331636" cy="575817"/>
              <a:chOff x="0" y="8446"/>
              <a:chExt cx="4015996" cy="575815"/>
            </a:xfrm>
            <a:solidFill>
              <a:schemeClr val="tx1">
                <a:lumMod val="50000"/>
                <a:lumOff val="50000"/>
              </a:schemeClr>
            </a:solidFill>
          </p:grpSpPr>
          <p:sp>
            <p:nvSpPr>
              <p:cNvPr id="28" name="Rounded Rectangle">
                <a:extLst>
                  <a:ext uri="{FF2B5EF4-FFF2-40B4-BE49-F238E27FC236}">
                    <a16:creationId xmlns:a16="http://schemas.microsoft.com/office/drawing/2014/main" id="{5F25840C-3A67-1509-2006-128E889812D8}"/>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9" name="Data Wrangling">
                <a:extLst>
                  <a:ext uri="{FF2B5EF4-FFF2-40B4-BE49-F238E27FC236}">
                    <a16:creationId xmlns:a16="http://schemas.microsoft.com/office/drawing/2014/main" id="{EB4C34AE-3149-3CF0-E8D7-2D42D11BBCD8}"/>
                  </a:ext>
                </a:extLst>
              </p:cNvPr>
              <p:cNvSpPr txBox="1"/>
              <p:nvPr/>
            </p:nvSpPr>
            <p:spPr>
              <a:xfrm>
                <a:off x="274239" y="86224"/>
                <a:ext cx="3506546"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Manual analysis</a:t>
                </a:r>
                <a:endParaRPr sz="2665" b="1" dirty="0">
                  <a:latin typeface="Montserrat" panose="00000500000000000000" pitchFamily="2" charset="0"/>
                </a:endParaRPr>
              </a:p>
            </p:txBody>
          </p:sp>
        </p:grpSp>
        <p:grpSp>
          <p:nvGrpSpPr>
            <p:cNvPr id="40" name="Group">
              <a:extLst>
                <a:ext uri="{FF2B5EF4-FFF2-40B4-BE49-F238E27FC236}">
                  <a16:creationId xmlns:a16="http://schemas.microsoft.com/office/drawing/2014/main" id="{A503C39C-0F3F-9721-E119-C0782D5D2D88}"/>
                </a:ext>
              </a:extLst>
            </p:cNvPr>
            <p:cNvGrpSpPr/>
            <p:nvPr/>
          </p:nvGrpSpPr>
          <p:grpSpPr>
            <a:xfrm>
              <a:off x="1307848" y="6178516"/>
              <a:ext cx="3331636" cy="554472"/>
              <a:chOff x="0" y="8446"/>
              <a:chExt cx="4015996" cy="575815"/>
            </a:xfrm>
            <a:solidFill>
              <a:srgbClr val="356B6F"/>
            </a:solidFill>
          </p:grpSpPr>
          <p:sp>
            <p:nvSpPr>
              <p:cNvPr id="41" name="Rounded Rectangle">
                <a:extLst>
                  <a:ext uri="{FF2B5EF4-FFF2-40B4-BE49-F238E27FC236}">
                    <a16:creationId xmlns:a16="http://schemas.microsoft.com/office/drawing/2014/main" id="{D845759B-E0CC-1FD7-1923-F8147597E8E2}"/>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42" name="Data Wrangling">
                <a:extLst>
                  <a:ext uri="{FF2B5EF4-FFF2-40B4-BE49-F238E27FC236}">
                    <a16:creationId xmlns:a16="http://schemas.microsoft.com/office/drawing/2014/main" id="{2E34437D-260D-FD98-6D80-32BF6EEE06E5}"/>
                  </a:ext>
                </a:extLst>
              </p:cNvPr>
              <p:cNvSpPr txBox="1"/>
              <p:nvPr/>
            </p:nvSpPr>
            <p:spPr>
              <a:xfrm>
                <a:off x="254725" y="57119"/>
                <a:ext cx="3506546" cy="426131"/>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Easy starting</a:t>
                </a:r>
                <a:endParaRPr sz="2665" b="1" dirty="0">
                  <a:latin typeface="Montserrat" panose="00000500000000000000" pitchFamily="2" charset="0"/>
                </a:endParaRPr>
              </a:p>
            </p:txBody>
          </p:sp>
        </p:grpSp>
      </p:grpSp>
      <p:sp>
        <p:nvSpPr>
          <p:cNvPr id="44" name="Freeform 7">
            <a:extLst>
              <a:ext uri="{FF2B5EF4-FFF2-40B4-BE49-F238E27FC236}">
                <a16:creationId xmlns:a16="http://schemas.microsoft.com/office/drawing/2014/main" id="{75299577-AE5E-0C55-4318-A6C4A4955369}"/>
              </a:ext>
            </a:extLst>
          </p:cNvPr>
          <p:cNvSpPr/>
          <p:nvPr/>
        </p:nvSpPr>
        <p:spPr>
          <a:xfrm>
            <a:off x="1353191" y="8708786"/>
            <a:ext cx="4827279" cy="4101192"/>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11"/>
            <a:stretch>
              <a:fillRect l="-8030" t="-9319" r="-17684" b="-10845"/>
            </a:stretch>
          </a:blipFill>
          <a:ln>
            <a:solidFill>
              <a:schemeClr val="tx1">
                <a:lumMod val="65000"/>
                <a:lumOff val="35000"/>
              </a:schemeClr>
            </a:solidFill>
          </a:ln>
        </p:spPr>
        <p:txBody>
          <a:bodyPr/>
          <a:lstStyle/>
          <a:p>
            <a:endParaRPr lang="en-DK" sz="4797"/>
          </a:p>
        </p:txBody>
      </p:sp>
      <p:pic>
        <p:nvPicPr>
          <p:cNvPr id="46" name="Picture 45" descr="A close-up of a graph&#10;&#10;Description automatically generated">
            <a:extLst>
              <a:ext uri="{FF2B5EF4-FFF2-40B4-BE49-F238E27FC236}">
                <a16:creationId xmlns:a16="http://schemas.microsoft.com/office/drawing/2014/main" id="{4B220C53-BAEC-2230-F4A6-AA37DE9B8480}"/>
              </a:ext>
            </a:extLst>
          </p:cNvPr>
          <p:cNvPicPr>
            <a:picLocks noChangeAspect="1"/>
          </p:cNvPicPr>
          <p:nvPr/>
        </p:nvPicPr>
        <p:blipFill rotWithShape="1">
          <a:blip r:embed="rId12">
            <a:extLst>
              <a:ext uri="{28A0092B-C50C-407E-A947-70E740481C1C}">
                <a14:useLocalDpi xmlns:a14="http://schemas.microsoft.com/office/drawing/2010/main" val="0"/>
              </a:ext>
            </a:extLst>
          </a:blip>
          <a:srcRect l="21538" t="4962" r="6307" b="1435"/>
          <a:stretch/>
        </p:blipFill>
        <p:spPr>
          <a:xfrm>
            <a:off x="5731637" y="7007124"/>
            <a:ext cx="4569172" cy="4865948"/>
          </a:xfrm>
          <a:prstGeom prst="rect">
            <a:avLst/>
          </a:prstGeom>
          <a:ln>
            <a:solidFill>
              <a:schemeClr val="tx1">
                <a:lumMod val="65000"/>
                <a:lumOff val="35000"/>
              </a:schemeClr>
            </a:solidFill>
          </a:ln>
        </p:spPr>
      </p:pic>
      <p:sp>
        <p:nvSpPr>
          <p:cNvPr id="45" name="TextBox 19">
            <a:extLst>
              <a:ext uri="{FF2B5EF4-FFF2-40B4-BE49-F238E27FC236}">
                <a16:creationId xmlns:a16="http://schemas.microsoft.com/office/drawing/2014/main" id="{3790E574-F709-4486-4A9E-79626E7EBB6B}"/>
              </a:ext>
            </a:extLst>
          </p:cNvPr>
          <p:cNvSpPr txBox="1"/>
          <p:nvPr/>
        </p:nvSpPr>
        <p:spPr>
          <a:xfrm>
            <a:off x="1181939" y="4016103"/>
            <a:ext cx="9756649" cy="2225738"/>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dirty="0">
                <a:solidFill>
                  <a:srgbClr val="404040"/>
                </a:solidFill>
                <a:latin typeface="Montserrat"/>
              </a:rPr>
              <a:t>Part of the new tools is the use of </a:t>
            </a:r>
            <a:r>
              <a:rPr lang="en-US" sz="3465" b="1" dirty="0">
                <a:solidFill>
                  <a:srgbClr val="404040"/>
                </a:solidFill>
                <a:latin typeface="Montserrat"/>
              </a:rPr>
              <a:t>formal programming languages </a:t>
            </a:r>
            <a:r>
              <a:rPr lang="en-US" sz="3465" dirty="0">
                <a:solidFill>
                  <a:srgbClr val="404040"/>
                </a:solidFill>
                <a:latin typeface="Montserrat"/>
              </a:rPr>
              <a:t>to analyze data instead of tools like Excel. </a:t>
            </a:r>
          </a:p>
        </p:txBody>
      </p:sp>
    </p:spTree>
    <p:extLst>
      <p:ext uri="{BB962C8B-B14F-4D97-AF65-F5344CB8AC3E}">
        <p14:creationId xmlns:p14="http://schemas.microsoft.com/office/powerpoint/2010/main" val="808168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p:cNvSpPr/>
          <p:nvPr/>
        </p:nvSpPr>
        <p:spPr>
          <a:xfrm>
            <a:off x="-1" y="-1"/>
            <a:ext cx="11750080" cy="13716001"/>
          </a:xfrm>
          <a:prstGeom prst="rect">
            <a:avLst/>
          </a:prstGeom>
          <a:solidFill>
            <a:srgbClr val="557D9F"/>
          </a:solidFill>
          <a:ln w="12700">
            <a:miter lim="400000"/>
          </a:ln>
        </p:spPr>
        <p:txBody>
          <a:bodyPr lIns="45719" rIns="45719" anchor="ctr"/>
          <a:lstStyle/>
          <a:p>
            <a:pPr algn="ctr">
              <a:defRPr>
                <a:solidFill>
                  <a:srgbClr val="FFFFFF"/>
                </a:solidFill>
              </a:defRPr>
            </a:pPr>
            <a:endParaRPr/>
          </a:p>
        </p:txBody>
      </p:sp>
      <p:grpSp>
        <p:nvGrpSpPr>
          <p:cNvPr id="183" name="Group"/>
          <p:cNvGrpSpPr/>
          <p:nvPr/>
        </p:nvGrpSpPr>
        <p:grpSpPr>
          <a:xfrm>
            <a:off x="1399130" y="1524106"/>
            <a:ext cx="9502969" cy="6161413"/>
            <a:chOff x="0" y="0"/>
            <a:chExt cx="9502967" cy="6161411"/>
          </a:xfrm>
        </p:grpSpPr>
        <p:sp>
          <p:nvSpPr>
            <p:cNvPr id="180" name="WHY R ?"/>
            <p:cNvSpPr txBox="1"/>
            <p:nvPr/>
          </p:nvSpPr>
          <p:spPr>
            <a:xfrm>
              <a:off x="0" y="916936"/>
              <a:ext cx="9502968" cy="5244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5000">
                  <a:solidFill>
                    <a:srgbClr val="FFFFFF"/>
                  </a:solidFill>
                  <a:latin typeface="Helvetica"/>
                  <a:ea typeface="Helvetica"/>
                  <a:cs typeface="Helvetica"/>
                  <a:sym typeface="Helvetica"/>
                </a:defRPr>
              </a:pPr>
              <a:r>
                <a:t>WHY </a:t>
              </a:r>
              <a:r>
                <a:rPr b="1"/>
                <a:t>R</a:t>
              </a:r>
              <a:r>
                <a:t> ?</a:t>
              </a:r>
            </a:p>
          </p:txBody>
        </p:sp>
        <p:sp>
          <p:nvSpPr>
            <p:cNvPr id="181" name="FROM EXCEL TO R"/>
            <p:cNvSpPr txBox="1"/>
            <p:nvPr/>
          </p:nvSpPr>
          <p:spPr>
            <a:xfrm>
              <a:off x="2706463" y="0"/>
              <a:ext cx="4721464" cy="619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182" name="Line"/>
            <p:cNvSpPr/>
            <p:nvPr/>
          </p:nvSpPr>
          <p:spPr>
            <a:xfrm>
              <a:off x="141840" y="176055"/>
              <a:ext cx="2169271" cy="1"/>
            </a:xfrm>
            <a:prstGeom prst="line">
              <a:avLst/>
            </a:prstGeom>
            <a:noFill/>
            <a:ln w="88900" cap="flat">
              <a:solidFill>
                <a:srgbClr val="FFFFFF">
                  <a:alpha val="50000"/>
                </a:srgb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84" name="Freeform 32"/>
          <p:cNvSpPr/>
          <p:nvPr/>
        </p:nvSpPr>
        <p:spPr>
          <a:xfrm>
            <a:off x="20189204" y="5381394"/>
            <a:ext cx="3564927" cy="3045732"/>
          </a:xfrm>
          <a:custGeom>
            <a:avLst/>
            <a:gdLst/>
            <a:ahLst/>
            <a:cxnLst>
              <a:cxn ang="0">
                <a:pos x="wd2" y="hd2"/>
              </a:cxn>
              <a:cxn ang="5400000">
                <a:pos x="wd2" y="hd2"/>
              </a:cxn>
              <a:cxn ang="10800000">
                <a:pos x="wd2" y="hd2"/>
              </a:cxn>
              <a:cxn ang="16200000">
                <a:pos x="wd2" y="hd2"/>
              </a:cxn>
            </a:cxnLst>
            <a:rect l="0" t="0" r="r" b="b"/>
            <a:pathLst>
              <a:path w="20221" h="21196" extrusionOk="0">
                <a:moveTo>
                  <a:pt x="8267" y="21196"/>
                </a:moveTo>
                <a:cubicBezTo>
                  <a:pt x="8364" y="21082"/>
                  <a:pt x="8509" y="20968"/>
                  <a:pt x="8605" y="20854"/>
                </a:cubicBezTo>
                <a:cubicBezTo>
                  <a:pt x="13486" y="14927"/>
                  <a:pt x="13486" y="14927"/>
                  <a:pt x="13486" y="14927"/>
                </a:cubicBezTo>
                <a:cubicBezTo>
                  <a:pt x="19575" y="7518"/>
                  <a:pt x="19575" y="7518"/>
                  <a:pt x="19575" y="7518"/>
                </a:cubicBezTo>
                <a:cubicBezTo>
                  <a:pt x="20831" y="5979"/>
                  <a:pt x="20154" y="3585"/>
                  <a:pt x="18415" y="3243"/>
                </a:cubicBezTo>
                <a:cubicBezTo>
                  <a:pt x="9765" y="1477"/>
                  <a:pt x="9765" y="1477"/>
                  <a:pt x="9765" y="1477"/>
                </a:cubicBezTo>
                <a:cubicBezTo>
                  <a:pt x="2903" y="52"/>
                  <a:pt x="2903" y="52"/>
                  <a:pt x="2903" y="52"/>
                </a:cubicBezTo>
                <a:cubicBezTo>
                  <a:pt x="826" y="-404"/>
                  <a:pt x="-769" y="2218"/>
                  <a:pt x="391" y="4155"/>
                </a:cubicBezTo>
                <a:cubicBezTo>
                  <a:pt x="4160" y="10254"/>
                  <a:pt x="4160" y="10254"/>
                  <a:pt x="4160" y="10254"/>
                </a:cubicBezTo>
                <a:cubicBezTo>
                  <a:pt x="4208" y="10368"/>
                  <a:pt x="4257" y="10424"/>
                  <a:pt x="4257" y="10481"/>
                </a:cubicBezTo>
                <a:cubicBezTo>
                  <a:pt x="8702" y="17833"/>
                  <a:pt x="8702" y="17833"/>
                  <a:pt x="8702" y="17833"/>
                </a:cubicBezTo>
                <a:cubicBezTo>
                  <a:pt x="9330" y="18973"/>
                  <a:pt x="9089" y="20341"/>
                  <a:pt x="8267" y="21196"/>
                </a:cubicBezTo>
                <a:close/>
              </a:path>
            </a:pathLst>
          </a:custGeom>
          <a:solidFill>
            <a:srgbClr val="9FC9A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5" name="Freeform 33"/>
          <p:cNvSpPr/>
          <p:nvPr/>
        </p:nvSpPr>
        <p:spPr>
          <a:xfrm>
            <a:off x="20941286" y="6888275"/>
            <a:ext cx="846321" cy="1615874"/>
          </a:xfrm>
          <a:custGeom>
            <a:avLst/>
            <a:gdLst/>
            <a:ahLst/>
            <a:cxnLst>
              <a:cxn ang="0">
                <a:pos x="wd2" y="hd2"/>
              </a:cxn>
              <a:cxn ang="5400000">
                <a:pos x="wd2" y="hd2"/>
              </a:cxn>
              <a:cxn ang="10800000">
                <a:pos x="wd2" y="hd2"/>
              </a:cxn>
              <a:cxn ang="16200000">
                <a:pos x="wd2" y="hd2"/>
              </a:cxn>
            </a:cxnLst>
            <a:rect l="0" t="0" r="r" b="b"/>
            <a:pathLst>
              <a:path w="20438" h="20318" extrusionOk="0">
                <a:moveTo>
                  <a:pt x="18926" y="13269"/>
                </a:moveTo>
                <a:cubicBezTo>
                  <a:pt x="0" y="0"/>
                  <a:pt x="0" y="0"/>
                  <a:pt x="0" y="0"/>
                </a:cubicBezTo>
                <a:cubicBezTo>
                  <a:pt x="823" y="617"/>
                  <a:pt x="1234" y="1440"/>
                  <a:pt x="1234" y="2160"/>
                </a:cubicBezTo>
                <a:cubicBezTo>
                  <a:pt x="1234" y="15840"/>
                  <a:pt x="1234" y="15840"/>
                  <a:pt x="1234" y="15840"/>
                </a:cubicBezTo>
                <a:cubicBezTo>
                  <a:pt x="1234" y="19749"/>
                  <a:pt x="10697" y="21600"/>
                  <a:pt x="17074" y="19337"/>
                </a:cubicBezTo>
                <a:cubicBezTo>
                  <a:pt x="20571" y="17794"/>
                  <a:pt x="21600" y="15326"/>
                  <a:pt x="18926" y="13269"/>
                </a:cubicBezTo>
                <a:close/>
              </a:path>
            </a:pathLst>
          </a:custGeom>
          <a:solidFill>
            <a:srgbClr val="7A9E88"/>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6" name="Freeform 34"/>
          <p:cNvSpPr/>
          <p:nvPr/>
        </p:nvSpPr>
        <p:spPr>
          <a:xfrm>
            <a:off x="18691680" y="8874789"/>
            <a:ext cx="3105330" cy="3429041"/>
          </a:xfrm>
          <a:custGeom>
            <a:avLst/>
            <a:gdLst/>
            <a:ahLst/>
            <a:cxnLst>
              <a:cxn ang="0">
                <a:pos x="wd2" y="hd2"/>
              </a:cxn>
              <a:cxn ang="5400000">
                <a:pos x="wd2" y="hd2"/>
              </a:cxn>
              <a:cxn ang="10800000">
                <a:pos x="wd2" y="hd2"/>
              </a:cxn>
              <a:cxn ang="16200000">
                <a:pos x="wd2" y="hd2"/>
              </a:cxn>
            </a:cxnLst>
            <a:rect l="0" t="0" r="r" b="b"/>
            <a:pathLst>
              <a:path w="21288" h="20273" extrusionOk="0">
                <a:moveTo>
                  <a:pt x="0" y="12847"/>
                </a:moveTo>
                <a:cubicBezTo>
                  <a:pt x="117" y="12944"/>
                  <a:pt x="292" y="12992"/>
                  <a:pt x="467" y="13089"/>
                </a:cubicBezTo>
                <a:cubicBezTo>
                  <a:pt x="8056" y="16140"/>
                  <a:pt x="8056" y="16140"/>
                  <a:pt x="8056" y="16140"/>
                </a:cubicBezTo>
                <a:cubicBezTo>
                  <a:pt x="17572" y="20015"/>
                  <a:pt x="17572" y="20015"/>
                  <a:pt x="17572" y="20015"/>
                </a:cubicBezTo>
                <a:cubicBezTo>
                  <a:pt x="19498" y="20838"/>
                  <a:pt x="21600" y="19579"/>
                  <a:pt x="21250" y="17787"/>
                </a:cubicBezTo>
                <a:cubicBezTo>
                  <a:pt x="19790" y="9069"/>
                  <a:pt x="19790" y="9069"/>
                  <a:pt x="19790" y="9069"/>
                </a:cubicBezTo>
                <a:cubicBezTo>
                  <a:pt x="18623" y="2192"/>
                  <a:pt x="18623" y="2192"/>
                  <a:pt x="18623" y="2192"/>
                </a:cubicBezTo>
                <a:cubicBezTo>
                  <a:pt x="18272" y="61"/>
                  <a:pt x="15120" y="-762"/>
                  <a:pt x="13661" y="836"/>
                </a:cubicBezTo>
                <a:cubicBezTo>
                  <a:pt x="9107" y="6067"/>
                  <a:pt x="9107" y="6067"/>
                  <a:pt x="9107" y="6067"/>
                </a:cubicBezTo>
                <a:cubicBezTo>
                  <a:pt x="9049" y="6115"/>
                  <a:pt x="8990" y="6164"/>
                  <a:pt x="8932" y="6212"/>
                </a:cubicBezTo>
                <a:cubicBezTo>
                  <a:pt x="3444" y="12363"/>
                  <a:pt x="3444" y="12363"/>
                  <a:pt x="3444" y="12363"/>
                </a:cubicBezTo>
                <a:cubicBezTo>
                  <a:pt x="2569" y="13283"/>
                  <a:pt x="1109" y="13380"/>
                  <a:pt x="0" y="12847"/>
                </a:cubicBezTo>
                <a:close/>
              </a:path>
            </a:pathLst>
          </a:custGeom>
          <a:solidFill>
            <a:srgbClr val="4578A4"/>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7" name="Freeform 35"/>
          <p:cNvSpPr/>
          <p:nvPr/>
        </p:nvSpPr>
        <p:spPr>
          <a:xfrm>
            <a:off x="18511759" y="9923682"/>
            <a:ext cx="1480898" cy="1178291"/>
          </a:xfrm>
          <a:custGeom>
            <a:avLst/>
            <a:gdLst/>
            <a:ahLst/>
            <a:cxnLst>
              <a:cxn ang="0">
                <a:pos x="wd2" y="hd2"/>
              </a:cxn>
              <a:cxn ang="5400000">
                <a:pos x="wd2" y="hd2"/>
              </a:cxn>
              <a:cxn ang="10800000">
                <a:pos x="wd2" y="hd2"/>
              </a:cxn>
              <a:cxn ang="16200000">
                <a:pos x="wd2" y="hd2"/>
              </a:cxn>
            </a:cxnLst>
            <a:rect l="0" t="0" r="r" b="b"/>
            <a:pathLst>
              <a:path w="20525" h="20973" extrusionOk="0">
                <a:moveTo>
                  <a:pt x="9430" y="18535"/>
                </a:moveTo>
                <a:cubicBezTo>
                  <a:pt x="20525" y="0"/>
                  <a:pt x="20525" y="0"/>
                  <a:pt x="20525" y="0"/>
                </a:cubicBezTo>
                <a:cubicBezTo>
                  <a:pt x="20053" y="876"/>
                  <a:pt x="19227" y="1459"/>
                  <a:pt x="18400" y="1751"/>
                </a:cubicBezTo>
                <a:cubicBezTo>
                  <a:pt x="3410" y="7735"/>
                  <a:pt x="3410" y="7735"/>
                  <a:pt x="3410" y="7735"/>
                </a:cubicBezTo>
                <a:cubicBezTo>
                  <a:pt x="-839" y="9486"/>
                  <a:pt x="-1075" y="16638"/>
                  <a:pt x="2466" y="19995"/>
                </a:cubicBezTo>
                <a:cubicBezTo>
                  <a:pt x="4709" y="21600"/>
                  <a:pt x="7659" y="21308"/>
                  <a:pt x="9430" y="18535"/>
                </a:cubicBezTo>
                <a:close/>
              </a:path>
            </a:pathLst>
          </a:custGeom>
          <a:solidFill>
            <a:srgbClr val="39628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8" name="Freeform 36"/>
          <p:cNvSpPr/>
          <p:nvPr/>
        </p:nvSpPr>
        <p:spPr>
          <a:xfrm>
            <a:off x="14773290" y="9155884"/>
            <a:ext cx="3289814" cy="3136636"/>
          </a:xfrm>
          <a:custGeom>
            <a:avLst/>
            <a:gdLst/>
            <a:ahLst/>
            <a:cxnLst>
              <a:cxn ang="0">
                <a:pos x="wd2" y="hd2"/>
              </a:cxn>
              <a:cxn ang="5400000">
                <a:pos x="wd2" y="hd2"/>
              </a:cxn>
              <a:cxn ang="10800000">
                <a:pos x="wd2" y="hd2"/>
              </a:cxn>
              <a:cxn ang="16200000">
                <a:pos x="wd2" y="hd2"/>
              </a:cxn>
            </a:cxnLst>
            <a:rect l="0" t="0" r="r" b="b"/>
            <a:pathLst>
              <a:path w="20787" h="20993" extrusionOk="0">
                <a:moveTo>
                  <a:pt x="2621" y="0"/>
                </a:moveTo>
                <a:cubicBezTo>
                  <a:pt x="2567" y="164"/>
                  <a:pt x="2513" y="329"/>
                  <a:pt x="2459" y="493"/>
                </a:cubicBezTo>
                <a:cubicBezTo>
                  <a:pt x="1382" y="8333"/>
                  <a:pt x="1382" y="8333"/>
                  <a:pt x="1382" y="8333"/>
                </a:cubicBezTo>
                <a:cubicBezTo>
                  <a:pt x="35" y="18201"/>
                  <a:pt x="35" y="18201"/>
                  <a:pt x="35" y="18201"/>
                </a:cubicBezTo>
                <a:cubicBezTo>
                  <a:pt x="-288" y="20229"/>
                  <a:pt x="1651" y="21600"/>
                  <a:pt x="3429" y="20723"/>
                </a:cubicBezTo>
                <a:cubicBezTo>
                  <a:pt x="12209" y="16337"/>
                  <a:pt x="12209" y="16337"/>
                  <a:pt x="12209" y="16337"/>
                </a:cubicBezTo>
                <a:cubicBezTo>
                  <a:pt x="19211" y="12883"/>
                  <a:pt x="19211" y="12883"/>
                  <a:pt x="19211" y="12883"/>
                </a:cubicBezTo>
                <a:cubicBezTo>
                  <a:pt x="21312" y="11842"/>
                  <a:pt x="21312" y="8717"/>
                  <a:pt x="19211" y="8004"/>
                </a:cubicBezTo>
                <a:cubicBezTo>
                  <a:pt x="12370" y="5756"/>
                  <a:pt x="12370" y="5756"/>
                  <a:pt x="12370" y="5756"/>
                </a:cubicBezTo>
                <a:cubicBezTo>
                  <a:pt x="12316" y="5756"/>
                  <a:pt x="12209" y="5702"/>
                  <a:pt x="12155" y="5647"/>
                </a:cubicBezTo>
                <a:cubicBezTo>
                  <a:pt x="4075" y="2851"/>
                  <a:pt x="4075" y="2851"/>
                  <a:pt x="4075" y="2851"/>
                </a:cubicBezTo>
                <a:cubicBezTo>
                  <a:pt x="2890" y="2467"/>
                  <a:pt x="2351" y="1151"/>
                  <a:pt x="2621" y="0"/>
                </a:cubicBezTo>
                <a:close/>
              </a:path>
            </a:pathLst>
          </a:custGeom>
          <a:solidFill>
            <a:srgbClr val="2E5378"/>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9" name="Freeform 37"/>
          <p:cNvSpPr/>
          <p:nvPr/>
        </p:nvSpPr>
        <p:spPr>
          <a:xfrm>
            <a:off x="15179657" y="8866598"/>
            <a:ext cx="1516519" cy="1131914"/>
          </a:xfrm>
          <a:custGeom>
            <a:avLst/>
            <a:gdLst/>
            <a:ahLst/>
            <a:cxnLst>
              <a:cxn ang="0">
                <a:pos x="wd2" y="hd2"/>
              </a:cxn>
              <a:cxn ang="5400000">
                <a:pos x="wd2" y="hd2"/>
              </a:cxn>
              <a:cxn ang="10800000">
                <a:pos x="wd2" y="hd2"/>
              </a:cxn>
              <a:cxn ang="16200000">
                <a:pos x="wd2" y="hd2"/>
              </a:cxn>
            </a:cxnLst>
            <a:rect l="0" t="0" r="r" b="b"/>
            <a:pathLst>
              <a:path w="21157" h="19673" extrusionOk="0">
                <a:moveTo>
                  <a:pt x="3355" y="12426"/>
                </a:moveTo>
                <a:cubicBezTo>
                  <a:pt x="21157" y="19673"/>
                  <a:pt x="21157" y="19673"/>
                  <a:pt x="21157" y="19673"/>
                </a:cubicBezTo>
                <a:cubicBezTo>
                  <a:pt x="20326" y="19389"/>
                  <a:pt x="19614" y="18678"/>
                  <a:pt x="19139" y="17826"/>
                </a:cubicBezTo>
                <a:cubicBezTo>
                  <a:pt x="9882" y="2478"/>
                  <a:pt x="9882" y="2478"/>
                  <a:pt x="9882" y="2478"/>
                </a:cubicBezTo>
                <a:cubicBezTo>
                  <a:pt x="7153" y="-1927"/>
                  <a:pt x="1575" y="-80"/>
                  <a:pt x="150" y="5036"/>
                </a:cubicBezTo>
                <a:cubicBezTo>
                  <a:pt x="-443" y="8020"/>
                  <a:pt x="744" y="11431"/>
                  <a:pt x="3355" y="12426"/>
                </a:cubicBezTo>
                <a:close/>
              </a:path>
            </a:pathLst>
          </a:custGeom>
          <a:solidFill>
            <a:srgbClr val="24415D"/>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0" name="Freeform 38"/>
          <p:cNvSpPr/>
          <p:nvPr/>
        </p:nvSpPr>
        <p:spPr>
          <a:xfrm>
            <a:off x="12838852" y="5365691"/>
            <a:ext cx="3142464" cy="3124527"/>
          </a:xfrm>
          <a:custGeom>
            <a:avLst/>
            <a:gdLst/>
            <a:ahLst/>
            <a:cxnLst>
              <a:cxn ang="0">
                <a:pos x="wd2" y="hd2"/>
              </a:cxn>
              <a:cxn ang="5400000">
                <a:pos x="wd2" y="hd2"/>
              </a:cxn>
              <a:cxn ang="10800000">
                <a:pos x="wd2" y="hd2"/>
              </a:cxn>
              <a:cxn ang="16200000">
                <a:pos x="wd2" y="hd2"/>
              </a:cxn>
            </a:cxnLst>
            <a:rect l="0" t="0" r="r" b="b"/>
            <a:pathLst>
              <a:path w="20913" h="20765" extrusionOk="0">
                <a:moveTo>
                  <a:pt x="20913" y="0"/>
                </a:moveTo>
                <a:cubicBezTo>
                  <a:pt x="20686" y="0"/>
                  <a:pt x="20516" y="0"/>
                  <a:pt x="20289" y="54"/>
                </a:cubicBezTo>
                <a:cubicBezTo>
                  <a:pt x="12296" y="1415"/>
                  <a:pt x="12296" y="1415"/>
                  <a:pt x="12296" y="1415"/>
                </a:cubicBezTo>
                <a:cubicBezTo>
                  <a:pt x="2148" y="3101"/>
                  <a:pt x="2148" y="3101"/>
                  <a:pt x="2148" y="3101"/>
                </a:cubicBezTo>
                <a:cubicBezTo>
                  <a:pt x="50" y="3428"/>
                  <a:pt x="-687" y="5713"/>
                  <a:pt x="730" y="7182"/>
                </a:cubicBezTo>
                <a:cubicBezTo>
                  <a:pt x="7930" y="14255"/>
                  <a:pt x="7930" y="14255"/>
                  <a:pt x="7930" y="14255"/>
                </a:cubicBezTo>
                <a:cubicBezTo>
                  <a:pt x="13600" y="19913"/>
                  <a:pt x="13600" y="19913"/>
                  <a:pt x="13600" y="19913"/>
                </a:cubicBezTo>
                <a:cubicBezTo>
                  <a:pt x="15300" y="21600"/>
                  <a:pt x="18362" y="20621"/>
                  <a:pt x="18362" y="18390"/>
                </a:cubicBezTo>
                <a:cubicBezTo>
                  <a:pt x="18362" y="11154"/>
                  <a:pt x="18362" y="11154"/>
                  <a:pt x="18362" y="11154"/>
                </a:cubicBezTo>
                <a:cubicBezTo>
                  <a:pt x="18362" y="11099"/>
                  <a:pt x="18362" y="10990"/>
                  <a:pt x="18362" y="10936"/>
                </a:cubicBezTo>
                <a:cubicBezTo>
                  <a:pt x="18532" y="2340"/>
                  <a:pt x="18532" y="2340"/>
                  <a:pt x="18532" y="2340"/>
                </a:cubicBezTo>
                <a:cubicBezTo>
                  <a:pt x="18532" y="1034"/>
                  <a:pt x="19609" y="109"/>
                  <a:pt x="20913" y="0"/>
                </a:cubicBezTo>
                <a:close/>
              </a:path>
            </a:pathLst>
          </a:custGeom>
          <a:solidFill>
            <a:srgbClr val="436C6E"/>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1" name="Freeform 39"/>
          <p:cNvSpPr/>
          <p:nvPr/>
        </p:nvSpPr>
        <p:spPr>
          <a:xfrm>
            <a:off x="15598477" y="5365691"/>
            <a:ext cx="808405" cy="1642959"/>
          </a:xfrm>
          <a:custGeom>
            <a:avLst/>
            <a:gdLst/>
            <a:ahLst/>
            <a:cxnLst>
              <a:cxn ang="0">
                <a:pos x="wd2" y="hd2"/>
              </a:cxn>
              <a:cxn ang="5400000">
                <a:pos x="wd2" y="hd2"/>
              </a:cxn>
              <a:cxn ang="10800000">
                <a:pos x="wd2" y="hd2"/>
              </a:cxn>
              <a:cxn ang="16200000">
                <a:pos x="wd2" y="hd2"/>
              </a:cxn>
            </a:cxnLst>
            <a:rect l="0" t="0" r="r" b="b"/>
            <a:pathLst>
              <a:path w="18810" h="21600" extrusionOk="0">
                <a:moveTo>
                  <a:pt x="594" y="4621"/>
                </a:moveTo>
                <a:cubicBezTo>
                  <a:pt x="0" y="21600"/>
                  <a:pt x="0" y="21600"/>
                  <a:pt x="0" y="21600"/>
                </a:cubicBezTo>
                <a:cubicBezTo>
                  <a:pt x="198" y="20740"/>
                  <a:pt x="793" y="19988"/>
                  <a:pt x="1585" y="19343"/>
                </a:cubicBezTo>
                <a:cubicBezTo>
                  <a:pt x="17240" y="7845"/>
                  <a:pt x="17240" y="7845"/>
                  <a:pt x="17240" y="7845"/>
                </a:cubicBezTo>
                <a:cubicBezTo>
                  <a:pt x="21600" y="4513"/>
                  <a:pt x="16250" y="107"/>
                  <a:pt x="8917" y="0"/>
                </a:cubicBezTo>
                <a:cubicBezTo>
                  <a:pt x="4360" y="215"/>
                  <a:pt x="594" y="2042"/>
                  <a:pt x="594" y="4621"/>
                </a:cubicBezTo>
                <a:close/>
              </a:path>
            </a:pathLst>
          </a:custGeom>
          <a:solidFill>
            <a:srgbClr val="2D4849"/>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2" name="Freeform 40"/>
          <p:cNvSpPr/>
          <p:nvPr/>
        </p:nvSpPr>
        <p:spPr>
          <a:xfrm>
            <a:off x="16617142" y="2280657"/>
            <a:ext cx="3351800" cy="3166225"/>
          </a:xfrm>
          <a:custGeom>
            <a:avLst/>
            <a:gdLst/>
            <a:ahLst/>
            <a:cxnLst>
              <a:cxn ang="0">
                <a:pos x="wd2" y="hd2"/>
              </a:cxn>
              <a:cxn ang="5400000">
                <a:pos x="wd2" y="hd2"/>
              </a:cxn>
              <a:cxn ang="10800000">
                <a:pos x="wd2" y="hd2"/>
              </a:cxn>
              <a:cxn ang="16200000">
                <a:pos x="wd2" y="hd2"/>
              </a:cxn>
            </a:cxnLst>
            <a:rect l="0" t="0" r="r" b="b"/>
            <a:pathLst>
              <a:path w="20828" h="20589" extrusionOk="0">
                <a:moveTo>
                  <a:pt x="20828" y="17171"/>
                </a:moveTo>
                <a:cubicBezTo>
                  <a:pt x="20775" y="16958"/>
                  <a:pt x="20722" y="16798"/>
                  <a:pt x="20616" y="16639"/>
                </a:cubicBezTo>
                <a:cubicBezTo>
                  <a:pt x="17069" y="9882"/>
                  <a:pt x="17069" y="9882"/>
                  <a:pt x="17069" y="9882"/>
                </a:cubicBezTo>
                <a:cubicBezTo>
                  <a:pt x="12569" y="1317"/>
                  <a:pt x="12569" y="1317"/>
                  <a:pt x="12569" y="1317"/>
                </a:cubicBezTo>
                <a:cubicBezTo>
                  <a:pt x="11616" y="-439"/>
                  <a:pt x="9340" y="-439"/>
                  <a:pt x="8387" y="1317"/>
                </a:cubicBezTo>
                <a:cubicBezTo>
                  <a:pt x="3887" y="9882"/>
                  <a:pt x="3887" y="9882"/>
                  <a:pt x="3887" y="9882"/>
                </a:cubicBezTo>
                <a:cubicBezTo>
                  <a:pt x="340" y="16639"/>
                  <a:pt x="340" y="16639"/>
                  <a:pt x="340" y="16639"/>
                </a:cubicBezTo>
                <a:cubicBezTo>
                  <a:pt x="-772" y="18714"/>
                  <a:pt x="1028" y="21161"/>
                  <a:pt x="3093" y="20469"/>
                </a:cubicBezTo>
                <a:cubicBezTo>
                  <a:pt x="9763" y="18288"/>
                  <a:pt x="9763" y="18288"/>
                  <a:pt x="9763" y="18288"/>
                </a:cubicBezTo>
                <a:cubicBezTo>
                  <a:pt x="9869" y="18235"/>
                  <a:pt x="9922" y="18235"/>
                  <a:pt x="9975" y="18235"/>
                </a:cubicBezTo>
                <a:cubicBezTo>
                  <a:pt x="18022" y="15734"/>
                  <a:pt x="18022" y="15734"/>
                  <a:pt x="18022" y="15734"/>
                </a:cubicBezTo>
                <a:cubicBezTo>
                  <a:pt x="19187" y="15362"/>
                  <a:pt x="20352" y="16054"/>
                  <a:pt x="20828" y="17171"/>
                </a:cubicBezTo>
                <a:close/>
              </a:path>
            </a:pathLst>
          </a:custGeom>
          <a:solidFill>
            <a:srgbClr val="79997F"/>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3" name="Freeform 41"/>
          <p:cNvSpPr/>
          <p:nvPr/>
        </p:nvSpPr>
        <p:spPr>
          <a:xfrm>
            <a:off x="18220756" y="4685166"/>
            <a:ext cx="1768406" cy="763385"/>
          </a:xfrm>
          <a:custGeom>
            <a:avLst/>
            <a:gdLst/>
            <a:ahLst/>
            <a:cxnLst>
              <a:cxn ang="0">
                <a:pos x="wd2" y="hd2"/>
              </a:cxn>
              <a:cxn ang="5400000">
                <a:pos x="wd2" y="hd2"/>
              </a:cxn>
              <a:cxn ang="10800000">
                <a:pos x="wd2" y="hd2"/>
              </a:cxn>
              <a:cxn ang="16200000">
                <a:pos x="wd2" y="hd2"/>
              </a:cxn>
            </a:cxnLst>
            <a:rect l="0" t="0" r="r" b="b"/>
            <a:pathLst>
              <a:path w="20725" h="18633" extrusionOk="0">
                <a:moveTo>
                  <a:pt x="15200" y="381"/>
                </a:moveTo>
                <a:cubicBezTo>
                  <a:pt x="0" y="9781"/>
                  <a:pt x="0" y="9781"/>
                  <a:pt x="0" y="9781"/>
                </a:cubicBezTo>
                <a:cubicBezTo>
                  <a:pt x="800" y="9381"/>
                  <a:pt x="1500" y="9381"/>
                  <a:pt x="2200" y="9981"/>
                </a:cubicBezTo>
                <a:cubicBezTo>
                  <a:pt x="14900" y="18181"/>
                  <a:pt x="14900" y="18181"/>
                  <a:pt x="14900" y="18181"/>
                </a:cubicBezTo>
                <a:cubicBezTo>
                  <a:pt x="18500" y="20581"/>
                  <a:pt x="21600" y="12981"/>
                  <a:pt x="20500" y="5781"/>
                </a:cubicBezTo>
                <a:cubicBezTo>
                  <a:pt x="19600" y="1581"/>
                  <a:pt x="17400" y="-1019"/>
                  <a:pt x="15200" y="381"/>
                </a:cubicBezTo>
                <a:close/>
              </a:path>
            </a:pathLst>
          </a:custGeom>
          <a:solidFill>
            <a:srgbClr val="546C5A"/>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4" name="Oval"/>
          <p:cNvSpPr/>
          <p:nvPr/>
        </p:nvSpPr>
        <p:spPr>
          <a:xfrm>
            <a:off x="16267095" y="5698871"/>
            <a:ext cx="4051895" cy="3994683"/>
          </a:xfrm>
          <a:prstGeom prst="ellipse">
            <a:avLst/>
          </a:prstGeom>
          <a:solidFill>
            <a:srgbClr val="557D9F"/>
          </a:solidFill>
          <a:ln w="12700">
            <a:miter lim="400000"/>
          </a:ln>
          <a:effectLst>
            <a:outerShdw blurRad="101600" dist="76200" dir="5400000" rotWithShape="0">
              <a:srgbClr val="000000">
                <a:alpha val="30000"/>
              </a:srgbClr>
            </a:outerShdw>
          </a:effectLst>
        </p:spPr>
        <p:txBody>
          <a:bodyPr lIns="45719" rIns="45719" anchor="ctr"/>
          <a:lstStyle/>
          <a:p>
            <a:endParaRPr/>
          </a:p>
        </p:txBody>
      </p:sp>
      <p:sp>
        <p:nvSpPr>
          <p:cNvPr id="195" name="Oval"/>
          <p:cNvSpPr/>
          <p:nvPr/>
        </p:nvSpPr>
        <p:spPr>
          <a:xfrm>
            <a:off x="17162553" y="5814846"/>
            <a:ext cx="2260975" cy="1331440"/>
          </a:xfrm>
          <a:prstGeom prst="ellipse">
            <a:avLst/>
          </a:prstGeom>
          <a:solidFill>
            <a:srgbClr val="FFFFFF">
              <a:alpha val="26000"/>
            </a:srgbClr>
          </a:solidFill>
          <a:ln w="12700">
            <a:miter lim="400000"/>
          </a:ln>
          <a:effectLst>
            <a:reflection stA="50000" endPos="40000" dir="5400000" sy="-100000" algn="bl" rotWithShape="0"/>
          </a:effectLst>
        </p:spPr>
        <p:txBody>
          <a:bodyPr lIns="45719" rIns="45719" anchor="ctr"/>
          <a:lstStyle/>
          <a:p>
            <a:endParaRPr/>
          </a:p>
        </p:txBody>
      </p:sp>
      <p:sp>
        <p:nvSpPr>
          <p:cNvPr id="196" name="R"/>
          <p:cNvSpPr txBox="1"/>
          <p:nvPr/>
        </p:nvSpPr>
        <p:spPr>
          <a:xfrm>
            <a:off x="17359472" y="5559593"/>
            <a:ext cx="1724742" cy="3974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5000">
                <a:solidFill>
                  <a:srgbClr val="FFFFFF"/>
                </a:solidFill>
                <a:latin typeface="Source Sans Pro Regular"/>
                <a:ea typeface="Source Sans Pro Regular"/>
                <a:cs typeface="Source Sans Pro Regular"/>
                <a:sym typeface="Source Sans Pro Regular"/>
              </a:defRPr>
            </a:lvl1pPr>
          </a:lstStyle>
          <a:p>
            <a:r>
              <a:t>R</a:t>
            </a:r>
          </a:p>
        </p:txBody>
      </p:sp>
      <p:sp>
        <p:nvSpPr>
          <p:cNvPr id="197" name="Shape"/>
          <p:cNvSpPr/>
          <p:nvPr/>
        </p:nvSpPr>
        <p:spPr>
          <a:xfrm>
            <a:off x="22518461" y="8364535"/>
            <a:ext cx="973701" cy="973703"/>
          </a:xfrm>
          <a:custGeom>
            <a:avLst/>
            <a:gdLst/>
            <a:ahLst/>
            <a:cxnLst>
              <a:cxn ang="0">
                <a:pos x="wd2" y="hd2"/>
              </a:cxn>
              <a:cxn ang="5400000">
                <a:pos x="wd2" y="hd2"/>
              </a:cxn>
              <a:cxn ang="10800000">
                <a:pos x="wd2" y="hd2"/>
              </a:cxn>
              <a:cxn ang="16200000">
                <a:pos x="wd2" y="hd2"/>
              </a:cxn>
            </a:cxnLst>
            <a:rect l="0" t="0" r="r" b="b"/>
            <a:pathLst>
              <a:path w="21600" h="21600" extrusionOk="0">
                <a:moveTo>
                  <a:pt x="11056" y="0"/>
                </a:moveTo>
                <a:cubicBezTo>
                  <a:pt x="5050" y="0"/>
                  <a:pt x="0" y="5016"/>
                  <a:pt x="0" y="11056"/>
                </a:cubicBezTo>
                <a:cubicBezTo>
                  <a:pt x="0" y="16584"/>
                  <a:pt x="5050" y="21600"/>
                  <a:pt x="11056" y="21600"/>
                </a:cubicBezTo>
                <a:cubicBezTo>
                  <a:pt x="16584" y="21600"/>
                  <a:pt x="21600" y="16584"/>
                  <a:pt x="21600" y="11056"/>
                </a:cubicBezTo>
                <a:cubicBezTo>
                  <a:pt x="21600" y="5016"/>
                  <a:pt x="16584" y="0"/>
                  <a:pt x="11056" y="0"/>
                </a:cubicBezTo>
                <a:close/>
                <a:moveTo>
                  <a:pt x="18597" y="5528"/>
                </a:moveTo>
                <a:cubicBezTo>
                  <a:pt x="19587" y="7029"/>
                  <a:pt x="20099" y="8565"/>
                  <a:pt x="20099" y="10032"/>
                </a:cubicBezTo>
                <a:cubicBezTo>
                  <a:pt x="15082" y="10032"/>
                  <a:pt x="15082" y="10032"/>
                  <a:pt x="15082" y="10032"/>
                </a:cubicBezTo>
                <a:cubicBezTo>
                  <a:pt x="15082" y="9043"/>
                  <a:pt x="14571" y="7541"/>
                  <a:pt x="14571" y="6552"/>
                </a:cubicBezTo>
                <a:cubicBezTo>
                  <a:pt x="16072" y="6552"/>
                  <a:pt x="17608" y="6040"/>
                  <a:pt x="18597" y="5528"/>
                </a:cubicBezTo>
                <a:close/>
                <a:moveTo>
                  <a:pt x="17608" y="4538"/>
                </a:moveTo>
                <a:cubicBezTo>
                  <a:pt x="16584" y="5016"/>
                  <a:pt x="15594" y="5016"/>
                  <a:pt x="14059" y="5016"/>
                </a:cubicBezTo>
                <a:cubicBezTo>
                  <a:pt x="14059" y="4027"/>
                  <a:pt x="13581" y="3037"/>
                  <a:pt x="13069" y="2013"/>
                </a:cubicBezTo>
                <a:cubicBezTo>
                  <a:pt x="15082" y="2013"/>
                  <a:pt x="16584" y="3037"/>
                  <a:pt x="17608" y="4538"/>
                </a:cubicBezTo>
                <a:close/>
                <a:moveTo>
                  <a:pt x="8053" y="10032"/>
                </a:moveTo>
                <a:cubicBezTo>
                  <a:pt x="8053" y="9043"/>
                  <a:pt x="8565" y="8053"/>
                  <a:pt x="8565" y="6552"/>
                </a:cubicBezTo>
                <a:cubicBezTo>
                  <a:pt x="9555" y="7029"/>
                  <a:pt x="10066" y="7029"/>
                  <a:pt x="11056" y="7029"/>
                </a:cubicBezTo>
                <a:cubicBezTo>
                  <a:pt x="11568" y="7029"/>
                  <a:pt x="12591" y="7029"/>
                  <a:pt x="13069" y="6552"/>
                </a:cubicBezTo>
                <a:cubicBezTo>
                  <a:pt x="13581" y="8053"/>
                  <a:pt x="13581" y="9043"/>
                  <a:pt x="13581" y="10032"/>
                </a:cubicBezTo>
                <a:lnTo>
                  <a:pt x="8053" y="10032"/>
                </a:lnTo>
                <a:close/>
                <a:moveTo>
                  <a:pt x="13581" y="11568"/>
                </a:moveTo>
                <a:cubicBezTo>
                  <a:pt x="13581" y="12557"/>
                  <a:pt x="13581" y="14059"/>
                  <a:pt x="13069" y="15082"/>
                </a:cubicBezTo>
                <a:cubicBezTo>
                  <a:pt x="12591" y="15082"/>
                  <a:pt x="11568" y="15082"/>
                  <a:pt x="11056" y="15082"/>
                </a:cubicBezTo>
                <a:cubicBezTo>
                  <a:pt x="10066" y="15082"/>
                  <a:pt x="9555" y="15082"/>
                  <a:pt x="8565" y="15082"/>
                </a:cubicBezTo>
                <a:cubicBezTo>
                  <a:pt x="8565" y="14059"/>
                  <a:pt x="8053" y="12557"/>
                  <a:pt x="8053" y="11568"/>
                </a:cubicBezTo>
                <a:lnTo>
                  <a:pt x="13581" y="11568"/>
                </a:lnTo>
                <a:close/>
                <a:moveTo>
                  <a:pt x="10066" y="1501"/>
                </a:moveTo>
                <a:cubicBezTo>
                  <a:pt x="10578" y="1501"/>
                  <a:pt x="10578" y="1501"/>
                  <a:pt x="11056" y="1501"/>
                </a:cubicBezTo>
                <a:lnTo>
                  <a:pt x="11568" y="1501"/>
                </a:lnTo>
                <a:cubicBezTo>
                  <a:pt x="12080" y="2525"/>
                  <a:pt x="12591" y="4027"/>
                  <a:pt x="13069" y="5528"/>
                </a:cubicBezTo>
                <a:cubicBezTo>
                  <a:pt x="12080" y="5528"/>
                  <a:pt x="11568" y="5528"/>
                  <a:pt x="11056" y="5528"/>
                </a:cubicBezTo>
                <a:cubicBezTo>
                  <a:pt x="10066" y="5528"/>
                  <a:pt x="9555" y="5528"/>
                  <a:pt x="9043" y="5528"/>
                </a:cubicBezTo>
                <a:cubicBezTo>
                  <a:pt x="9043" y="4027"/>
                  <a:pt x="9555" y="2525"/>
                  <a:pt x="10066" y="1501"/>
                </a:cubicBezTo>
                <a:close/>
                <a:moveTo>
                  <a:pt x="8565" y="2013"/>
                </a:moveTo>
                <a:cubicBezTo>
                  <a:pt x="8053" y="3037"/>
                  <a:pt x="7541" y="4027"/>
                  <a:pt x="7541" y="5016"/>
                </a:cubicBezTo>
                <a:cubicBezTo>
                  <a:pt x="6552" y="5016"/>
                  <a:pt x="5050" y="5016"/>
                  <a:pt x="4027" y="4538"/>
                </a:cubicBezTo>
                <a:cubicBezTo>
                  <a:pt x="5050" y="3037"/>
                  <a:pt x="7064" y="2013"/>
                  <a:pt x="8565" y="2013"/>
                </a:cubicBezTo>
                <a:close/>
                <a:moveTo>
                  <a:pt x="3037" y="5528"/>
                </a:moveTo>
                <a:cubicBezTo>
                  <a:pt x="4538" y="6040"/>
                  <a:pt x="6040" y="6552"/>
                  <a:pt x="7064" y="6552"/>
                </a:cubicBezTo>
                <a:cubicBezTo>
                  <a:pt x="7064" y="7541"/>
                  <a:pt x="7064" y="9043"/>
                  <a:pt x="7064" y="10032"/>
                </a:cubicBezTo>
                <a:cubicBezTo>
                  <a:pt x="1501" y="10032"/>
                  <a:pt x="1501" y="10032"/>
                  <a:pt x="1501" y="10032"/>
                </a:cubicBezTo>
                <a:cubicBezTo>
                  <a:pt x="1501" y="8565"/>
                  <a:pt x="2013" y="7029"/>
                  <a:pt x="3037" y="5528"/>
                </a:cubicBezTo>
                <a:close/>
                <a:moveTo>
                  <a:pt x="3037" y="16072"/>
                </a:moveTo>
                <a:cubicBezTo>
                  <a:pt x="2013" y="14571"/>
                  <a:pt x="1501" y="13069"/>
                  <a:pt x="1501" y="11568"/>
                </a:cubicBezTo>
                <a:cubicBezTo>
                  <a:pt x="7064" y="11568"/>
                  <a:pt x="7064" y="11568"/>
                  <a:pt x="7064" y="11568"/>
                </a:cubicBezTo>
                <a:cubicBezTo>
                  <a:pt x="7064" y="12557"/>
                  <a:pt x="7064" y="14059"/>
                  <a:pt x="7064" y="15082"/>
                </a:cubicBezTo>
                <a:cubicBezTo>
                  <a:pt x="6040" y="15594"/>
                  <a:pt x="4538" y="15594"/>
                  <a:pt x="3037" y="16072"/>
                </a:cubicBezTo>
                <a:close/>
                <a:moveTo>
                  <a:pt x="4027" y="17096"/>
                </a:moveTo>
                <a:cubicBezTo>
                  <a:pt x="5050" y="17096"/>
                  <a:pt x="6552" y="16584"/>
                  <a:pt x="7541" y="16584"/>
                </a:cubicBezTo>
                <a:cubicBezTo>
                  <a:pt x="7541" y="17573"/>
                  <a:pt x="8053" y="19109"/>
                  <a:pt x="8565" y="20099"/>
                </a:cubicBezTo>
                <a:cubicBezTo>
                  <a:pt x="7064" y="19587"/>
                  <a:pt x="5050" y="18597"/>
                  <a:pt x="4027" y="17096"/>
                </a:cubicBezTo>
                <a:close/>
                <a:moveTo>
                  <a:pt x="11568" y="20099"/>
                </a:moveTo>
                <a:lnTo>
                  <a:pt x="11056" y="20099"/>
                </a:lnTo>
                <a:cubicBezTo>
                  <a:pt x="10578" y="20099"/>
                  <a:pt x="10578" y="20099"/>
                  <a:pt x="10066" y="20099"/>
                </a:cubicBezTo>
                <a:cubicBezTo>
                  <a:pt x="9555" y="19109"/>
                  <a:pt x="9043" y="17573"/>
                  <a:pt x="9043" y="16072"/>
                </a:cubicBezTo>
                <a:cubicBezTo>
                  <a:pt x="9555" y="16072"/>
                  <a:pt x="10066" y="16072"/>
                  <a:pt x="11056" y="16072"/>
                </a:cubicBezTo>
                <a:cubicBezTo>
                  <a:pt x="11568" y="16072"/>
                  <a:pt x="12080" y="16072"/>
                  <a:pt x="13069" y="16072"/>
                </a:cubicBezTo>
                <a:cubicBezTo>
                  <a:pt x="12591" y="17573"/>
                  <a:pt x="12080" y="19109"/>
                  <a:pt x="11568" y="20099"/>
                </a:cubicBezTo>
                <a:close/>
                <a:moveTo>
                  <a:pt x="13069" y="20099"/>
                </a:moveTo>
                <a:cubicBezTo>
                  <a:pt x="13581" y="19109"/>
                  <a:pt x="14059" y="17573"/>
                  <a:pt x="14059" y="16584"/>
                </a:cubicBezTo>
                <a:cubicBezTo>
                  <a:pt x="15594" y="16584"/>
                  <a:pt x="16584" y="17096"/>
                  <a:pt x="17608" y="17096"/>
                </a:cubicBezTo>
                <a:cubicBezTo>
                  <a:pt x="16584" y="18597"/>
                  <a:pt x="15082" y="19587"/>
                  <a:pt x="13069" y="20099"/>
                </a:cubicBezTo>
                <a:close/>
                <a:moveTo>
                  <a:pt x="18597" y="16072"/>
                </a:moveTo>
                <a:cubicBezTo>
                  <a:pt x="17608" y="15594"/>
                  <a:pt x="16072" y="15594"/>
                  <a:pt x="14571" y="15082"/>
                </a:cubicBezTo>
                <a:cubicBezTo>
                  <a:pt x="14571" y="14059"/>
                  <a:pt x="15082" y="12557"/>
                  <a:pt x="15082" y="11568"/>
                </a:cubicBezTo>
                <a:cubicBezTo>
                  <a:pt x="20099" y="11568"/>
                  <a:pt x="20099" y="11568"/>
                  <a:pt x="20099" y="11568"/>
                </a:cubicBezTo>
                <a:cubicBezTo>
                  <a:pt x="20099" y="13069"/>
                  <a:pt x="19587" y="14571"/>
                  <a:pt x="18597" y="16072"/>
                </a:cubicBezTo>
                <a:close/>
              </a:path>
            </a:pathLst>
          </a:custGeom>
          <a:solidFill>
            <a:srgbClr val="FFFFFF"/>
          </a:solidFill>
          <a:ln w="12700">
            <a:miter lim="400000"/>
          </a:ln>
        </p:spPr>
        <p:txBody>
          <a:bodyPr lIns="121919" tIns="121919" rIns="121919" bIns="121919" anchor="ctr"/>
          <a:lstStyle/>
          <a:p>
            <a:pPr defTabSz="2438400">
              <a:defRPr sz="4800">
                <a:solidFill>
                  <a:srgbClr val="000000"/>
                </a:solidFill>
              </a:defRPr>
            </a:pPr>
            <a:endParaRPr/>
          </a:p>
        </p:txBody>
      </p:sp>
      <p:sp>
        <p:nvSpPr>
          <p:cNvPr id="198" name="Shape"/>
          <p:cNvSpPr/>
          <p:nvPr/>
        </p:nvSpPr>
        <p:spPr>
          <a:xfrm>
            <a:off x="21348701" y="6009507"/>
            <a:ext cx="1111759" cy="11117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3"/>
                  <a:pt x="16723" y="21600"/>
                  <a:pt x="10800" y="21600"/>
                </a:cubicBezTo>
                <a:cubicBezTo>
                  <a:pt x="4877" y="21600"/>
                  <a:pt x="0" y="16723"/>
                  <a:pt x="0" y="10800"/>
                </a:cubicBezTo>
                <a:cubicBezTo>
                  <a:pt x="0" y="4877"/>
                  <a:pt x="4877" y="0"/>
                  <a:pt x="10800" y="0"/>
                </a:cubicBezTo>
                <a:cubicBezTo>
                  <a:pt x="16723" y="0"/>
                  <a:pt x="21600" y="4877"/>
                  <a:pt x="21600" y="10800"/>
                </a:cubicBezTo>
                <a:close/>
                <a:moveTo>
                  <a:pt x="14284" y="7665"/>
                </a:moveTo>
                <a:cubicBezTo>
                  <a:pt x="14632" y="7665"/>
                  <a:pt x="14632" y="7316"/>
                  <a:pt x="14632" y="7316"/>
                </a:cubicBezTo>
                <a:cubicBezTo>
                  <a:pt x="14632" y="7316"/>
                  <a:pt x="14632" y="7316"/>
                  <a:pt x="14981" y="7316"/>
                </a:cubicBezTo>
                <a:cubicBezTo>
                  <a:pt x="14981" y="6968"/>
                  <a:pt x="15329" y="6968"/>
                  <a:pt x="15677" y="6968"/>
                </a:cubicBezTo>
                <a:cubicBezTo>
                  <a:pt x="16026" y="6968"/>
                  <a:pt x="16026" y="6968"/>
                  <a:pt x="16374" y="7316"/>
                </a:cubicBezTo>
                <a:cubicBezTo>
                  <a:pt x="16374" y="6968"/>
                  <a:pt x="16723" y="6968"/>
                  <a:pt x="16723" y="6968"/>
                </a:cubicBezTo>
                <a:cubicBezTo>
                  <a:pt x="16723" y="6619"/>
                  <a:pt x="17071" y="6619"/>
                  <a:pt x="17071" y="6619"/>
                </a:cubicBezTo>
                <a:cubicBezTo>
                  <a:pt x="17071" y="6619"/>
                  <a:pt x="17071" y="6271"/>
                  <a:pt x="17071" y="6271"/>
                </a:cubicBezTo>
                <a:cubicBezTo>
                  <a:pt x="17071" y="6271"/>
                  <a:pt x="16723" y="6271"/>
                  <a:pt x="16723" y="5923"/>
                </a:cubicBezTo>
                <a:cubicBezTo>
                  <a:pt x="16723" y="5923"/>
                  <a:pt x="16723" y="5923"/>
                  <a:pt x="16723" y="5923"/>
                </a:cubicBezTo>
                <a:cubicBezTo>
                  <a:pt x="16723" y="5923"/>
                  <a:pt x="16374" y="5923"/>
                  <a:pt x="16374" y="5923"/>
                </a:cubicBezTo>
                <a:cubicBezTo>
                  <a:pt x="16026" y="5923"/>
                  <a:pt x="16026" y="5574"/>
                  <a:pt x="16026" y="5574"/>
                </a:cubicBezTo>
                <a:cubicBezTo>
                  <a:pt x="16026" y="5226"/>
                  <a:pt x="15677" y="5226"/>
                  <a:pt x="15677" y="5226"/>
                </a:cubicBezTo>
                <a:cubicBezTo>
                  <a:pt x="15677" y="5226"/>
                  <a:pt x="15677" y="4877"/>
                  <a:pt x="15677" y="4877"/>
                </a:cubicBezTo>
                <a:cubicBezTo>
                  <a:pt x="15329" y="4877"/>
                  <a:pt x="15329" y="5226"/>
                  <a:pt x="15329" y="5226"/>
                </a:cubicBezTo>
                <a:cubicBezTo>
                  <a:pt x="14981" y="5226"/>
                  <a:pt x="14981" y="5226"/>
                  <a:pt x="14981" y="5226"/>
                </a:cubicBezTo>
                <a:cubicBezTo>
                  <a:pt x="14981" y="5226"/>
                  <a:pt x="14981" y="5226"/>
                  <a:pt x="14632" y="5226"/>
                </a:cubicBezTo>
                <a:cubicBezTo>
                  <a:pt x="14981" y="5226"/>
                  <a:pt x="14632" y="5226"/>
                  <a:pt x="14632" y="5226"/>
                </a:cubicBezTo>
                <a:cubicBezTo>
                  <a:pt x="14632" y="4877"/>
                  <a:pt x="14632" y="4877"/>
                  <a:pt x="14632" y="4877"/>
                </a:cubicBezTo>
                <a:cubicBezTo>
                  <a:pt x="14632" y="4877"/>
                  <a:pt x="14632" y="4877"/>
                  <a:pt x="14632" y="4877"/>
                </a:cubicBezTo>
                <a:cubicBezTo>
                  <a:pt x="14632" y="4529"/>
                  <a:pt x="14284" y="4529"/>
                  <a:pt x="13935" y="4529"/>
                </a:cubicBezTo>
                <a:cubicBezTo>
                  <a:pt x="13935" y="4181"/>
                  <a:pt x="13239" y="4181"/>
                  <a:pt x="13239" y="4181"/>
                </a:cubicBezTo>
                <a:cubicBezTo>
                  <a:pt x="12890" y="4529"/>
                  <a:pt x="13239" y="4529"/>
                  <a:pt x="13239" y="4877"/>
                </a:cubicBezTo>
                <a:cubicBezTo>
                  <a:pt x="13239" y="4877"/>
                  <a:pt x="12890" y="4877"/>
                  <a:pt x="12890" y="5226"/>
                </a:cubicBezTo>
                <a:cubicBezTo>
                  <a:pt x="12890" y="5226"/>
                  <a:pt x="13239" y="5226"/>
                  <a:pt x="13239" y="5574"/>
                </a:cubicBezTo>
                <a:cubicBezTo>
                  <a:pt x="13239" y="5923"/>
                  <a:pt x="12890" y="5923"/>
                  <a:pt x="12890" y="5923"/>
                </a:cubicBezTo>
                <a:cubicBezTo>
                  <a:pt x="12890" y="6271"/>
                  <a:pt x="12890" y="6271"/>
                  <a:pt x="12890" y="6619"/>
                </a:cubicBezTo>
                <a:cubicBezTo>
                  <a:pt x="13239" y="6619"/>
                  <a:pt x="12890" y="6619"/>
                  <a:pt x="12890" y="6619"/>
                </a:cubicBezTo>
                <a:cubicBezTo>
                  <a:pt x="12542" y="6968"/>
                  <a:pt x="12194" y="6619"/>
                  <a:pt x="12194" y="6271"/>
                </a:cubicBezTo>
                <a:cubicBezTo>
                  <a:pt x="12194" y="6271"/>
                  <a:pt x="12194" y="5923"/>
                  <a:pt x="11845" y="5923"/>
                </a:cubicBezTo>
                <a:cubicBezTo>
                  <a:pt x="11845" y="5923"/>
                  <a:pt x="11497" y="5923"/>
                  <a:pt x="11497" y="5923"/>
                </a:cubicBezTo>
                <a:cubicBezTo>
                  <a:pt x="11497" y="5574"/>
                  <a:pt x="11148" y="5574"/>
                  <a:pt x="11148" y="5574"/>
                </a:cubicBezTo>
                <a:cubicBezTo>
                  <a:pt x="10800" y="5574"/>
                  <a:pt x="10452" y="5574"/>
                  <a:pt x="10103" y="5574"/>
                </a:cubicBezTo>
                <a:cubicBezTo>
                  <a:pt x="10452" y="5574"/>
                  <a:pt x="10103" y="5226"/>
                  <a:pt x="10103" y="5226"/>
                </a:cubicBezTo>
                <a:cubicBezTo>
                  <a:pt x="10103" y="4877"/>
                  <a:pt x="10103" y="4877"/>
                  <a:pt x="10103" y="4877"/>
                </a:cubicBezTo>
                <a:cubicBezTo>
                  <a:pt x="10103" y="4529"/>
                  <a:pt x="10103" y="4529"/>
                  <a:pt x="10103" y="4529"/>
                </a:cubicBezTo>
                <a:cubicBezTo>
                  <a:pt x="10103" y="4181"/>
                  <a:pt x="10452" y="3832"/>
                  <a:pt x="10452" y="3832"/>
                </a:cubicBezTo>
                <a:cubicBezTo>
                  <a:pt x="10800" y="4181"/>
                  <a:pt x="10800" y="4181"/>
                  <a:pt x="11148" y="3832"/>
                </a:cubicBezTo>
                <a:cubicBezTo>
                  <a:pt x="11148" y="3832"/>
                  <a:pt x="11148" y="3484"/>
                  <a:pt x="11497" y="3484"/>
                </a:cubicBezTo>
                <a:cubicBezTo>
                  <a:pt x="11497" y="3135"/>
                  <a:pt x="11845" y="3484"/>
                  <a:pt x="12194" y="3484"/>
                </a:cubicBezTo>
                <a:cubicBezTo>
                  <a:pt x="12194" y="3484"/>
                  <a:pt x="12194" y="3135"/>
                  <a:pt x="12194" y="3135"/>
                </a:cubicBezTo>
                <a:cubicBezTo>
                  <a:pt x="12194" y="3135"/>
                  <a:pt x="12194" y="2787"/>
                  <a:pt x="12194" y="2787"/>
                </a:cubicBezTo>
                <a:cubicBezTo>
                  <a:pt x="11845" y="2439"/>
                  <a:pt x="11497" y="2787"/>
                  <a:pt x="11845" y="2787"/>
                </a:cubicBezTo>
                <a:cubicBezTo>
                  <a:pt x="11845" y="2787"/>
                  <a:pt x="11497" y="3484"/>
                  <a:pt x="11148" y="3135"/>
                </a:cubicBezTo>
                <a:cubicBezTo>
                  <a:pt x="11148" y="3135"/>
                  <a:pt x="11148" y="2787"/>
                  <a:pt x="10800" y="2787"/>
                </a:cubicBezTo>
                <a:cubicBezTo>
                  <a:pt x="10800" y="2787"/>
                  <a:pt x="10800" y="2787"/>
                  <a:pt x="10800" y="3135"/>
                </a:cubicBezTo>
                <a:cubicBezTo>
                  <a:pt x="10800" y="2787"/>
                  <a:pt x="10452" y="2787"/>
                  <a:pt x="10103" y="2787"/>
                </a:cubicBezTo>
                <a:cubicBezTo>
                  <a:pt x="10452" y="2439"/>
                  <a:pt x="10103" y="2439"/>
                  <a:pt x="10103" y="2439"/>
                </a:cubicBezTo>
                <a:cubicBezTo>
                  <a:pt x="10103" y="2090"/>
                  <a:pt x="9755" y="2090"/>
                  <a:pt x="9406" y="2090"/>
                </a:cubicBezTo>
                <a:cubicBezTo>
                  <a:pt x="9406" y="2439"/>
                  <a:pt x="9755" y="2787"/>
                  <a:pt x="10103" y="2787"/>
                </a:cubicBezTo>
                <a:cubicBezTo>
                  <a:pt x="10103" y="2787"/>
                  <a:pt x="10103" y="2787"/>
                  <a:pt x="10103" y="2787"/>
                </a:cubicBezTo>
                <a:cubicBezTo>
                  <a:pt x="10103" y="2787"/>
                  <a:pt x="9755" y="3135"/>
                  <a:pt x="9755" y="3135"/>
                </a:cubicBezTo>
                <a:cubicBezTo>
                  <a:pt x="9755" y="3135"/>
                  <a:pt x="9755" y="3484"/>
                  <a:pt x="9755" y="3484"/>
                </a:cubicBezTo>
                <a:cubicBezTo>
                  <a:pt x="9406" y="3484"/>
                  <a:pt x="9406" y="3135"/>
                  <a:pt x="9406" y="3135"/>
                </a:cubicBezTo>
                <a:cubicBezTo>
                  <a:pt x="9755" y="3135"/>
                  <a:pt x="9058" y="3135"/>
                  <a:pt x="9058" y="3135"/>
                </a:cubicBezTo>
                <a:cubicBezTo>
                  <a:pt x="8710" y="3135"/>
                  <a:pt x="8361" y="3135"/>
                  <a:pt x="8361" y="3135"/>
                </a:cubicBezTo>
                <a:cubicBezTo>
                  <a:pt x="8361" y="2787"/>
                  <a:pt x="8361" y="2439"/>
                  <a:pt x="8361" y="2787"/>
                </a:cubicBezTo>
                <a:cubicBezTo>
                  <a:pt x="8361" y="2439"/>
                  <a:pt x="8013" y="2439"/>
                  <a:pt x="8013" y="2439"/>
                </a:cubicBezTo>
                <a:cubicBezTo>
                  <a:pt x="7665" y="2439"/>
                  <a:pt x="7316" y="2787"/>
                  <a:pt x="6619" y="3135"/>
                </a:cubicBezTo>
                <a:cubicBezTo>
                  <a:pt x="6619" y="3135"/>
                  <a:pt x="6968" y="3135"/>
                  <a:pt x="6968" y="3135"/>
                </a:cubicBezTo>
                <a:cubicBezTo>
                  <a:pt x="6968" y="2787"/>
                  <a:pt x="6968" y="2787"/>
                  <a:pt x="7316" y="2787"/>
                </a:cubicBezTo>
                <a:cubicBezTo>
                  <a:pt x="7316" y="2787"/>
                  <a:pt x="7665" y="2439"/>
                  <a:pt x="7665" y="2787"/>
                </a:cubicBezTo>
                <a:cubicBezTo>
                  <a:pt x="7665" y="2787"/>
                  <a:pt x="8013" y="2787"/>
                  <a:pt x="8013" y="2787"/>
                </a:cubicBezTo>
                <a:cubicBezTo>
                  <a:pt x="8013" y="2787"/>
                  <a:pt x="8013" y="2787"/>
                  <a:pt x="8013" y="3135"/>
                </a:cubicBezTo>
                <a:cubicBezTo>
                  <a:pt x="8013" y="2787"/>
                  <a:pt x="8013" y="3135"/>
                  <a:pt x="7665" y="3135"/>
                </a:cubicBezTo>
                <a:cubicBezTo>
                  <a:pt x="7665" y="3135"/>
                  <a:pt x="7316" y="3135"/>
                  <a:pt x="7316" y="3135"/>
                </a:cubicBezTo>
                <a:cubicBezTo>
                  <a:pt x="7316" y="3135"/>
                  <a:pt x="7665" y="3484"/>
                  <a:pt x="7665" y="3484"/>
                </a:cubicBezTo>
                <a:cubicBezTo>
                  <a:pt x="7316" y="3135"/>
                  <a:pt x="7316" y="3135"/>
                  <a:pt x="6968" y="3135"/>
                </a:cubicBezTo>
                <a:cubicBezTo>
                  <a:pt x="6968" y="3135"/>
                  <a:pt x="6619" y="3135"/>
                  <a:pt x="6619" y="3135"/>
                </a:cubicBezTo>
                <a:cubicBezTo>
                  <a:pt x="5226" y="3832"/>
                  <a:pt x="4181" y="4877"/>
                  <a:pt x="3484" y="6271"/>
                </a:cubicBezTo>
                <a:cubicBezTo>
                  <a:pt x="3484" y="6271"/>
                  <a:pt x="3484" y="6271"/>
                  <a:pt x="3484" y="6271"/>
                </a:cubicBezTo>
                <a:cubicBezTo>
                  <a:pt x="3484" y="6271"/>
                  <a:pt x="3484" y="6619"/>
                  <a:pt x="3832" y="6619"/>
                </a:cubicBezTo>
                <a:cubicBezTo>
                  <a:pt x="3832" y="6619"/>
                  <a:pt x="3832" y="6619"/>
                  <a:pt x="3832" y="6619"/>
                </a:cubicBezTo>
                <a:cubicBezTo>
                  <a:pt x="3832" y="6619"/>
                  <a:pt x="4529" y="6968"/>
                  <a:pt x="4529" y="7316"/>
                </a:cubicBezTo>
                <a:cubicBezTo>
                  <a:pt x="4529" y="7316"/>
                  <a:pt x="4529" y="7316"/>
                  <a:pt x="4877" y="7316"/>
                </a:cubicBezTo>
                <a:cubicBezTo>
                  <a:pt x="4877" y="7665"/>
                  <a:pt x="4529" y="7665"/>
                  <a:pt x="4529" y="7665"/>
                </a:cubicBezTo>
                <a:cubicBezTo>
                  <a:pt x="4529" y="7665"/>
                  <a:pt x="4181" y="7316"/>
                  <a:pt x="4181" y="7665"/>
                </a:cubicBezTo>
                <a:cubicBezTo>
                  <a:pt x="4181" y="7665"/>
                  <a:pt x="4181" y="8013"/>
                  <a:pt x="4529" y="8013"/>
                </a:cubicBezTo>
                <a:cubicBezTo>
                  <a:pt x="4181" y="8013"/>
                  <a:pt x="4181" y="8710"/>
                  <a:pt x="4181" y="9058"/>
                </a:cubicBezTo>
                <a:cubicBezTo>
                  <a:pt x="4181" y="9058"/>
                  <a:pt x="4181" y="9058"/>
                  <a:pt x="4181" y="9058"/>
                </a:cubicBezTo>
                <a:cubicBezTo>
                  <a:pt x="4181" y="9058"/>
                  <a:pt x="4529" y="9755"/>
                  <a:pt x="4529" y="9755"/>
                </a:cubicBezTo>
                <a:cubicBezTo>
                  <a:pt x="4529" y="9755"/>
                  <a:pt x="4877" y="10452"/>
                  <a:pt x="5226" y="10452"/>
                </a:cubicBezTo>
                <a:cubicBezTo>
                  <a:pt x="5226" y="10452"/>
                  <a:pt x="5574" y="10800"/>
                  <a:pt x="5574" y="10800"/>
                </a:cubicBezTo>
                <a:cubicBezTo>
                  <a:pt x="5923" y="11148"/>
                  <a:pt x="5923" y="11497"/>
                  <a:pt x="5923" y="11497"/>
                </a:cubicBezTo>
                <a:cubicBezTo>
                  <a:pt x="5923" y="11845"/>
                  <a:pt x="6271" y="11845"/>
                  <a:pt x="6271" y="12194"/>
                </a:cubicBezTo>
                <a:cubicBezTo>
                  <a:pt x="6271" y="12194"/>
                  <a:pt x="6271" y="12194"/>
                  <a:pt x="6271" y="12194"/>
                </a:cubicBezTo>
                <a:cubicBezTo>
                  <a:pt x="6271" y="12194"/>
                  <a:pt x="6619" y="12194"/>
                  <a:pt x="6619" y="12542"/>
                </a:cubicBezTo>
                <a:cubicBezTo>
                  <a:pt x="6619" y="12542"/>
                  <a:pt x="6619" y="12890"/>
                  <a:pt x="6619" y="12890"/>
                </a:cubicBezTo>
                <a:cubicBezTo>
                  <a:pt x="6968" y="12542"/>
                  <a:pt x="6619" y="12194"/>
                  <a:pt x="6271" y="11845"/>
                </a:cubicBezTo>
                <a:cubicBezTo>
                  <a:pt x="6271" y="11845"/>
                  <a:pt x="6271" y="11845"/>
                  <a:pt x="6271" y="11497"/>
                </a:cubicBezTo>
                <a:cubicBezTo>
                  <a:pt x="6271" y="11497"/>
                  <a:pt x="6271" y="11148"/>
                  <a:pt x="5923" y="11148"/>
                </a:cubicBezTo>
                <a:cubicBezTo>
                  <a:pt x="6271" y="11148"/>
                  <a:pt x="6271" y="11148"/>
                  <a:pt x="6271" y="11497"/>
                </a:cubicBezTo>
                <a:cubicBezTo>
                  <a:pt x="6271" y="11497"/>
                  <a:pt x="6968" y="12194"/>
                  <a:pt x="6968" y="12194"/>
                </a:cubicBezTo>
                <a:cubicBezTo>
                  <a:pt x="6968" y="12194"/>
                  <a:pt x="7316" y="12890"/>
                  <a:pt x="7316" y="12890"/>
                </a:cubicBezTo>
                <a:cubicBezTo>
                  <a:pt x="7316" y="12890"/>
                  <a:pt x="7665" y="12890"/>
                  <a:pt x="7665" y="13239"/>
                </a:cubicBezTo>
                <a:cubicBezTo>
                  <a:pt x="7665" y="13239"/>
                  <a:pt x="7665" y="13587"/>
                  <a:pt x="8013" y="13935"/>
                </a:cubicBezTo>
                <a:cubicBezTo>
                  <a:pt x="8013" y="14284"/>
                  <a:pt x="8361" y="14284"/>
                  <a:pt x="8710" y="14284"/>
                </a:cubicBezTo>
                <a:cubicBezTo>
                  <a:pt x="8710" y="14632"/>
                  <a:pt x="9058" y="14632"/>
                  <a:pt x="9058" y="14632"/>
                </a:cubicBezTo>
                <a:cubicBezTo>
                  <a:pt x="9406" y="14981"/>
                  <a:pt x="9406" y="14632"/>
                  <a:pt x="9755" y="14632"/>
                </a:cubicBezTo>
                <a:cubicBezTo>
                  <a:pt x="10103" y="14632"/>
                  <a:pt x="10103" y="14981"/>
                  <a:pt x="10452" y="15329"/>
                </a:cubicBezTo>
                <a:cubicBezTo>
                  <a:pt x="10800" y="15329"/>
                  <a:pt x="11148" y="15329"/>
                  <a:pt x="11148" y="15329"/>
                </a:cubicBezTo>
                <a:cubicBezTo>
                  <a:pt x="11148" y="15329"/>
                  <a:pt x="11497" y="16026"/>
                  <a:pt x="11497" y="16026"/>
                </a:cubicBezTo>
                <a:cubicBezTo>
                  <a:pt x="11845" y="16026"/>
                  <a:pt x="11845" y="16374"/>
                  <a:pt x="12194" y="16374"/>
                </a:cubicBezTo>
                <a:cubicBezTo>
                  <a:pt x="12194" y="16374"/>
                  <a:pt x="12194" y="16374"/>
                  <a:pt x="12194" y="16374"/>
                </a:cubicBezTo>
                <a:cubicBezTo>
                  <a:pt x="12194" y="16374"/>
                  <a:pt x="12542" y="16723"/>
                  <a:pt x="12542" y="16723"/>
                </a:cubicBezTo>
                <a:cubicBezTo>
                  <a:pt x="12542" y="16723"/>
                  <a:pt x="12542" y="16374"/>
                  <a:pt x="12542" y="16374"/>
                </a:cubicBezTo>
                <a:cubicBezTo>
                  <a:pt x="12542" y="16374"/>
                  <a:pt x="12194" y="16374"/>
                  <a:pt x="11845" y="16026"/>
                </a:cubicBezTo>
                <a:cubicBezTo>
                  <a:pt x="11845" y="16026"/>
                  <a:pt x="11845" y="15677"/>
                  <a:pt x="11845" y="15677"/>
                </a:cubicBezTo>
                <a:cubicBezTo>
                  <a:pt x="12194" y="15677"/>
                  <a:pt x="12194" y="15329"/>
                  <a:pt x="11845" y="14981"/>
                </a:cubicBezTo>
                <a:cubicBezTo>
                  <a:pt x="11845" y="14981"/>
                  <a:pt x="11845" y="14981"/>
                  <a:pt x="11845" y="14632"/>
                </a:cubicBezTo>
                <a:cubicBezTo>
                  <a:pt x="11497" y="14981"/>
                  <a:pt x="11497" y="14632"/>
                  <a:pt x="11148" y="14632"/>
                </a:cubicBezTo>
                <a:cubicBezTo>
                  <a:pt x="11148" y="14632"/>
                  <a:pt x="11148" y="14632"/>
                  <a:pt x="11148" y="14632"/>
                </a:cubicBezTo>
                <a:cubicBezTo>
                  <a:pt x="11148" y="14632"/>
                  <a:pt x="11148" y="14981"/>
                  <a:pt x="11148" y="14632"/>
                </a:cubicBezTo>
                <a:cubicBezTo>
                  <a:pt x="11148" y="14632"/>
                  <a:pt x="11148" y="14284"/>
                  <a:pt x="11148" y="14284"/>
                </a:cubicBezTo>
                <a:cubicBezTo>
                  <a:pt x="11148" y="13935"/>
                  <a:pt x="11497" y="13587"/>
                  <a:pt x="11148" y="13587"/>
                </a:cubicBezTo>
                <a:cubicBezTo>
                  <a:pt x="10800" y="13587"/>
                  <a:pt x="10800" y="13587"/>
                  <a:pt x="10800" y="13935"/>
                </a:cubicBezTo>
                <a:cubicBezTo>
                  <a:pt x="10452" y="13935"/>
                  <a:pt x="10452" y="13935"/>
                  <a:pt x="10452" y="14284"/>
                </a:cubicBezTo>
                <a:cubicBezTo>
                  <a:pt x="10452" y="14284"/>
                  <a:pt x="9755" y="14284"/>
                  <a:pt x="9755" y="14284"/>
                </a:cubicBezTo>
                <a:cubicBezTo>
                  <a:pt x="9406" y="13935"/>
                  <a:pt x="9406" y="13587"/>
                  <a:pt x="9406" y="13239"/>
                </a:cubicBezTo>
                <a:cubicBezTo>
                  <a:pt x="9406" y="12890"/>
                  <a:pt x="9406" y="12542"/>
                  <a:pt x="9406" y="12194"/>
                </a:cubicBezTo>
                <a:cubicBezTo>
                  <a:pt x="9406" y="12194"/>
                  <a:pt x="9406" y="11845"/>
                  <a:pt x="9406" y="11845"/>
                </a:cubicBezTo>
                <a:cubicBezTo>
                  <a:pt x="9755" y="11845"/>
                  <a:pt x="9755" y="11845"/>
                  <a:pt x="9755" y="11845"/>
                </a:cubicBezTo>
                <a:cubicBezTo>
                  <a:pt x="9755" y="11845"/>
                  <a:pt x="9755" y="11845"/>
                  <a:pt x="9755" y="11845"/>
                </a:cubicBezTo>
                <a:cubicBezTo>
                  <a:pt x="9755" y="11845"/>
                  <a:pt x="10103" y="11497"/>
                  <a:pt x="10452" y="11845"/>
                </a:cubicBezTo>
                <a:cubicBezTo>
                  <a:pt x="10452" y="11845"/>
                  <a:pt x="10800" y="11845"/>
                  <a:pt x="10800" y="11497"/>
                </a:cubicBezTo>
                <a:cubicBezTo>
                  <a:pt x="10800" y="11497"/>
                  <a:pt x="10800" y="11497"/>
                  <a:pt x="10800" y="11497"/>
                </a:cubicBezTo>
                <a:cubicBezTo>
                  <a:pt x="10800" y="11497"/>
                  <a:pt x="10800" y="11497"/>
                  <a:pt x="11148" y="11497"/>
                </a:cubicBezTo>
                <a:cubicBezTo>
                  <a:pt x="11148" y="11497"/>
                  <a:pt x="11497" y="11497"/>
                  <a:pt x="11497" y="11497"/>
                </a:cubicBezTo>
                <a:cubicBezTo>
                  <a:pt x="11845" y="11845"/>
                  <a:pt x="11845" y="11845"/>
                  <a:pt x="11845" y="11497"/>
                </a:cubicBezTo>
                <a:cubicBezTo>
                  <a:pt x="12194" y="11845"/>
                  <a:pt x="12194" y="11845"/>
                  <a:pt x="12194" y="11845"/>
                </a:cubicBezTo>
                <a:cubicBezTo>
                  <a:pt x="12194" y="12194"/>
                  <a:pt x="12194" y="12542"/>
                  <a:pt x="12542" y="12542"/>
                </a:cubicBezTo>
                <a:cubicBezTo>
                  <a:pt x="12542" y="12890"/>
                  <a:pt x="12542" y="12194"/>
                  <a:pt x="12542" y="12194"/>
                </a:cubicBezTo>
                <a:cubicBezTo>
                  <a:pt x="12542" y="12194"/>
                  <a:pt x="12542" y="11497"/>
                  <a:pt x="12542" y="11497"/>
                </a:cubicBezTo>
                <a:cubicBezTo>
                  <a:pt x="12194" y="11497"/>
                  <a:pt x="12194" y="11148"/>
                  <a:pt x="12542" y="10800"/>
                </a:cubicBezTo>
                <a:cubicBezTo>
                  <a:pt x="12542" y="10800"/>
                  <a:pt x="12890" y="10800"/>
                  <a:pt x="12890" y="10800"/>
                </a:cubicBezTo>
                <a:cubicBezTo>
                  <a:pt x="13239" y="10452"/>
                  <a:pt x="13239" y="10452"/>
                  <a:pt x="13239" y="10103"/>
                </a:cubicBezTo>
                <a:cubicBezTo>
                  <a:pt x="13239" y="10103"/>
                  <a:pt x="13239" y="10103"/>
                  <a:pt x="13239" y="10103"/>
                </a:cubicBezTo>
                <a:cubicBezTo>
                  <a:pt x="13239" y="10103"/>
                  <a:pt x="13239" y="9755"/>
                  <a:pt x="13239" y="10103"/>
                </a:cubicBezTo>
                <a:cubicBezTo>
                  <a:pt x="13239" y="9755"/>
                  <a:pt x="13239" y="9755"/>
                  <a:pt x="13239" y="9755"/>
                </a:cubicBezTo>
                <a:cubicBezTo>
                  <a:pt x="13239" y="9755"/>
                  <a:pt x="13239" y="9406"/>
                  <a:pt x="13239" y="9406"/>
                </a:cubicBezTo>
                <a:cubicBezTo>
                  <a:pt x="13587" y="9755"/>
                  <a:pt x="13935" y="9406"/>
                  <a:pt x="13587" y="9058"/>
                </a:cubicBezTo>
                <a:cubicBezTo>
                  <a:pt x="13935" y="9058"/>
                  <a:pt x="14284" y="9058"/>
                  <a:pt x="14284" y="9058"/>
                </a:cubicBezTo>
                <a:cubicBezTo>
                  <a:pt x="14284" y="9058"/>
                  <a:pt x="14284" y="8710"/>
                  <a:pt x="14284" y="8710"/>
                </a:cubicBezTo>
                <a:cubicBezTo>
                  <a:pt x="14632" y="8361"/>
                  <a:pt x="14632" y="8361"/>
                  <a:pt x="14632" y="8361"/>
                </a:cubicBezTo>
                <a:cubicBezTo>
                  <a:pt x="14632" y="8361"/>
                  <a:pt x="14981" y="8361"/>
                  <a:pt x="14981" y="8013"/>
                </a:cubicBezTo>
                <a:cubicBezTo>
                  <a:pt x="15329" y="8361"/>
                  <a:pt x="15677" y="8013"/>
                  <a:pt x="15329" y="7665"/>
                </a:cubicBezTo>
                <a:cubicBezTo>
                  <a:pt x="15329" y="7665"/>
                  <a:pt x="15329" y="7665"/>
                  <a:pt x="14981" y="7665"/>
                </a:cubicBezTo>
                <a:cubicBezTo>
                  <a:pt x="15329" y="7665"/>
                  <a:pt x="15329" y="7665"/>
                  <a:pt x="15329" y="7665"/>
                </a:cubicBezTo>
                <a:cubicBezTo>
                  <a:pt x="15677" y="7316"/>
                  <a:pt x="15329" y="7316"/>
                  <a:pt x="15329" y="7316"/>
                </a:cubicBezTo>
                <a:cubicBezTo>
                  <a:pt x="14981" y="7316"/>
                  <a:pt x="14981" y="7316"/>
                  <a:pt x="14632" y="7316"/>
                </a:cubicBezTo>
                <a:cubicBezTo>
                  <a:pt x="14632" y="7665"/>
                  <a:pt x="14632" y="7665"/>
                  <a:pt x="14284" y="7665"/>
                </a:cubicBezTo>
                <a:close/>
                <a:moveTo>
                  <a:pt x="17419" y="17071"/>
                </a:moveTo>
                <a:cubicBezTo>
                  <a:pt x="17419" y="17071"/>
                  <a:pt x="17071" y="17071"/>
                  <a:pt x="17071" y="17071"/>
                </a:cubicBezTo>
                <a:cubicBezTo>
                  <a:pt x="17071" y="17071"/>
                  <a:pt x="16723" y="16723"/>
                  <a:pt x="16723" y="16723"/>
                </a:cubicBezTo>
                <a:cubicBezTo>
                  <a:pt x="16723" y="16723"/>
                  <a:pt x="16374" y="16374"/>
                  <a:pt x="16374" y="16374"/>
                </a:cubicBezTo>
                <a:cubicBezTo>
                  <a:pt x="16026" y="16026"/>
                  <a:pt x="16026" y="16026"/>
                  <a:pt x="15677" y="16026"/>
                </a:cubicBezTo>
                <a:cubicBezTo>
                  <a:pt x="15677" y="16026"/>
                  <a:pt x="15329" y="16374"/>
                  <a:pt x="15329" y="16374"/>
                </a:cubicBezTo>
                <a:cubicBezTo>
                  <a:pt x="15329" y="16026"/>
                  <a:pt x="14981" y="16026"/>
                  <a:pt x="14981" y="16026"/>
                </a:cubicBezTo>
                <a:cubicBezTo>
                  <a:pt x="14632" y="16026"/>
                  <a:pt x="14632" y="15677"/>
                  <a:pt x="14284" y="16026"/>
                </a:cubicBezTo>
                <a:cubicBezTo>
                  <a:pt x="14284" y="16026"/>
                  <a:pt x="14284" y="16026"/>
                  <a:pt x="14284" y="16374"/>
                </a:cubicBezTo>
                <a:cubicBezTo>
                  <a:pt x="13935" y="16026"/>
                  <a:pt x="14284" y="16026"/>
                  <a:pt x="14284" y="15677"/>
                </a:cubicBezTo>
                <a:cubicBezTo>
                  <a:pt x="13935" y="15677"/>
                  <a:pt x="13587" y="16026"/>
                  <a:pt x="13587" y="16026"/>
                </a:cubicBezTo>
                <a:cubicBezTo>
                  <a:pt x="13587" y="16026"/>
                  <a:pt x="13587" y="16026"/>
                  <a:pt x="13239" y="16026"/>
                </a:cubicBezTo>
                <a:cubicBezTo>
                  <a:pt x="13239" y="16374"/>
                  <a:pt x="13239" y="16374"/>
                  <a:pt x="13239" y="16374"/>
                </a:cubicBezTo>
                <a:cubicBezTo>
                  <a:pt x="13239" y="16374"/>
                  <a:pt x="12890" y="16374"/>
                  <a:pt x="12890" y="16374"/>
                </a:cubicBezTo>
                <a:cubicBezTo>
                  <a:pt x="12890" y="16723"/>
                  <a:pt x="12890" y="17071"/>
                  <a:pt x="12890" y="17419"/>
                </a:cubicBezTo>
                <a:cubicBezTo>
                  <a:pt x="13239" y="17419"/>
                  <a:pt x="12890" y="17768"/>
                  <a:pt x="12890" y="18116"/>
                </a:cubicBezTo>
                <a:cubicBezTo>
                  <a:pt x="12890" y="18116"/>
                  <a:pt x="12542" y="18465"/>
                  <a:pt x="12542" y="18465"/>
                </a:cubicBezTo>
                <a:cubicBezTo>
                  <a:pt x="12542" y="18813"/>
                  <a:pt x="12542" y="18813"/>
                  <a:pt x="12542" y="18813"/>
                </a:cubicBezTo>
                <a:cubicBezTo>
                  <a:pt x="12542" y="19161"/>
                  <a:pt x="12542" y="19161"/>
                  <a:pt x="12542" y="19510"/>
                </a:cubicBezTo>
                <a:cubicBezTo>
                  <a:pt x="12542" y="19510"/>
                  <a:pt x="12542" y="19510"/>
                  <a:pt x="12542" y="19858"/>
                </a:cubicBezTo>
                <a:cubicBezTo>
                  <a:pt x="14284" y="19510"/>
                  <a:pt x="16026" y="18465"/>
                  <a:pt x="17419" y="17071"/>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199" name="Shape"/>
          <p:cNvSpPr/>
          <p:nvPr/>
        </p:nvSpPr>
        <p:spPr>
          <a:xfrm>
            <a:off x="22203835" y="5880101"/>
            <a:ext cx="711597" cy="696649"/>
          </a:xfrm>
          <a:custGeom>
            <a:avLst/>
            <a:gdLst/>
            <a:ahLst/>
            <a:cxnLst>
              <a:cxn ang="0">
                <a:pos x="wd2" y="hd2"/>
              </a:cxn>
              <a:cxn ang="5400000">
                <a:pos x="wd2" y="hd2"/>
              </a:cxn>
              <a:cxn ang="10800000">
                <a:pos x="wd2" y="hd2"/>
              </a:cxn>
              <a:cxn ang="16200000">
                <a:pos x="wd2" y="hd2"/>
              </a:cxn>
            </a:cxnLst>
            <a:rect l="0" t="0" r="r" b="b"/>
            <a:pathLst>
              <a:path w="21600" h="21600" extrusionOk="0">
                <a:moveTo>
                  <a:pt x="15508" y="0"/>
                </a:moveTo>
                <a:cubicBezTo>
                  <a:pt x="12185" y="0"/>
                  <a:pt x="9415" y="2972"/>
                  <a:pt x="9415" y="6539"/>
                </a:cubicBezTo>
                <a:cubicBezTo>
                  <a:pt x="9415" y="8719"/>
                  <a:pt x="9415" y="8719"/>
                  <a:pt x="9415" y="8719"/>
                </a:cubicBezTo>
                <a:cubicBezTo>
                  <a:pt x="0" y="8719"/>
                  <a:pt x="0" y="8719"/>
                  <a:pt x="0" y="8719"/>
                </a:cubicBezTo>
                <a:cubicBezTo>
                  <a:pt x="0" y="21600"/>
                  <a:pt x="0" y="21600"/>
                  <a:pt x="0" y="21600"/>
                </a:cubicBezTo>
                <a:cubicBezTo>
                  <a:pt x="14769" y="21600"/>
                  <a:pt x="14769" y="21600"/>
                  <a:pt x="14769" y="21600"/>
                </a:cubicBezTo>
                <a:cubicBezTo>
                  <a:pt x="14769" y="8719"/>
                  <a:pt x="14769" y="8719"/>
                  <a:pt x="14769" y="8719"/>
                </a:cubicBezTo>
                <a:cubicBezTo>
                  <a:pt x="12185" y="8719"/>
                  <a:pt x="12185" y="8719"/>
                  <a:pt x="12185" y="8719"/>
                </a:cubicBezTo>
                <a:cubicBezTo>
                  <a:pt x="12185" y="6539"/>
                  <a:pt x="12185" y="6539"/>
                  <a:pt x="12185" y="6539"/>
                </a:cubicBezTo>
                <a:cubicBezTo>
                  <a:pt x="12185" y="4558"/>
                  <a:pt x="13662" y="2972"/>
                  <a:pt x="15508" y="2972"/>
                </a:cubicBezTo>
                <a:cubicBezTo>
                  <a:pt x="17354" y="2972"/>
                  <a:pt x="18831" y="4558"/>
                  <a:pt x="18831" y="6539"/>
                </a:cubicBezTo>
                <a:cubicBezTo>
                  <a:pt x="18831" y="8719"/>
                  <a:pt x="18831" y="8719"/>
                  <a:pt x="18831" y="8719"/>
                </a:cubicBezTo>
                <a:cubicBezTo>
                  <a:pt x="21600" y="8719"/>
                  <a:pt x="21600" y="8719"/>
                  <a:pt x="21600" y="8719"/>
                </a:cubicBezTo>
                <a:cubicBezTo>
                  <a:pt x="21600" y="6539"/>
                  <a:pt x="21600" y="6539"/>
                  <a:pt x="21600" y="6539"/>
                </a:cubicBezTo>
                <a:cubicBezTo>
                  <a:pt x="21600" y="2972"/>
                  <a:pt x="18831" y="0"/>
                  <a:pt x="15508" y="0"/>
                </a:cubicBezTo>
                <a:close/>
                <a:moveTo>
                  <a:pt x="8492" y="18826"/>
                </a:moveTo>
                <a:cubicBezTo>
                  <a:pt x="6277" y="18826"/>
                  <a:pt x="6277" y="18826"/>
                  <a:pt x="6277" y="18826"/>
                </a:cubicBezTo>
                <a:cubicBezTo>
                  <a:pt x="6831" y="15457"/>
                  <a:pt x="6831" y="15457"/>
                  <a:pt x="6831" y="15457"/>
                </a:cubicBezTo>
                <a:cubicBezTo>
                  <a:pt x="6462" y="15061"/>
                  <a:pt x="6277" y="14862"/>
                  <a:pt x="6277" y="14268"/>
                </a:cubicBezTo>
                <a:cubicBezTo>
                  <a:pt x="6277" y="13673"/>
                  <a:pt x="6831" y="13079"/>
                  <a:pt x="7385" y="13079"/>
                </a:cubicBezTo>
                <a:cubicBezTo>
                  <a:pt x="7938" y="13079"/>
                  <a:pt x="8492" y="13673"/>
                  <a:pt x="8492" y="14268"/>
                </a:cubicBezTo>
                <a:cubicBezTo>
                  <a:pt x="8492" y="14862"/>
                  <a:pt x="8308" y="15061"/>
                  <a:pt x="7938" y="15457"/>
                </a:cubicBezTo>
                <a:lnTo>
                  <a:pt x="8492" y="18826"/>
                </a:lnTo>
                <a:close/>
              </a:path>
            </a:pathLst>
          </a:custGeom>
          <a:solidFill>
            <a:srgbClr val="FFFFFF"/>
          </a:solidFill>
          <a:ln w="12700">
            <a:solidFill>
              <a:srgbClr val="9FC9A6"/>
            </a:solidFill>
            <a:miter lim="400000"/>
          </a:ln>
        </p:spPr>
        <p:txBody>
          <a:bodyPr lIns="121919" tIns="121919" rIns="121919" bIns="121919"/>
          <a:lstStyle/>
          <a:p>
            <a:pPr defTabSz="2438400">
              <a:defRPr sz="4800">
                <a:solidFill>
                  <a:srgbClr val="000000"/>
                </a:solidFill>
              </a:defRPr>
            </a:pPr>
            <a:endParaRPr/>
          </a:p>
        </p:txBody>
      </p:sp>
      <p:sp>
        <p:nvSpPr>
          <p:cNvPr id="200" name="Shape"/>
          <p:cNvSpPr/>
          <p:nvPr/>
        </p:nvSpPr>
        <p:spPr>
          <a:xfrm>
            <a:off x="17618628" y="3330591"/>
            <a:ext cx="853778" cy="1156465"/>
          </a:xfrm>
          <a:custGeom>
            <a:avLst/>
            <a:gdLst/>
            <a:ahLst/>
            <a:cxnLst>
              <a:cxn ang="0">
                <a:pos x="wd2" y="hd2"/>
              </a:cxn>
              <a:cxn ang="5400000">
                <a:pos x="wd2" y="hd2"/>
              </a:cxn>
              <a:cxn ang="10800000">
                <a:pos x="wd2" y="hd2"/>
              </a:cxn>
              <a:cxn ang="16200000">
                <a:pos x="wd2" y="hd2"/>
              </a:cxn>
            </a:cxnLst>
            <a:rect l="0" t="0" r="r" b="b"/>
            <a:pathLst>
              <a:path w="21600" h="21600" extrusionOk="0">
                <a:moveTo>
                  <a:pt x="1800" y="19315"/>
                </a:moveTo>
                <a:cubicBezTo>
                  <a:pt x="4725" y="19315"/>
                  <a:pt x="4725" y="19315"/>
                  <a:pt x="4725" y="19315"/>
                </a:cubicBezTo>
                <a:cubicBezTo>
                  <a:pt x="5400" y="19315"/>
                  <a:pt x="6075" y="18692"/>
                  <a:pt x="6075" y="18069"/>
                </a:cubicBezTo>
                <a:cubicBezTo>
                  <a:pt x="6075" y="8100"/>
                  <a:pt x="6075" y="8100"/>
                  <a:pt x="6075" y="8100"/>
                </a:cubicBezTo>
                <a:cubicBezTo>
                  <a:pt x="6075" y="7477"/>
                  <a:pt x="5400" y="6854"/>
                  <a:pt x="4725" y="6854"/>
                </a:cubicBezTo>
                <a:cubicBezTo>
                  <a:pt x="1800" y="6854"/>
                  <a:pt x="1800" y="6854"/>
                  <a:pt x="1800" y="6854"/>
                </a:cubicBezTo>
                <a:cubicBezTo>
                  <a:pt x="1125" y="6854"/>
                  <a:pt x="450" y="7477"/>
                  <a:pt x="450" y="8100"/>
                </a:cubicBezTo>
                <a:cubicBezTo>
                  <a:pt x="450" y="18069"/>
                  <a:pt x="450" y="18069"/>
                  <a:pt x="450" y="18069"/>
                </a:cubicBezTo>
                <a:cubicBezTo>
                  <a:pt x="450" y="18692"/>
                  <a:pt x="1125" y="19315"/>
                  <a:pt x="1800" y="19315"/>
                </a:cubicBezTo>
                <a:close/>
                <a:moveTo>
                  <a:pt x="9450" y="19315"/>
                </a:moveTo>
                <a:cubicBezTo>
                  <a:pt x="12375" y="19315"/>
                  <a:pt x="12375" y="19315"/>
                  <a:pt x="12375" y="19315"/>
                </a:cubicBezTo>
                <a:cubicBezTo>
                  <a:pt x="13050" y="19315"/>
                  <a:pt x="13725" y="18692"/>
                  <a:pt x="13725" y="18069"/>
                </a:cubicBezTo>
                <a:cubicBezTo>
                  <a:pt x="13725" y="1246"/>
                  <a:pt x="13725" y="1246"/>
                  <a:pt x="13725" y="1246"/>
                </a:cubicBezTo>
                <a:cubicBezTo>
                  <a:pt x="13725" y="623"/>
                  <a:pt x="13050" y="0"/>
                  <a:pt x="12375" y="0"/>
                </a:cubicBezTo>
                <a:cubicBezTo>
                  <a:pt x="9450" y="0"/>
                  <a:pt x="9450" y="0"/>
                  <a:pt x="9450" y="0"/>
                </a:cubicBezTo>
                <a:cubicBezTo>
                  <a:pt x="8775" y="0"/>
                  <a:pt x="8100" y="623"/>
                  <a:pt x="8100" y="1246"/>
                </a:cubicBezTo>
                <a:cubicBezTo>
                  <a:pt x="8100" y="18069"/>
                  <a:pt x="8100" y="18069"/>
                  <a:pt x="8100" y="18069"/>
                </a:cubicBezTo>
                <a:cubicBezTo>
                  <a:pt x="8100" y="18692"/>
                  <a:pt x="8775" y="19315"/>
                  <a:pt x="9450" y="19315"/>
                </a:cubicBezTo>
                <a:close/>
                <a:moveTo>
                  <a:pt x="17100" y="19315"/>
                </a:moveTo>
                <a:cubicBezTo>
                  <a:pt x="20025" y="19315"/>
                  <a:pt x="20025" y="19315"/>
                  <a:pt x="20025" y="19315"/>
                </a:cubicBezTo>
                <a:cubicBezTo>
                  <a:pt x="20700" y="19315"/>
                  <a:pt x="21375" y="18692"/>
                  <a:pt x="21375" y="18069"/>
                </a:cubicBezTo>
                <a:cubicBezTo>
                  <a:pt x="21375" y="4985"/>
                  <a:pt x="21375" y="4985"/>
                  <a:pt x="21375" y="4985"/>
                </a:cubicBezTo>
                <a:cubicBezTo>
                  <a:pt x="21375" y="4362"/>
                  <a:pt x="20700" y="3946"/>
                  <a:pt x="20025" y="3946"/>
                </a:cubicBezTo>
                <a:cubicBezTo>
                  <a:pt x="17100" y="3946"/>
                  <a:pt x="17100" y="3946"/>
                  <a:pt x="17100" y="3946"/>
                </a:cubicBezTo>
                <a:cubicBezTo>
                  <a:pt x="16425" y="3946"/>
                  <a:pt x="15975" y="4362"/>
                  <a:pt x="15975" y="4985"/>
                </a:cubicBezTo>
                <a:cubicBezTo>
                  <a:pt x="15975" y="18069"/>
                  <a:pt x="15975" y="18069"/>
                  <a:pt x="15975" y="18069"/>
                </a:cubicBezTo>
                <a:cubicBezTo>
                  <a:pt x="15975" y="18692"/>
                  <a:pt x="16425" y="19315"/>
                  <a:pt x="17100" y="19315"/>
                </a:cubicBezTo>
                <a:close/>
                <a:moveTo>
                  <a:pt x="20925" y="20354"/>
                </a:moveTo>
                <a:cubicBezTo>
                  <a:pt x="450" y="20354"/>
                  <a:pt x="450" y="20354"/>
                  <a:pt x="450" y="20354"/>
                </a:cubicBezTo>
                <a:cubicBezTo>
                  <a:pt x="225" y="20354"/>
                  <a:pt x="0" y="20769"/>
                  <a:pt x="0" y="20977"/>
                </a:cubicBezTo>
                <a:cubicBezTo>
                  <a:pt x="0" y="21392"/>
                  <a:pt x="225" y="21600"/>
                  <a:pt x="450" y="21600"/>
                </a:cubicBezTo>
                <a:cubicBezTo>
                  <a:pt x="20925" y="21600"/>
                  <a:pt x="20925" y="21600"/>
                  <a:pt x="20925" y="21600"/>
                </a:cubicBezTo>
                <a:cubicBezTo>
                  <a:pt x="21375" y="21600"/>
                  <a:pt x="21600" y="21392"/>
                  <a:pt x="21600" y="20977"/>
                </a:cubicBezTo>
                <a:cubicBezTo>
                  <a:pt x="21600" y="20769"/>
                  <a:pt x="21375" y="20354"/>
                  <a:pt x="20925" y="20354"/>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1" name="Shape"/>
          <p:cNvSpPr/>
          <p:nvPr/>
        </p:nvSpPr>
        <p:spPr>
          <a:xfrm>
            <a:off x="18309190" y="3441701"/>
            <a:ext cx="622796" cy="724297"/>
          </a:xfrm>
          <a:custGeom>
            <a:avLst/>
            <a:gdLst/>
            <a:ahLst/>
            <a:cxnLst>
              <a:cxn ang="0">
                <a:pos x="wd2" y="hd2"/>
              </a:cxn>
              <a:cxn ang="5400000">
                <a:pos x="wd2" y="hd2"/>
              </a:cxn>
              <a:cxn ang="10800000">
                <a:pos x="wd2" y="hd2"/>
              </a:cxn>
              <a:cxn ang="16200000">
                <a:pos x="wd2" y="hd2"/>
              </a:cxn>
            </a:cxnLst>
            <a:rect l="0" t="0" r="r" b="b"/>
            <a:pathLst>
              <a:path w="21600" h="21600" extrusionOk="0">
                <a:moveTo>
                  <a:pt x="11400" y="15000"/>
                </a:moveTo>
                <a:cubicBezTo>
                  <a:pt x="11400" y="15900"/>
                  <a:pt x="11400" y="15900"/>
                  <a:pt x="11400" y="15900"/>
                </a:cubicBezTo>
                <a:cubicBezTo>
                  <a:pt x="11700" y="19200"/>
                  <a:pt x="9300" y="21600"/>
                  <a:pt x="5700" y="21600"/>
                </a:cubicBezTo>
                <a:cubicBezTo>
                  <a:pt x="1800" y="21600"/>
                  <a:pt x="0" y="18300"/>
                  <a:pt x="0" y="14700"/>
                </a:cubicBezTo>
                <a:cubicBezTo>
                  <a:pt x="300" y="15000"/>
                  <a:pt x="1800" y="16200"/>
                  <a:pt x="2400" y="16200"/>
                </a:cubicBezTo>
                <a:cubicBezTo>
                  <a:pt x="2700" y="16200"/>
                  <a:pt x="3000" y="16200"/>
                  <a:pt x="3000" y="15900"/>
                </a:cubicBezTo>
                <a:cubicBezTo>
                  <a:pt x="4200" y="13200"/>
                  <a:pt x="5700" y="12600"/>
                  <a:pt x="8400" y="12600"/>
                </a:cubicBezTo>
                <a:cubicBezTo>
                  <a:pt x="9000" y="13800"/>
                  <a:pt x="10200" y="14700"/>
                  <a:pt x="11400" y="15000"/>
                </a:cubicBezTo>
                <a:close/>
                <a:moveTo>
                  <a:pt x="21600" y="2100"/>
                </a:moveTo>
                <a:cubicBezTo>
                  <a:pt x="21600" y="2700"/>
                  <a:pt x="21300" y="3300"/>
                  <a:pt x="21000" y="3900"/>
                </a:cubicBezTo>
                <a:cubicBezTo>
                  <a:pt x="20100" y="5700"/>
                  <a:pt x="16800" y="11700"/>
                  <a:pt x="15300" y="12900"/>
                </a:cubicBezTo>
                <a:cubicBezTo>
                  <a:pt x="14700" y="13500"/>
                  <a:pt x="13800" y="14100"/>
                  <a:pt x="12600" y="14100"/>
                </a:cubicBezTo>
                <a:cubicBezTo>
                  <a:pt x="10800" y="14100"/>
                  <a:pt x="9000" y="12300"/>
                  <a:pt x="9000" y="10200"/>
                </a:cubicBezTo>
                <a:cubicBezTo>
                  <a:pt x="9000" y="9300"/>
                  <a:pt x="9300" y="8400"/>
                  <a:pt x="10200" y="7800"/>
                </a:cubicBezTo>
                <a:cubicBezTo>
                  <a:pt x="17700" y="600"/>
                  <a:pt x="17700" y="600"/>
                  <a:pt x="17700" y="600"/>
                </a:cubicBezTo>
                <a:cubicBezTo>
                  <a:pt x="18300" y="300"/>
                  <a:pt x="18900" y="0"/>
                  <a:pt x="19500" y="0"/>
                </a:cubicBezTo>
                <a:cubicBezTo>
                  <a:pt x="20400" y="0"/>
                  <a:pt x="21600" y="900"/>
                  <a:pt x="21600" y="2100"/>
                </a:cubicBezTo>
                <a:close/>
              </a:path>
            </a:pathLst>
          </a:custGeom>
          <a:solidFill>
            <a:srgbClr val="FFFFFF"/>
          </a:solidFill>
          <a:ln w="12700">
            <a:solidFill>
              <a:srgbClr val="436C6E"/>
            </a:solidFill>
            <a:miter lim="400000"/>
          </a:ln>
        </p:spPr>
        <p:txBody>
          <a:bodyPr lIns="121919" tIns="121919" rIns="121919" bIns="121919"/>
          <a:lstStyle/>
          <a:p>
            <a:pPr defTabSz="2438400">
              <a:defRPr sz="4800">
                <a:solidFill>
                  <a:srgbClr val="000000"/>
                </a:solidFill>
              </a:defRPr>
            </a:pPr>
            <a:endParaRPr/>
          </a:p>
        </p:txBody>
      </p:sp>
      <p:sp>
        <p:nvSpPr>
          <p:cNvPr id="202" name="Shape"/>
          <p:cNvSpPr/>
          <p:nvPr/>
        </p:nvSpPr>
        <p:spPr>
          <a:xfrm>
            <a:off x="13957301" y="6129866"/>
            <a:ext cx="1194949" cy="1111759"/>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3" name="Shape"/>
          <p:cNvSpPr/>
          <p:nvPr/>
        </p:nvSpPr>
        <p:spPr>
          <a:xfrm flipH="1">
            <a:off x="20586543" y="10320863"/>
            <a:ext cx="853778" cy="806677"/>
          </a:xfrm>
          <a:custGeom>
            <a:avLst/>
            <a:gdLst/>
            <a:ahLst/>
            <a:cxnLst>
              <a:cxn ang="0">
                <a:pos x="wd2" y="hd2"/>
              </a:cxn>
              <a:cxn ang="5400000">
                <a:pos x="wd2" y="hd2"/>
              </a:cxn>
              <a:cxn ang="10800000">
                <a:pos x="wd2" y="hd2"/>
              </a:cxn>
              <a:cxn ang="16200000">
                <a:pos x="wd2" y="hd2"/>
              </a:cxn>
            </a:cxnLst>
            <a:rect l="0" t="0" r="r" b="b"/>
            <a:pathLst>
              <a:path w="21600" h="21600" extrusionOk="0">
                <a:moveTo>
                  <a:pt x="19343" y="17829"/>
                </a:moveTo>
                <a:cubicBezTo>
                  <a:pt x="17731" y="17829"/>
                  <a:pt x="17409" y="16457"/>
                  <a:pt x="15797" y="16457"/>
                </a:cubicBezTo>
                <a:cubicBezTo>
                  <a:pt x="14830" y="16457"/>
                  <a:pt x="14507" y="17143"/>
                  <a:pt x="14507" y="18171"/>
                </a:cubicBezTo>
                <a:cubicBezTo>
                  <a:pt x="14507" y="19200"/>
                  <a:pt x="14830" y="20229"/>
                  <a:pt x="14830" y="21257"/>
                </a:cubicBezTo>
                <a:cubicBezTo>
                  <a:pt x="14830" y="21257"/>
                  <a:pt x="14830" y="21257"/>
                  <a:pt x="14830" y="21257"/>
                </a:cubicBezTo>
                <a:cubicBezTo>
                  <a:pt x="14830" y="21257"/>
                  <a:pt x="14507" y="21257"/>
                  <a:pt x="14507" y="21257"/>
                </a:cubicBezTo>
                <a:cubicBezTo>
                  <a:pt x="13218" y="21257"/>
                  <a:pt x="11606" y="21600"/>
                  <a:pt x="10316" y="21600"/>
                </a:cubicBezTo>
                <a:cubicBezTo>
                  <a:pt x="9349" y="21600"/>
                  <a:pt x="8382" y="21257"/>
                  <a:pt x="8382" y="20229"/>
                </a:cubicBezTo>
                <a:cubicBezTo>
                  <a:pt x="8382" y="18514"/>
                  <a:pt x="9994" y="18171"/>
                  <a:pt x="9994" y="16457"/>
                </a:cubicBezTo>
                <a:cubicBezTo>
                  <a:pt x="9994" y="15086"/>
                  <a:pt x="8704" y="14057"/>
                  <a:pt x="7415" y="14057"/>
                </a:cubicBezTo>
                <a:cubicBezTo>
                  <a:pt x="6125" y="14057"/>
                  <a:pt x="4836" y="15086"/>
                  <a:pt x="4836" y="16457"/>
                </a:cubicBezTo>
                <a:cubicBezTo>
                  <a:pt x="4836" y="18171"/>
                  <a:pt x="6125" y="19200"/>
                  <a:pt x="6125" y="19886"/>
                </a:cubicBezTo>
                <a:cubicBezTo>
                  <a:pt x="6125" y="20571"/>
                  <a:pt x="5803" y="20914"/>
                  <a:pt x="5481" y="21257"/>
                </a:cubicBezTo>
                <a:cubicBezTo>
                  <a:pt x="5158" y="21600"/>
                  <a:pt x="4513" y="21600"/>
                  <a:pt x="4191" y="21600"/>
                </a:cubicBezTo>
                <a:cubicBezTo>
                  <a:pt x="2901" y="21600"/>
                  <a:pt x="1934" y="21600"/>
                  <a:pt x="967" y="21257"/>
                </a:cubicBezTo>
                <a:cubicBezTo>
                  <a:pt x="645" y="21257"/>
                  <a:pt x="322" y="21257"/>
                  <a:pt x="0" y="21257"/>
                </a:cubicBezTo>
                <a:cubicBezTo>
                  <a:pt x="0" y="21257"/>
                  <a:pt x="0" y="21257"/>
                  <a:pt x="0" y="21257"/>
                </a:cubicBezTo>
                <a:cubicBezTo>
                  <a:pt x="0" y="21257"/>
                  <a:pt x="0" y="21257"/>
                  <a:pt x="0" y="21257"/>
                </a:cubicBezTo>
                <a:cubicBezTo>
                  <a:pt x="0" y="7200"/>
                  <a:pt x="0" y="7200"/>
                  <a:pt x="0" y="7200"/>
                </a:cubicBezTo>
                <a:cubicBezTo>
                  <a:pt x="0" y="7200"/>
                  <a:pt x="645" y="7200"/>
                  <a:pt x="967" y="7200"/>
                </a:cubicBezTo>
                <a:cubicBezTo>
                  <a:pt x="1934" y="7543"/>
                  <a:pt x="2901" y="7543"/>
                  <a:pt x="4191" y="7543"/>
                </a:cubicBezTo>
                <a:cubicBezTo>
                  <a:pt x="4513" y="7543"/>
                  <a:pt x="5158" y="7543"/>
                  <a:pt x="5481" y="7200"/>
                </a:cubicBezTo>
                <a:cubicBezTo>
                  <a:pt x="5803" y="6857"/>
                  <a:pt x="6125" y="6514"/>
                  <a:pt x="6125" y="5829"/>
                </a:cubicBezTo>
                <a:cubicBezTo>
                  <a:pt x="6125" y="5143"/>
                  <a:pt x="4836" y="4114"/>
                  <a:pt x="4836" y="2400"/>
                </a:cubicBezTo>
                <a:cubicBezTo>
                  <a:pt x="4836" y="1029"/>
                  <a:pt x="6125" y="0"/>
                  <a:pt x="7415" y="0"/>
                </a:cubicBezTo>
                <a:cubicBezTo>
                  <a:pt x="8704" y="0"/>
                  <a:pt x="9994" y="1029"/>
                  <a:pt x="9994" y="2400"/>
                </a:cubicBezTo>
                <a:cubicBezTo>
                  <a:pt x="9994" y="4114"/>
                  <a:pt x="8382" y="4457"/>
                  <a:pt x="8382" y="6171"/>
                </a:cubicBezTo>
                <a:cubicBezTo>
                  <a:pt x="8382" y="7200"/>
                  <a:pt x="9349" y="7543"/>
                  <a:pt x="10316" y="7543"/>
                </a:cubicBezTo>
                <a:cubicBezTo>
                  <a:pt x="11928" y="7543"/>
                  <a:pt x="13218" y="7200"/>
                  <a:pt x="14830" y="7200"/>
                </a:cubicBezTo>
                <a:cubicBezTo>
                  <a:pt x="14830" y="7200"/>
                  <a:pt x="14830" y="7200"/>
                  <a:pt x="14830" y="7200"/>
                </a:cubicBezTo>
                <a:cubicBezTo>
                  <a:pt x="14830" y="7200"/>
                  <a:pt x="14830" y="7886"/>
                  <a:pt x="14830" y="8229"/>
                </a:cubicBezTo>
                <a:cubicBezTo>
                  <a:pt x="14507" y="9257"/>
                  <a:pt x="14507" y="10286"/>
                  <a:pt x="14507" y="11657"/>
                </a:cubicBezTo>
                <a:cubicBezTo>
                  <a:pt x="14507" y="12000"/>
                  <a:pt x="14507" y="12686"/>
                  <a:pt x="14830" y="13029"/>
                </a:cubicBezTo>
                <a:cubicBezTo>
                  <a:pt x="15152" y="13371"/>
                  <a:pt x="15475" y="13714"/>
                  <a:pt x="16119" y="13714"/>
                </a:cubicBezTo>
                <a:cubicBezTo>
                  <a:pt x="16764" y="13714"/>
                  <a:pt x="17731" y="12343"/>
                  <a:pt x="19343" y="12343"/>
                </a:cubicBezTo>
                <a:cubicBezTo>
                  <a:pt x="20633" y="12343"/>
                  <a:pt x="21600" y="13714"/>
                  <a:pt x="21600" y="15086"/>
                </a:cubicBezTo>
                <a:cubicBezTo>
                  <a:pt x="21600" y="16800"/>
                  <a:pt x="20633" y="17829"/>
                  <a:pt x="19343" y="17829"/>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4" name="Shape"/>
          <p:cNvSpPr/>
          <p:nvPr/>
        </p:nvSpPr>
        <p:spPr>
          <a:xfrm rot="16200000" flipH="1">
            <a:off x="19673809" y="10616946"/>
            <a:ext cx="853779" cy="806677"/>
          </a:xfrm>
          <a:custGeom>
            <a:avLst/>
            <a:gdLst/>
            <a:ahLst/>
            <a:cxnLst>
              <a:cxn ang="0">
                <a:pos x="wd2" y="hd2"/>
              </a:cxn>
              <a:cxn ang="5400000">
                <a:pos x="wd2" y="hd2"/>
              </a:cxn>
              <a:cxn ang="10800000">
                <a:pos x="wd2" y="hd2"/>
              </a:cxn>
              <a:cxn ang="16200000">
                <a:pos x="wd2" y="hd2"/>
              </a:cxn>
            </a:cxnLst>
            <a:rect l="0" t="0" r="r" b="b"/>
            <a:pathLst>
              <a:path w="21600" h="21600" extrusionOk="0">
                <a:moveTo>
                  <a:pt x="19343" y="17829"/>
                </a:moveTo>
                <a:cubicBezTo>
                  <a:pt x="17731" y="17829"/>
                  <a:pt x="17409" y="16457"/>
                  <a:pt x="15797" y="16457"/>
                </a:cubicBezTo>
                <a:cubicBezTo>
                  <a:pt x="14830" y="16457"/>
                  <a:pt x="14507" y="17143"/>
                  <a:pt x="14507" y="18171"/>
                </a:cubicBezTo>
                <a:cubicBezTo>
                  <a:pt x="14507" y="19200"/>
                  <a:pt x="14830" y="20229"/>
                  <a:pt x="14830" y="21257"/>
                </a:cubicBezTo>
                <a:cubicBezTo>
                  <a:pt x="14830" y="21257"/>
                  <a:pt x="14830" y="21257"/>
                  <a:pt x="14830" y="21257"/>
                </a:cubicBezTo>
                <a:cubicBezTo>
                  <a:pt x="14830" y="21257"/>
                  <a:pt x="14507" y="21257"/>
                  <a:pt x="14507" y="21257"/>
                </a:cubicBezTo>
                <a:cubicBezTo>
                  <a:pt x="13218" y="21257"/>
                  <a:pt x="11606" y="21600"/>
                  <a:pt x="10316" y="21600"/>
                </a:cubicBezTo>
                <a:cubicBezTo>
                  <a:pt x="9349" y="21600"/>
                  <a:pt x="8382" y="21257"/>
                  <a:pt x="8382" y="20229"/>
                </a:cubicBezTo>
                <a:cubicBezTo>
                  <a:pt x="8382" y="18514"/>
                  <a:pt x="9994" y="18171"/>
                  <a:pt x="9994" y="16457"/>
                </a:cubicBezTo>
                <a:cubicBezTo>
                  <a:pt x="9994" y="15086"/>
                  <a:pt x="8704" y="14057"/>
                  <a:pt x="7415" y="14057"/>
                </a:cubicBezTo>
                <a:cubicBezTo>
                  <a:pt x="6125" y="14057"/>
                  <a:pt x="4836" y="15086"/>
                  <a:pt x="4836" y="16457"/>
                </a:cubicBezTo>
                <a:cubicBezTo>
                  <a:pt x="4836" y="18171"/>
                  <a:pt x="6125" y="19200"/>
                  <a:pt x="6125" y="19886"/>
                </a:cubicBezTo>
                <a:cubicBezTo>
                  <a:pt x="6125" y="20571"/>
                  <a:pt x="5803" y="20914"/>
                  <a:pt x="5481" y="21257"/>
                </a:cubicBezTo>
                <a:cubicBezTo>
                  <a:pt x="5158" y="21600"/>
                  <a:pt x="4513" y="21600"/>
                  <a:pt x="4191" y="21600"/>
                </a:cubicBezTo>
                <a:cubicBezTo>
                  <a:pt x="2901" y="21600"/>
                  <a:pt x="1934" y="21600"/>
                  <a:pt x="967" y="21257"/>
                </a:cubicBezTo>
                <a:cubicBezTo>
                  <a:pt x="645" y="21257"/>
                  <a:pt x="322" y="21257"/>
                  <a:pt x="0" y="21257"/>
                </a:cubicBezTo>
                <a:cubicBezTo>
                  <a:pt x="0" y="21257"/>
                  <a:pt x="0" y="21257"/>
                  <a:pt x="0" y="21257"/>
                </a:cubicBezTo>
                <a:cubicBezTo>
                  <a:pt x="0" y="21257"/>
                  <a:pt x="0" y="21257"/>
                  <a:pt x="0" y="21257"/>
                </a:cubicBezTo>
                <a:cubicBezTo>
                  <a:pt x="0" y="7200"/>
                  <a:pt x="0" y="7200"/>
                  <a:pt x="0" y="7200"/>
                </a:cubicBezTo>
                <a:cubicBezTo>
                  <a:pt x="0" y="7200"/>
                  <a:pt x="645" y="7200"/>
                  <a:pt x="967" y="7200"/>
                </a:cubicBezTo>
                <a:cubicBezTo>
                  <a:pt x="1934" y="7543"/>
                  <a:pt x="2901" y="7543"/>
                  <a:pt x="4191" y="7543"/>
                </a:cubicBezTo>
                <a:cubicBezTo>
                  <a:pt x="4513" y="7543"/>
                  <a:pt x="5158" y="7543"/>
                  <a:pt x="5481" y="7200"/>
                </a:cubicBezTo>
                <a:cubicBezTo>
                  <a:pt x="5803" y="6857"/>
                  <a:pt x="6125" y="6514"/>
                  <a:pt x="6125" y="5829"/>
                </a:cubicBezTo>
                <a:cubicBezTo>
                  <a:pt x="6125" y="5143"/>
                  <a:pt x="4836" y="4114"/>
                  <a:pt x="4836" y="2400"/>
                </a:cubicBezTo>
                <a:cubicBezTo>
                  <a:pt x="4836" y="1029"/>
                  <a:pt x="6125" y="0"/>
                  <a:pt x="7415" y="0"/>
                </a:cubicBezTo>
                <a:cubicBezTo>
                  <a:pt x="8704" y="0"/>
                  <a:pt x="9994" y="1029"/>
                  <a:pt x="9994" y="2400"/>
                </a:cubicBezTo>
                <a:cubicBezTo>
                  <a:pt x="9994" y="4114"/>
                  <a:pt x="8382" y="4457"/>
                  <a:pt x="8382" y="6171"/>
                </a:cubicBezTo>
                <a:cubicBezTo>
                  <a:pt x="8382" y="7200"/>
                  <a:pt x="9349" y="7543"/>
                  <a:pt x="10316" y="7543"/>
                </a:cubicBezTo>
                <a:cubicBezTo>
                  <a:pt x="11928" y="7543"/>
                  <a:pt x="13218" y="7200"/>
                  <a:pt x="14830" y="7200"/>
                </a:cubicBezTo>
                <a:cubicBezTo>
                  <a:pt x="14830" y="7200"/>
                  <a:pt x="14830" y="7200"/>
                  <a:pt x="14830" y="7200"/>
                </a:cubicBezTo>
                <a:cubicBezTo>
                  <a:pt x="14830" y="7200"/>
                  <a:pt x="14830" y="7886"/>
                  <a:pt x="14830" y="8229"/>
                </a:cubicBezTo>
                <a:cubicBezTo>
                  <a:pt x="14507" y="9257"/>
                  <a:pt x="14507" y="10286"/>
                  <a:pt x="14507" y="11657"/>
                </a:cubicBezTo>
                <a:cubicBezTo>
                  <a:pt x="14507" y="12000"/>
                  <a:pt x="14507" y="12686"/>
                  <a:pt x="14830" y="13029"/>
                </a:cubicBezTo>
                <a:cubicBezTo>
                  <a:pt x="15152" y="13371"/>
                  <a:pt x="15475" y="13714"/>
                  <a:pt x="16119" y="13714"/>
                </a:cubicBezTo>
                <a:cubicBezTo>
                  <a:pt x="16764" y="13714"/>
                  <a:pt x="17731" y="12343"/>
                  <a:pt x="19343" y="12343"/>
                </a:cubicBezTo>
                <a:cubicBezTo>
                  <a:pt x="20633" y="12343"/>
                  <a:pt x="21600" y="13714"/>
                  <a:pt x="21600" y="15086"/>
                </a:cubicBezTo>
                <a:cubicBezTo>
                  <a:pt x="21600" y="16800"/>
                  <a:pt x="20633" y="17829"/>
                  <a:pt x="19343" y="17829"/>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5" name="COMMUNITY"/>
          <p:cNvSpPr txBox="1"/>
          <p:nvPr/>
        </p:nvSpPr>
        <p:spPr>
          <a:xfrm>
            <a:off x="13254697" y="4667715"/>
            <a:ext cx="2600157"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a:solidFill>
                  <a:srgbClr val="436C6E"/>
                </a:solidFill>
                <a:latin typeface="Helvetica"/>
                <a:ea typeface="Helvetica"/>
                <a:cs typeface="Helvetica"/>
                <a:sym typeface="Helvetica"/>
              </a:defRPr>
            </a:lvl1pPr>
          </a:lstStyle>
          <a:p>
            <a:r>
              <a:t>COMMUNITY</a:t>
            </a:r>
          </a:p>
        </p:txBody>
      </p:sp>
      <p:sp>
        <p:nvSpPr>
          <p:cNvPr id="206" name="FLEXIBLE"/>
          <p:cNvSpPr txBox="1"/>
          <p:nvPr/>
        </p:nvSpPr>
        <p:spPr>
          <a:xfrm>
            <a:off x="21664104" y="9427966"/>
            <a:ext cx="1927087"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a:solidFill>
                  <a:srgbClr val="2E5378"/>
                </a:solidFill>
                <a:latin typeface="Helvetica"/>
                <a:ea typeface="Helvetica"/>
                <a:cs typeface="Helvetica"/>
                <a:sym typeface="Helvetica"/>
              </a:defRPr>
            </a:lvl1pPr>
          </a:lstStyle>
          <a:p>
            <a:r>
              <a:t>FLEXIBLE</a:t>
            </a:r>
          </a:p>
        </p:txBody>
      </p:sp>
      <p:sp>
        <p:nvSpPr>
          <p:cNvPr id="207" name="GRAPHICS"/>
          <p:cNvSpPr txBox="1"/>
          <p:nvPr/>
        </p:nvSpPr>
        <p:spPr>
          <a:xfrm>
            <a:off x="17246339" y="1505428"/>
            <a:ext cx="2093406"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a:solidFill>
                  <a:srgbClr val="79997F"/>
                </a:solidFill>
                <a:latin typeface="Helvetica"/>
                <a:ea typeface="Helvetica"/>
                <a:cs typeface="Helvetica"/>
                <a:sym typeface="Helvetica"/>
              </a:defRPr>
            </a:lvl1pPr>
          </a:lstStyle>
          <a:p>
            <a:r>
              <a:t>GRAPHICS</a:t>
            </a:r>
          </a:p>
        </p:txBody>
      </p:sp>
      <p:sp>
        <p:nvSpPr>
          <p:cNvPr id="208" name="OPEN SOURCE"/>
          <p:cNvSpPr txBox="1"/>
          <p:nvPr/>
        </p:nvSpPr>
        <p:spPr>
          <a:xfrm>
            <a:off x="20751609" y="4674065"/>
            <a:ext cx="3006991"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a:solidFill>
                  <a:srgbClr val="9FC9A6"/>
                </a:solidFill>
                <a:latin typeface="Helvetica"/>
                <a:ea typeface="Helvetica"/>
                <a:cs typeface="Helvetica"/>
                <a:sym typeface="Helvetica"/>
              </a:defRPr>
            </a:lvl1pPr>
          </a:lstStyle>
          <a:p>
            <a:r>
              <a:t>OPEN SOURCE</a:t>
            </a:r>
          </a:p>
        </p:txBody>
      </p:sp>
      <p:sp>
        <p:nvSpPr>
          <p:cNvPr id="209" name="Open Source…"/>
          <p:cNvSpPr txBox="1"/>
          <p:nvPr/>
        </p:nvSpPr>
        <p:spPr>
          <a:xfrm>
            <a:off x="1464426" y="4393685"/>
            <a:ext cx="9067577" cy="741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3000" b="1">
                <a:solidFill>
                  <a:srgbClr val="EBEBEB"/>
                </a:solidFill>
                <a:latin typeface="Helvetica"/>
                <a:ea typeface="Helvetica"/>
                <a:cs typeface="Helvetica"/>
                <a:sym typeface="Helvetica"/>
              </a:defRPr>
            </a:pPr>
            <a:r>
              <a:t> Open Source</a:t>
            </a:r>
          </a:p>
          <a:p>
            <a:pPr>
              <a:buSzPct val="100000"/>
              <a:buChar char="•"/>
              <a:defRPr sz="3000" b="1">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Easy to get started with:</a:t>
            </a:r>
          </a:p>
          <a:p>
            <a:pPr lvl="1" indent="914171">
              <a:defRPr sz="3000">
                <a:solidFill>
                  <a:srgbClr val="EBEBEB"/>
                </a:solidFill>
                <a:latin typeface="Helvetica"/>
                <a:ea typeface="Helvetica"/>
                <a:cs typeface="Helvetica"/>
                <a:sym typeface="Helvetica"/>
              </a:defRPr>
            </a:pPr>
            <a:r>
              <a:t>Compatible with all systems, great support</a:t>
            </a:r>
          </a:p>
          <a:p>
            <a:pPr>
              <a:buSzPct val="100000"/>
              <a:buChar char="•"/>
              <a:defRPr sz="3000" b="1">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Large Community: </a:t>
            </a:r>
          </a:p>
          <a:p>
            <a:pPr lvl="1" indent="914171">
              <a:defRPr sz="3000">
                <a:solidFill>
                  <a:srgbClr val="EBEBEB"/>
                </a:solidFill>
                <a:latin typeface="Helvetica"/>
                <a:ea typeface="Helvetica"/>
                <a:cs typeface="Helvetica"/>
                <a:sym typeface="Helvetica"/>
              </a:defRPr>
            </a:pPr>
            <a:r>
              <a:t>R-packages, pipelines, tutorials, help pages</a:t>
            </a:r>
          </a:p>
          <a:p>
            <a:pPr>
              <a:buSzPct val="100000"/>
              <a:buChar char="•"/>
              <a:defRPr sz="3000">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Flexible Language: </a:t>
            </a:r>
          </a:p>
          <a:p>
            <a:pPr lvl="1" indent="914171">
              <a:defRPr sz="3000">
                <a:solidFill>
                  <a:srgbClr val="EBEBEB"/>
                </a:solidFill>
                <a:latin typeface="Helvetica"/>
                <a:ea typeface="Helvetica"/>
                <a:cs typeface="Helvetica"/>
                <a:sym typeface="Helvetica"/>
              </a:defRPr>
            </a:pPr>
            <a:r>
              <a:t>Plugins, git/github, R Shiny, Rmarkdown, …</a:t>
            </a:r>
          </a:p>
          <a:p>
            <a:pPr marL="914171" lvl="1" indent="0">
              <a:buSzPct val="100000"/>
              <a:buChar char="•"/>
              <a:defRPr sz="3000">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Customisable Graphics</a:t>
            </a:r>
          </a:p>
          <a:p>
            <a:pPr lvl="1">
              <a:defRPr sz="3000">
                <a:solidFill>
                  <a:srgbClr val="EBEBEB"/>
                </a:solidFill>
                <a:latin typeface="Helvetica"/>
                <a:ea typeface="Helvetica"/>
                <a:cs typeface="Helvetica"/>
                <a:sym typeface="Helvetica"/>
              </a:defRPr>
            </a:pPr>
            <a:endParaRPr/>
          </a:p>
          <a:p>
            <a:pPr lvl="1">
              <a:defRPr sz="3000">
                <a:solidFill>
                  <a:srgbClr val="EBEBEB"/>
                </a:solidFill>
                <a:latin typeface="Helvetica"/>
                <a:ea typeface="Helvetica"/>
                <a:cs typeface="Helvetica"/>
                <a:sym typeface="Helvetica"/>
              </a:defRPr>
            </a:pPr>
            <a:endParaRPr/>
          </a:p>
          <a:p>
            <a:pPr lvl="1">
              <a:defRPr sz="3000">
                <a:solidFill>
                  <a:srgbClr val="EBEBEB"/>
                </a:solidFill>
                <a:latin typeface="Helvetica"/>
                <a:ea typeface="Helvetica"/>
                <a:cs typeface="Helvetica"/>
                <a:sym typeface="Helvetica"/>
              </a:defRPr>
            </a:pPr>
            <a:endParaRPr/>
          </a:p>
          <a:p>
            <a:pPr>
              <a:defRPr sz="3000">
                <a:solidFill>
                  <a:srgbClr val="EBEBEB"/>
                </a:solidFill>
                <a:latin typeface="Helvetica"/>
                <a:ea typeface="Helvetica"/>
                <a:cs typeface="Helvetica"/>
                <a:sym typeface="Helvetica"/>
              </a:defRPr>
            </a:pPr>
            <a:r>
              <a:rPr b="1"/>
              <a:t>R</a:t>
            </a:r>
            <a:r>
              <a:t> has its </a:t>
            </a:r>
            <a:r>
              <a:rPr b="1"/>
              <a:t>limitations</a:t>
            </a:r>
            <a:r>
              <a:t>, but now fewer than ever</a:t>
            </a:r>
          </a:p>
        </p:txBody>
      </p:sp>
      <p:sp>
        <p:nvSpPr>
          <p:cNvPr id="210" name="4"/>
          <p:cNvSpPr txBox="1"/>
          <p:nvPr/>
        </p:nvSpPr>
        <p:spPr>
          <a:xfrm>
            <a:off x="374649" y="12998449"/>
            <a:ext cx="413743"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4</a:t>
            </a:r>
          </a:p>
          <a:p>
            <a:pPr lvl="1">
              <a:defRPr sz="3000">
                <a:solidFill>
                  <a:srgbClr val="EBEBEB"/>
                </a:solidFill>
                <a:latin typeface="Helvetica"/>
                <a:ea typeface="Helvetica"/>
                <a:cs typeface="Helvetica"/>
                <a:sym typeface="Helvetica"/>
              </a:defRPr>
            </a:pPr>
            <a:endParaRPr/>
          </a:p>
        </p:txBody>
      </p:sp>
      <p:sp>
        <p:nvSpPr>
          <p:cNvPr id="211" name="Shape"/>
          <p:cNvSpPr/>
          <p:nvPr/>
        </p:nvSpPr>
        <p:spPr>
          <a:xfrm>
            <a:off x="15392593" y="10215284"/>
            <a:ext cx="1169374" cy="1170237"/>
          </a:xfrm>
          <a:custGeom>
            <a:avLst/>
            <a:gdLst/>
            <a:ahLst/>
            <a:cxnLst>
              <a:cxn ang="0">
                <a:pos x="wd2" y="hd2"/>
              </a:cxn>
              <a:cxn ang="5400000">
                <a:pos x="wd2" y="hd2"/>
              </a:cxn>
              <a:cxn ang="10800000">
                <a:pos x="wd2" y="hd2"/>
              </a:cxn>
              <a:cxn ang="16200000">
                <a:pos x="wd2" y="hd2"/>
              </a:cxn>
            </a:cxnLst>
            <a:rect l="0" t="0" r="r" b="b"/>
            <a:pathLst>
              <a:path w="21600" h="21600" extrusionOk="0">
                <a:moveTo>
                  <a:pt x="15792" y="5308"/>
                </a:moveTo>
                <a:cubicBezTo>
                  <a:pt x="17244" y="5308"/>
                  <a:pt x="18514" y="4027"/>
                  <a:pt x="18514" y="2563"/>
                </a:cubicBezTo>
                <a:cubicBezTo>
                  <a:pt x="18514" y="1098"/>
                  <a:pt x="17244" y="0"/>
                  <a:pt x="15792" y="0"/>
                </a:cubicBezTo>
                <a:cubicBezTo>
                  <a:pt x="14521" y="0"/>
                  <a:pt x="13250" y="1098"/>
                  <a:pt x="13250" y="2563"/>
                </a:cubicBezTo>
                <a:cubicBezTo>
                  <a:pt x="13250" y="4027"/>
                  <a:pt x="14521" y="5308"/>
                  <a:pt x="15792" y="5308"/>
                </a:cubicBezTo>
                <a:close/>
                <a:moveTo>
                  <a:pt x="10528" y="16475"/>
                </a:moveTo>
                <a:cubicBezTo>
                  <a:pt x="10528" y="15925"/>
                  <a:pt x="10528" y="15925"/>
                  <a:pt x="10528" y="15925"/>
                </a:cubicBezTo>
                <a:cubicBezTo>
                  <a:pt x="10528" y="15376"/>
                  <a:pt x="10709" y="14827"/>
                  <a:pt x="11254" y="14461"/>
                </a:cubicBezTo>
                <a:cubicBezTo>
                  <a:pt x="11254" y="12264"/>
                  <a:pt x="11254" y="12264"/>
                  <a:pt x="11254" y="12264"/>
                </a:cubicBezTo>
                <a:cubicBezTo>
                  <a:pt x="8713" y="12264"/>
                  <a:pt x="8713" y="12264"/>
                  <a:pt x="8713" y="12264"/>
                </a:cubicBezTo>
                <a:cubicBezTo>
                  <a:pt x="7805" y="12264"/>
                  <a:pt x="7079" y="11532"/>
                  <a:pt x="7079" y="10617"/>
                </a:cubicBezTo>
                <a:cubicBezTo>
                  <a:pt x="7079" y="10434"/>
                  <a:pt x="7079" y="10251"/>
                  <a:pt x="7079" y="10251"/>
                </a:cubicBezTo>
                <a:cubicBezTo>
                  <a:pt x="7079" y="9519"/>
                  <a:pt x="7079" y="9519"/>
                  <a:pt x="7079" y="9519"/>
                </a:cubicBezTo>
                <a:cubicBezTo>
                  <a:pt x="7442" y="9519"/>
                  <a:pt x="7442" y="9519"/>
                  <a:pt x="7442" y="9519"/>
                </a:cubicBezTo>
                <a:cubicBezTo>
                  <a:pt x="7805" y="9153"/>
                  <a:pt x="8168" y="8969"/>
                  <a:pt x="8713" y="8969"/>
                </a:cubicBezTo>
                <a:cubicBezTo>
                  <a:pt x="11072" y="8969"/>
                  <a:pt x="11072" y="8969"/>
                  <a:pt x="11072" y="8969"/>
                </a:cubicBezTo>
                <a:cubicBezTo>
                  <a:pt x="11072" y="8786"/>
                  <a:pt x="11072" y="8786"/>
                  <a:pt x="11072" y="8603"/>
                </a:cubicBezTo>
                <a:cubicBezTo>
                  <a:pt x="11072" y="2563"/>
                  <a:pt x="11072" y="2563"/>
                  <a:pt x="11072" y="2563"/>
                </a:cubicBezTo>
                <a:cubicBezTo>
                  <a:pt x="11072" y="2197"/>
                  <a:pt x="10528" y="1647"/>
                  <a:pt x="10165" y="1647"/>
                </a:cubicBezTo>
                <a:cubicBezTo>
                  <a:pt x="2723" y="1647"/>
                  <a:pt x="2723" y="1647"/>
                  <a:pt x="2723" y="1647"/>
                </a:cubicBezTo>
                <a:cubicBezTo>
                  <a:pt x="2178" y="1647"/>
                  <a:pt x="1815" y="2197"/>
                  <a:pt x="1815" y="2563"/>
                </a:cubicBezTo>
                <a:cubicBezTo>
                  <a:pt x="1815" y="8603"/>
                  <a:pt x="1815" y="8603"/>
                  <a:pt x="1815" y="8603"/>
                </a:cubicBezTo>
                <a:cubicBezTo>
                  <a:pt x="1815" y="9153"/>
                  <a:pt x="2178" y="9519"/>
                  <a:pt x="2723" y="9519"/>
                </a:cubicBezTo>
                <a:cubicBezTo>
                  <a:pt x="5627" y="9519"/>
                  <a:pt x="5627" y="9519"/>
                  <a:pt x="5627" y="9519"/>
                </a:cubicBezTo>
                <a:cubicBezTo>
                  <a:pt x="5627" y="10434"/>
                  <a:pt x="5627" y="10434"/>
                  <a:pt x="5627" y="10434"/>
                </a:cubicBezTo>
                <a:cubicBezTo>
                  <a:pt x="4719" y="10434"/>
                  <a:pt x="4719" y="10434"/>
                  <a:pt x="4719" y="10434"/>
                </a:cubicBezTo>
                <a:cubicBezTo>
                  <a:pt x="4175" y="10434"/>
                  <a:pt x="3812" y="10617"/>
                  <a:pt x="3812" y="11349"/>
                </a:cubicBezTo>
                <a:cubicBezTo>
                  <a:pt x="363" y="11349"/>
                  <a:pt x="363" y="11349"/>
                  <a:pt x="363" y="11349"/>
                </a:cubicBezTo>
                <a:cubicBezTo>
                  <a:pt x="182" y="11349"/>
                  <a:pt x="0" y="11349"/>
                  <a:pt x="0" y="11715"/>
                </a:cubicBezTo>
                <a:cubicBezTo>
                  <a:pt x="0" y="12631"/>
                  <a:pt x="0" y="12631"/>
                  <a:pt x="0" y="12631"/>
                </a:cubicBezTo>
                <a:cubicBezTo>
                  <a:pt x="0" y="12814"/>
                  <a:pt x="182" y="12997"/>
                  <a:pt x="363" y="12997"/>
                </a:cubicBezTo>
                <a:cubicBezTo>
                  <a:pt x="1634" y="12997"/>
                  <a:pt x="1634" y="12997"/>
                  <a:pt x="1634" y="12997"/>
                </a:cubicBezTo>
                <a:cubicBezTo>
                  <a:pt x="1634" y="21600"/>
                  <a:pt x="1634" y="21600"/>
                  <a:pt x="1634" y="21600"/>
                </a:cubicBezTo>
                <a:cubicBezTo>
                  <a:pt x="11435" y="21600"/>
                  <a:pt x="11435" y="21600"/>
                  <a:pt x="11435" y="21600"/>
                </a:cubicBezTo>
                <a:cubicBezTo>
                  <a:pt x="11435" y="17573"/>
                  <a:pt x="11435" y="17573"/>
                  <a:pt x="11435" y="17573"/>
                </a:cubicBezTo>
                <a:cubicBezTo>
                  <a:pt x="11435" y="17573"/>
                  <a:pt x="10528" y="17390"/>
                  <a:pt x="10528" y="16475"/>
                </a:cubicBezTo>
                <a:close/>
                <a:moveTo>
                  <a:pt x="3993" y="8237"/>
                </a:moveTo>
                <a:cubicBezTo>
                  <a:pt x="3449" y="8237"/>
                  <a:pt x="3086" y="7871"/>
                  <a:pt x="3086" y="7322"/>
                </a:cubicBezTo>
                <a:cubicBezTo>
                  <a:pt x="3086" y="3844"/>
                  <a:pt x="3086" y="3844"/>
                  <a:pt x="3086" y="3844"/>
                </a:cubicBezTo>
                <a:cubicBezTo>
                  <a:pt x="3086" y="3478"/>
                  <a:pt x="3449" y="3112"/>
                  <a:pt x="3993" y="3112"/>
                </a:cubicBezTo>
                <a:cubicBezTo>
                  <a:pt x="8894" y="3112"/>
                  <a:pt x="8894" y="3112"/>
                  <a:pt x="8894" y="3112"/>
                </a:cubicBezTo>
                <a:cubicBezTo>
                  <a:pt x="9257" y="3112"/>
                  <a:pt x="9802" y="3478"/>
                  <a:pt x="9802" y="3844"/>
                </a:cubicBezTo>
                <a:cubicBezTo>
                  <a:pt x="9802" y="7322"/>
                  <a:pt x="9802" y="7322"/>
                  <a:pt x="9802" y="7322"/>
                </a:cubicBezTo>
                <a:cubicBezTo>
                  <a:pt x="9802" y="7871"/>
                  <a:pt x="9257" y="8237"/>
                  <a:pt x="8894" y="8237"/>
                </a:cubicBezTo>
                <a:lnTo>
                  <a:pt x="3993" y="8237"/>
                </a:lnTo>
                <a:close/>
                <a:moveTo>
                  <a:pt x="7805" y="10434"/>
                </a:moveTo>
                <a:cubicBezTo>
                  <a:pt x="7805" y="10983"/>
                  <a:pt x="8168" y="11532"/>
                  <a:pt x="8713" y="11532"/>
                </a:cubicBezTo>
                <a:cubicBezTo>
                  <a:pt x="11072" y="11532"/>
                  <a:pt x="11072" y="11532"/>
                  <a:pt x="11072" y="11532"/>
                </a:cubicBezTo>
                <a:cubicBezTo>
                  <a:pt x="11435" y="11532"/>
                  <a:pt x="11798" y="11532"/>
                  <a:pt x="11798" y="11532"/>
                </a:cubicBezTo>
                <a:cubicBezTo>
                  <a:pt x="11798" y="13912"/>
                  <a:pt x="11798" y="13912"/>
                  <a:pt x="11798" y="13912"/>
                </a:cubicBezTo>
                <a:cubicBezTo>
                  <a:pt x="13250" y="13912"/>
                  <a:pt x="13250" y="13912"/>
                  <a:pt x="13250" y="13912"/>
                </a:cubicBezTo>
                <a:cubicBezTo>
                  <a:pt x="13250" y="8420"/>
                  <a:pt x="13250" y="8420"/>
                  <a:pt x="13250" y="8420"/>
                </a:cubicBezTo>
                <a:cubicBezTo>
                  <a:pt x="13250" y="7322"/>
                  <a:pt x="13976" y="6041"/>
                  <a:pt x="15066" y="6041"/>
                </a:cubicBezTo>
                <a:cubicBezTo>
                  <a:pt x="19059" y="6041"/>
                  <a:pt x="19059" y="6041"/>
                  <a:pt x="19059" y="6041"/>
                </a:cubicBezTo>
                <a:cubicBezTo>
                  <a:pt x="18696" y="5858"/>
                  <a:pt x="18151" y="5675"/>
                  <a:pt x="17607" y="5675"/>
                </a:cubicBezTo>
                <a:cubicBezTo>
                  <a:pt x="14158" y="5675"/>
                  <a:pt x="14158" y="5675"/>
                  <a:pt x="14158" y="5675"/>
                </a:cubicBezTo>
                <a:cubicBezTo>
                  <a:pt x="11980" y="5675"/>
                  <a:pt x="11980" y="7871"/>
                  <a:pt x="11980" y="7871"/>
                </a:cubicBezTo>
                <a:cubicBezTo>
                  <a:pt x="11980" y="7871"/>
                  <a:pt x="11617" y="9153"/>
                  <a:pt x="11435" y="9336"/>
                </a:cubicBezTo>
                <a:cubicBezTo>
                  <a:pt x="11254" y="9519"/>
                  <a:pt x="11254" y="9519"/>
                  <a:pt x="11072" y="9519"/>
                </a:cubicBezTo>
                <a:cubicBezTo>
                  <a:pt x="8713" y="9519"/>
                  <a:pt x="8713" y="9519"/>
                  <a:pt x="8713" y="9519"/>
                </a:cubicBezTo>
                <a:cubicBezTo>
                  <a:pt x="8168" y="9519"/>
                  <a:pt x="7805" y="9885"/>
                  <a:pt x="7805" y="10434"/>
                </a:cubicBezTo>
                <a:close/>
                <a:moveTo>
                  <a:pt x="19966" y="6956"/>
                </a:moveTo>
                <a:cubicBezTo>
                  <a:pt x="15429" y="6956"/>
                  <a:pt x="15429" y="6956"/>
                  <a:pt x="15429" y="6956"/>
                </a:cubicBezTo>
                <a:cubicBezTo>
                  <a:pt x="14521" y="6956"/>
                  <a:pt x="13795" y="7688"/>
                  <a:pt x="13795" y="8603"/>
                </a:cubicBezTo>
                <a:cubicBezTo>
                  <a:pt x="13795" y="14827"/>
                  <a:pt x="13795" y="14827"/>
                  <a:pt x="13795" y="14827"/>
                </a:cubicBezTo>
                <a:cubicBezTo>
                  <a:pt x="12343" y="14827"/>
                  <a:pt x="12343" y="14827"/>
                  <a:pt x="12343" y="14827"/>
                </a:cubicBezTo>
                <a:cubicBezTo>
                  <a:pt x="11798" y="14827"/>
                  <a:pt x="11254" y="15193"/>
                  <a:pt x="11254" y="15742"/>
                </a:cubicBezTo>
                <a:cubicBezTo>
                  <a:pt x="11254" y="16108"/>
                  <a:pt x="11254" y="16108"/>
                  <a:pt x="11254" y="16108"/>
                </a:cubicBezTo>
                <a:cubicBezTo>
                  <a:pt x="11254" y="16658"/>
                  <a:pt x="11617" y="16841"/>
                  <a:pt x="11980" y="16841"/>
                </a:cubicBezTo>
                <a:cubicBezTo>
                  <a:pt x="15247" y="16841"/>
                  <a:pt x="15247" y="16841"/>
                  <a:pt x="15247" y="16841"/>
                </a:cubicBezTo>
                <a:cubicBezTo>
                  <a:pt x="15247" y="17756"/>
                  <a:pt x="15247" y="17756"/>
                  <a:pt x="15247" y="17756"/>
                </a:cubicBezTo>
                <a:cubicBezTo>
                  <a:pt x="14703" y="17756"/>
                  <a:pt x="14703" y="17756"/>
                  <a:pt x="14703" y="17756"/>
                </a:cubicBezTo>
                <a:cubicBezTo>
                  <a:pt x="14703" y="17756"/>
                  <a:pt x="13432" y="17756"/>
                  <a:pt x="13432" y="19037"/>
                </a:cubicBezTo>
                <a:cubicBezTo>
                  <a:pt x="13432" y="20685"/>
                  <a:pt x="13432" y="20685"/>
                  <a:pt x="13432" y="20685"/>
                </a:cubicBezTo>
                <a:cubicBezTo>
                  <a:pt x="13432" y="21051"/>
                  <a:pt x="13795" y="21417"/>
                  <a:pt x="14158" y="21417"/>
                </a:cubicBezTo>
                <a:cubicBezTo>
                  <a:pt x="14521" y="21417"/>
                  <a:pt x="14703" y="21051"/>
                  <a:pt x="14703" y="20685"/>
                </a:cubicBezTo>
                <a:cubicBezTo>
                  <a:pt x="14703" y="19220"/>
                  <a:pt x="14703" y="19220"/>
                  <a:pt x="14703" y="19220"/>
                </a:cubicBezTo>
                <a:cubicBezTo>
                  <a:pt x="17062" y="19220"/>
                  <a:pt x="17062" y="19220"/>
                  <a:pt x="17062" y="19220"/>
                </a:cubicBezTo>
                <a:cubicBezTo>
                  <a:pt x="17062" y="20685"/>
                  <a:pt x="17062" y="20685"/>
                  <a:pt x="17062" y="20685"/>
                </a:cubicBezTo>
                <a:cubicBezTo>
                  <a:pt x="17062" y="21051"/>
                  <a:pt x="17425" y="21417"/>
                  <a:pt x="17788" y="21417"/>
                </a:cubicBezTo>
                <a:cubicBezTo>
                  <a:pt x="18151" y="21417"/>
                  <a:pt x="18514" y="21051"/>
                  <a:pt x="18514" y="20685"/>
                </a:cubicBezTo>
                <a:cubicBezTo>
                  <a:pt x="18514" y="19037"/>
                  <a:pt x="18514" y="19037"/>
                  <a:pt x="18514" y="19037"/>
                </a:cubicBezTo>
                <a:cubicBezTo>
                  <a:pt x="18514" y="17756"/>
                  <a:pt x="17244" y="17756"/>
                  <a:pt x="17244" y="17756"/>
                </a:cubicBezTo>
                <a:cubicBezTo>
                  <a:pt x="16699" y="17756"/>
                  <a:pt x="16699" y="17756"/>
                  <a:pt x="16699" y="17756"/>
                </a:cubicBezTo>
                <a:cubicBezTo>
                  <a:pt x="16699" y="16841"/>
                  <a:pt x="16699" y="16841"/>
                  <a:pt x="16699" y="16841"/>
                </a:cubicBezTo>
                <a:cubicBezTo>
                  <a:pt x="20148" y="16841"/>
                  <a:pt x="20148" y="16841"/>
                  <a:pt x="20148" y="16841"/>
                </a:cubicBezTo>
                <a:cubicBezTo>
                  <a:pt x="20874" y="16841"/>
                  <a:pt x="21600" y="16292"/>
                  <a:pt x="21600" y="15559"/>
                </a:cubicBezTo>
                <a:cubicBezTo>
                  <a:pt x="21600" y="8603"/>
                  <a:pt x="21600" y="8603"/>
                  <a:pt x="21600" y="8603"/>
                </a:cubicBezTo>
                <a:cubicBezTo>
                  <a:pt x="21600" y="7688"/>
                  <a:pt x="20874" y="6956"/>
                  <a:pt x="19966" y="6956"/>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12" name="EASY START"/>
          <p:cNvSpPr txBox="1"/>
          <p:nvPr/>
        </p:nvSpPr>
        <p:spPr>
          <a:xfrm>
            <a:off x="12545628" y="9427966"/>
            <a:ext cx="2600156"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a:solidFill>
                  <a:srgbClr val="374556"/>
                </a:solidFill>
                <a:latin typeface="Helvetica"/>
                <a:ea typeface="Helvetica"/>
                <a:cs typeface="Helvetica"/>
                <a:sym typeface="Helvetica"/>
              </a:defRPr>
            </a:lvl1pPr>
          </a:lstStyle>
          <a:p>
            <a:r>
              <a:t>EASY START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p:cNvSpPr/>
          <p:nvPr/>
        </p:nvSpPr>
        <p:spPr>
          <a:xfrm>
            <a:off x="-1" y="-10645"/>
            <a:ext cx="24371301" cy="3633948"/>
          </a:xfrm>
          <a:prstGeom prst="rect">
            <a:avLst/>
          </a:prstGeom>
          <a:solidFill>
            <a:srgbClr val="374556"/>
          </a:solidFill>
          <a:ln w="12700">
            <a:miter lim="400000"/>
          </a:ln>
        </p:spPr>
        <p:txBody>
          <a:bodyPr lIns="45719" rIns="45719" anchor="ctr"/>
          <a:lstStyle/>
          <a:p>
            <a:pPr algn="ctr">
              <a:defRPr>
                <a:solidFill>
                  <a:srgbClr val="DA8522">
                    <a:alpha val="60910"/>
                  </a:srgbClr>
                </a:solidFill>
              </a:defRPr>
            </a:pPr>
            <a:endParaRPr/>
          </a:p>
        </p:txBody>
      </p:sp>
      <p:grpSp>
        <p:nvGrpSpPr>
          <p:cNvPr id="218" name="Group"/>
          <p:cNvGrpSpPr/>
          <p:nvPr/>
        </p:nvGrpSpPr>
        <p:grpSpPr>
          <a:xfrm>
            <a:off x="9314240" y="1013664"/>
            <a:ext cx="8858947" cy="1585330"/>
            <a:chOff x="0" y="0"/>
            <a:chExt cx="8858946" cy="1585328"/>
          </a:xfrm>
        </p:grpSpPr>
        <p:sp>
          <p:nvSpPr>
            <p:cNvPr id="215" name="FROM EXCEL TO R"/>
            <p:cNvSpPr txBox="1"/>
            <p:nvPr/>
          </p:nvSpPr>
          <p:spPr>
            <a:xfrm>
              <a:off x="0" y="771919"/>
              <a:ext cx="8858947" cy="8134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FROM EXCEL TO R</a:t>
              </a:r>
            </a:p>
          </p:txBody>
        </p:sp>
        <p:sp>
          <p:nvSpPr>
            <p:cNvPr id="216" name="A COMPARISON"/>
            <p:cNvSpPr txBox="1"/>
            <p:nvPr/>
          </p:nvSpPr>
          <p:spPr>
            <a:xfrm>
              <a:off x="2523045" y="0"/>
              <a:ext cx="4401488" cy="3680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A COMPARISON</a:t>
              </a:r>
            </a:p>
          </p:txBody>
        </p:sp>
        <p:sp>
          <p:nvSpPr>
            <p:cNvPr id="217" name="Line"/>
            <p:cNvSpPr/>
            <p:nvPr/>
          </p:nvSpPr>
          <p:spPr>
            <a:xfrm>
              <a:off x="132227" y="164124"/>
              <a:ext cx="2022258" cy="1"/>
            </a:xfrm>
            <a:prstGeom prst="line">
              <a:avLst/>
            </a:prstGeom>
            <a:noFill/>
            <a:ln w="88900" cap="flat">
              <a:solidFill>
                <a:srgbClr val="FFFFFF">
                  <a:alpha val="50000"/>
                </a:srgb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19" name="5"/>
          <p:cNvSpPr txBox="1"/>
          <p:nvPr/>
        </p:nvSpPr>
        <p:spPr>
          <a:xfrm>
            <a:off x="374649" y="13061950"/>
            <a:ext cx="413743" cy="128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5</a:t>
            </a:r>
          </a:p>
          <a:p>
            <a:pPr lvl="1">
              <a:defRPr sz="2600">
                <a:solidFill>
                  <a:srgbClr val="374556"/>
                </a:solidFill>
                <a:latin typeface="Helvetica"/>
                <a:ea typeface="Helvetica"/>
                <a:cs typeface="Helvetica"/>
                <a:sym typeface="Helvetica"/>
              </a:defRPr>
            </a:pPr>
            <a:endParaRPr/>
          </a:p>
        </p:txBody>
      </p:sp>
      <p:sp>
        <p:nvSpPr>
          <p:cNvPr id="220" name="Oval 7"/>
          <p:cNvSpPr/>
          <p:nvPr/>
        </p:nvSpPr>
        <p:spPr>
          <a:xfrm>
            <a:off x="16537857" y="6434562"/>
            <a:ext cx="2220632" cy="2223392"/>
          </a:xfrm>
          <a:prstGeom prst="ellipse">
            <a:avLst/>
          </a:prstGeom>
          <a:solidFill>
            <a:srgbClr val="7893B7"/>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221" name="Oval 9"/>
          <p:cNvSpPr/>
          <p:nvPr/>
        </p:nvSpPr>
        <p:spPr>
          <a:xfrm>
            <a:off x="5964717" y="6434562"/>
            <a:ext cx="2223392" cy="2223392"/>
          </a:xfrm>
          <a:prstGeom prst="ellipse">
            <a:avLst/>
          </a:prstGeom>
          <a:solidFill>
            <a:srgbClr val="436C6E"/>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222" name="Freeform 15"/>
          <p:cNvSpPr/>
          <p:nvPr/>
        </p:nvSpPr>
        <p:spPr>
          <a:xfrm>
            <a:off x="17646792" y="5058047"/>
            <a:ext cx="5957148" cy="3599905"/>
          </a:xfrm>
          <a:custGeom>
            <a:avLst/>
            <a:gdLst/>
            <a:ahLst/>
            <a:cxnLst>
              <a:cxn ang="0">
                <a:pos x="wd2" y="hd2"/>
              </a:cxn>
              <a:cxn ang="5400000">
                <a:pos x="wd2" y="hd2"/>
              </a:cxn>
              <a:cxn ang="10800000">
                <a:pos x="wd2" y="hd2"/>
              </a:cxn>
              <a:cxn ang="16200000">
                <a:pos x="wd2" y="hd2"/>
              </a:cxn>
            </a:cxnLst>
            <a:rect l="0" t="0" r="r" b="b"/>
            <a:pathLst>
              <a:path w="21600" h="21600" extrusionOk="0">
                <a:moveTo>
                  <a:pt x="0" y="3971"/>
                </a:moveTo>
                <a:cubicBezTo>
                  <a:pt x="0" y="6393"/>
                  <a:pt x="0" y="6393"/>
                  <a:pt x="0" y="6393"/>
                </a:cubicBezTo>
                <a:cubicBezTo>
                  <a:pt x="2924" y="6393"/>
                  <a:pt x="5283" y="10204"/>
                  <a:pt x="5283" y="14929"/>
                </a:cubicBezTo>
                <a:cubicBezTo>
                  <a:pt x="5283" y="17629"/>
                  <a:pt x="4497" y="20012"/>
                  <a:pt x="3293" y="21600"/>
                </a:cubicBezTo>
                <a:cubicBezTo>
                  <a:pt x="19143" y="21600"/>
                  <a:pt x="19143" y="21600"/>
                  <a:pt x="19143" y="21600"/>
                </a:cubicBezTo>
                <a:cubicBezTo>
                  <a:pt x="20494" y="21600"/>
                  <a:pt x="21600" y="19813"/>
                  <a:pt x="21600" y="17629"/>
                </a:cubicBezTo>
                <a:cubicBezTo>
                  <a:pt x="21600" y="3971"/>
                  <a:pt x="21600" y="3971"/>
                  <a:pt x="21600" y="3971"/>
                </a:cubicBezTo>
                <a:cubicBezTo>
                  <a:pt x="21600" y="1747"/>
                  <a:pt x="20494" y="0"/>
                  <a:pt x="19143" y="0"/>
                </a:cubicBezTo>
                <a:cubicBezTo>
                  <a:pt x="2457" y="0"/>
                  <a:pt x="2457" y="0"/>
                  <a:pt x="2457" y="0"/>
                </a:cubicBezTo>
                <a:cubicBezTo>
                  <a:pt x="1106" y="0"/>
                  <a:pt x="0" y="1747"/>
                  <a:pt x="0" y="3971"/>
                </a:cubicBezTo>
                <a:close/>
              </a:path>
            </a:pathLst>
          </a:custGeom>
          <a:solidFill>
            <a:srgbClr val="7893B7"/>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223" name="Freeform 17"/>
          <p:cNvSpPr/>
          <p:nvPr/>
        </p:nvSpPr>
        <p:spPr>
          <a:xfrm>
            <a:off x="1119265" y="5058047"/>
            <a:ext cx="5957148" cy="3599905"/>
          </a:xfrm>
          <a:custGeom>
            <a:avLst/>
            <a:gdLst/>
            <a:ahLst/>
            <a:cxnLst>
              <a:cxn ang="0">
                <a:pos x="wd2" y="hd2"/>
              </a:cxn>
              <a:cxn ang="5400000">
                <a:pos x="wd2" y="hd2"/>
              </a:cxn>
              <a:cxn ang="10800000">
                <a:pos x="wd2" y="hd2"/>
              </a:cxn>
              <a:cxn ang="16200000">
                <a:pos x="wd2" y="hd2"/>
              </a:cxn>
            </a:cxnLst>
            <a:rect l="0" t="0" r="r" b="b"/>
            <a:pathLst>
              <a:path w="21600" h="21600" extrusionOk="0">
                <a:moveTo>
                  <a:pt x="21600" y="3971"/>
                </a:moveTo>
                <a:cubicBezTo>
                  <a:pt x="21600" y="6393"/>
                  <a:pt x="21600" y="6393"/>
                  <a:pt x="21600" y="6393"/>
                </a:cubicBezTo>
                <a:cubicBezTo>
                  <a:pt x="18676" y="6393"/>
                  <a:pt x="16317" y="10204"/>
                  <a:pt x="16317" y="14929"/>
                </a:cubicBezTo>
                <a:cubicBezTo>
                  <a:pt x="16317" y="17629"/>
                  <a:pt x="17103" y="20012"/>
                  <a:pt x="18307" y="21600"/>
                </a:cubicBezTo>
                <a:cubicBezTo>
                  <a:pt x="2457" y="21600"/>
                  <a:pt x="2457" y="21600"/>
                  <a:pt x="2457" y="21600"/>
                </a:cubicBezTo>
                <a:cubicBezTo>
                  <a:pt x="1106" y="21600"/>
                  <a:pt x="0" y="19813"/>
                  <a:pt x="0" y="17629"/>
                </a:cubicBezTo>
                <a:cubicBezTo>
                  <a:pt x="0" y="3971"/>
                  <a:pt x="0" y="3971"/>
                  <a:pt x="0" y="3971"/>
                </a:cubicBezTo>
                <a:cubicBezTo>
                  <a:pt x="0" y="1747"/>
                  <a:pt x="1106" y="0"/>
                  <a:pt x="2457" y="0"/>
                </a:cubicBezTo>
                <a:cubicBezTo>
                  <a:pt x="19143" y="0"/>
                  <a:pt x="19143" y="0"/>
                  <a:pt x="19143" y="0"/>
                </a:cubicBezTo>
                <a:cubicBezTo>
                  <a:pt x="20494" y="0"/>
                  <a:pt x="21600" y="1747"/>
                  <a:pt x="21600" y="3971"/>
                </a:cubicBezTo>
                <a:close/>
              </a:path>
            </a:pathLst>
          </a:custGeom>
          <a:solidFill>
            <a:srgbClr val="436C6E"/>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grpSp>
        <p:nvGrpSpPr>
          <p:cNvPr id="227" name="Group"/>
          <p:cNvGrpSpPr/>
          <p:nvPr/>
        </p:nvGrpSpPr>
        <p:grpSpPr>
          <a:xfrm>
            <a:off x="16841623" y="6671938"/>
            <a:ext cx="1613099" cy="1652297"/>
            <a:chOff x="0" y="-28817"/>
            <a:chExt cx="1613098" cy="1652295"/>
          </a:xfrm>
        </p:grpSpPr>
        <p:sp>
          <p:nvSpPr>
            <p:cNvPr id="224" name="Oval"/>
            <p:cNvSpPr/>
            <p:nvPr/>
          </p:nvSpPr>
          <p:spPr>
            <a:xfrm>
              <a:off x="0" y="33156"/>
              <a:ext cx="1613099" cy="1590323"/>
            </a:xfrm>
            <a:prstGeom prst="ellipse">
              <a:avLst/>
            </a:prstGeom>
            <a:solidFill>
              <a:srgbClr val="D6D6D6"/>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ctr">
              <a:noAutofit/>
            </a:bodyPr>
            <a:lstStyle/>
            <a:p>
              <a:endParaRPr/>
            </a:p>
          </p:txBody>
        </p:sp>
        <p:sp>
          <p:nvSpPr>
            <p:cNvPr id="225" name="Oval"/>
            <p:cNvSpPr/>
            <p:nvPr/>
          </p:nvSpPr>
          <p:spPr>
            <a:xfrm>
              <a:off x="356490" y="79327"/>
              <a:ext cx="900117" cy="53006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226" name="R"/>
            <p:cNvSpPr txBox="1"/>
            <p:nvPr/>
          </p:nvSpPr>
          <p:spPr>
            <a:xfrm>
              <a:off x="411583" y="-28818"/>
              <a:ext cx="1042556" cy="15821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9700">
                  <a:solidFill>
                    <a:srgbClr val="4578A4"/>
                  </a:solidFill>
                  <a:latin typeface="Source Sans Pro Regular"/>
                  <a:ea typeface="Source Sans Pro Regular"/>
                  <a:cs typeface="Source Sans Pro Regular"/>
                  <a:sym typeface="Source Sans Pro Regular"/>
                </a:defRPr>
              </a:lvl1pPr>
            </a:lstStyle>
            <a:p>
              <a:r>
                <a:t>R</a:t>
              </a:r>
            </a:p>
          </p:txBody>
        </p:sp>
      </p:grpSp>
      <p:grpSp>
        <p:nvGrpSpPr>
          <p:cNvPr id="248" name="Group"/>
          <p:cNvGrpSpPr/>
          <p:nvPr/>
        </p:nvGrpSpPr>
        <p:grpSpPr>
          <a:xfrm>
            <a:off x="10279341" y="4257248"/>
            <a:ext cx="3812619" cy="2724916"/>
            <a:chOff x="0" y="0"/>
            <a:chExt cx="3812617" cy="2724915"/>
          </a:xfrm>
        </p:grpSpPr>
        <p:grpSp>
          <p:nvGrpSpPr>
            <p:cNvPr id="237" name="Группа 2"/>
            <p:cNvGrpSpPr/>
            <p:nvPr/>
          </p:nvGrpSpPr>
          <p:grpSpPr>
            <a:xfrm>
              <a:off x="-1" y="-1"/>
              <a:ext cx="1854556" cy="2724917"/>
              <a:chOff x="0" y="0"/>
              <a:chExt cx="1854554" cy="2724915"/>
            </a:xfrm>
          </p:grpSpPr>
          <p:sp>
            <p:nvSpPr>
              <p:cNvPr id="22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2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436C6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436C6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2B474C"/>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436C6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grpSp>
        <p:grpSp>
          <p:nvGrpSpPr>
            <p:cNvPr id="247" name="Группа 2"/>
            <p:cNvGrpSpPr/>
            <p:nvPr/>
          </p:nvGrpSpPr>
          <p:grpSpPr>
            <a:xfrm flipH="1">
              <a:off x="1958063" y="-1"/>
              <a:ext cx="1854555" cy="2724917"/>
              <a:chOff x="0" y="0"/>
              <a:chExt cx="1854554" cy="2724915"/>
            </a:xfrm>
          </p:grpSpPr>
          <p:sp>
            <p:nvSpPr>
              <p:cNvPr id="23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576D8D"/>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7893B7"/>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grpSp>
      </p:grpSp>
      <p:pic>
        <p:nvPicPr>
          <p:cNvPr id="249" name="excel-3-xxl.png" descr="excel-3-xxl.png"/>
          <p:cNvPicPr>
            <a:picLocks noChangeAspect="1"/>
          </p:cNvPicPr>
          <p:nvPr/>
        </p:nvPicPr>
        <p:blipFill>
          <a:blip r:embed="rId2"/>
          <a:stretch>
            <a:fillRect/>
          </a:stretch>
        </p:blipFill>
        <p:spPr>
          <a:xfrm>
            <a:off x="6410456" y="6880300"/>
            <a:ext cx="1331922" cy="1331922"/>
          </a:xfrm>
          <a:prstGeom prst="rect">
            <a:avLst/>
          </a:prstGeom>
          <a:ln w="12700">
            <a:miter lim="400000"/>
          </a:ln>
        </p:spPr>
      </p:pic>
      <p:grpSp>
        <p:nvGrpSpPr>
          <p:cNvPr id="252" name="Group"/>
          <p:cNvGrpSpPr/>
          <p:nvPr/>
        </p:nvGrpSpPr>
        <p:grpSpPr>
          <a:xfrm>
            <a:off x="10132114" y="7616109"/>
            <a:ext cx="4015997" cy="592708"/>
            <a:chOff x="0" y="0"/>
            <a:chExt cx="4015995" cy="592707"/>
          </a:xfrm>
        </p:grpSpPr>
        <p:sp>
          <p:nvSpPr>
            <p:cNvPr id="250" name="Rounded Rectangle"/>
            <p:cNvSpPr/>
            <p:nvPr/>
          </p:nvSpPr>
          <p:spPr>
            <a:xfrm>
              <a:off x="0" y="16893"/>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51" name="Big Dataset"/>
            <p:cNvSpPr txBox="1"/>
            <p:nvPr/>
          </p:nvSpPr>
          <p:spPr>
            <a:xfrm>
              <a:off x="966071" y="0"/>
              <a:ext cx="2083855"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Big Dataset</a:t>
              </a:r>
            </a:p>
          </p:txBody>
        </p:sp>
      </p:grpSp>
      <p:sp>
        <p:nvSpPr>
          <p:cNvPr id="253" name="Line"/>
          <p:cNvSpPr/>
          <p:nvPr/>
        </p:nvSpPr>
        <p:spPr>
          <a:xfrm>
            <a:off x="14459526" y="7920909"/>
            <a:ext cx="2071316" cy="1"/>
          </a:xfrm>
          <a:prstGeom prst="line">
            <a:avLst/>
          </a:prstGeom>
          <a:ln w="63500">
            <a:solidFill>
              <a:srgbClr val="7893B7"/>
            </a:solidFill>
            <a:miter lim="400000"/>
            <a:tailEnd type="arrow"/>
          </a:ln>
        </p:spPr>
        <p:txBody>
          <a:bodyPr lIns="0" tIns="0" rIns="0" bIns="0"/>
          <a:lstStyle/>
          <a:p>
            <a:endParaRPr/>
          </a:p>
        </p:txBody>
      </p:sp>
      <p:grpSp>
        <p:nvGrpSpPr>
          <p:cNvPr id="256" name="Group"/>
          <p:cNvGrpSpPr/>
          <p:nvPr/>
        </p:nvGrpSpPr>
        <p:grpSpPr>
          <a:xfrm>
            <a:off x="10132114" y="10396477"/>
            <a:ext cx="4015997" cy="580699"/>
            <a:chOff x="0" y="0"/>
            <a:chExt cx="4015995" cy="580698"/>
          </a:xfrm>
        </p:grpSpPr>
        <p:sp>
          <p:nvSpPr>
            <p:cNvPr id="254" name="Rounded Rectangle"/>
            <p:cNvSpPr/>
            <p:nvPr/>
          </p:nvSpPr>
          <p:spPr>
            <a:xfrm>
              <a:off x="0" y="4884"/>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55" name="Plotting"/>
            <p:cNvSpPr txBox="1"/>
            <p:nvPr/>
          </p:nvSpPr>
          <p:spPr>
            <a:xfrm>
              <a:off x="1315445" y="0"/>
              <a:ext cx="1385107"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Plotting</a:t>
              </a:r>
            </a:p>
          </p:txBody>
        </p:sp>
      </p:grpSp>
      <p:grpSp>
        <p:nvGrpSpPr>
          <p:cNvPr id="259" name="Group"/>
          <p:cNvGrpSpPr/>
          <p:nvPr/>
        </p:nvGrpSpPr>
        <p:grpSpPr>
          <a:xfrm>
            <a:off x="14470631" y="8974615"/>
            <a:ext cx="2875025" cy="1714654"/>
            <a:chOff x="0" y="0"/>
            <a:chExt cx="2875024" cy="1714653"/>
          </a:xfrm>
        </p:grpSpPr>
        <p:sp>
          <p:nvSpPr>
            <p:cNvPr id="257" name="Line"/>
            <p:cNvSpPr/>
            <p:nvPr/>
          </p:nvSpPr>
          <p:spPr>
            <a:xfrm>
              <a:off x="0" y="1714653"/>
              <a:ext cx="2875025"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sp>
          <p:nvSpPr>
            <p:cNvPr id="258" name="Line"/>
            <p:cNvSpPr/>
            <p:nvPr/>
          </p:nvSpPr>
          <p:spPr>
            <a:xfrm flipV="1">
              <a:off x="2839147" y="0"/>
              <a:ext cx="1" cy="1674524"/>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grpSp>
      <p:grpSp>
        <p:nvGrpSpPr>
          <p:cNvPr id="262" name="Group"/>
          <p:cNvGrpSpPr/>
          <p:nvPr/>
        </p:nvGrpSpPr>
        <p:grpSpPr>
          <a:xfrm>
            <a:off x="10132114" y="11275302"/>
            <a:ext cx="4015997" cy="592708"/>
            <a:chOff x="0" y="0"/>
            <a:chExt cx="4015995" cy="592706"/>
          </a:xfrm>
        </p:grpSpPr>
        <p:sp>
          <p:nvSpPr>
            <p:cNvPr id="260" name="Rounded Rectangle"/>
            <p:cNvSpPr/>
            <p:nvPr/>
          </p:nvSpPr>
          <p:spPr>
            <a:xfrm>
              <a:off x="0" y="16892"/>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61" name="Reproducibility"/>
            <p:cNvSpPr txBox="1"/>
            <p:nvPr/>
          </p:nvSpPr>
          <p:spPr>
            <a:xfrm>
              <a:off x="726836" y="0"/>
              <a:ext cx="2613125"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Reproducibility</a:t>
              </a:r>
            </a:p>
          </p:txBody>
        </p:sp>
      </p:grpSp>
      <p:grpSp>
        <p:nvGrpSpPr>
          <p:cNvPr id="265" name="Group"/>
          <p:cNvGrpSpPr/>
          <p:nvPr/>
        </p:nvGrpSpPr>
        <p:grpSpPr>
          <a:xfrm>
            <a:off x="14470631" y="9342915"/>
            <a:ext cx="3185369" cy="2224027"/>
            <a:chOff x="0" y="0"/>
            <a:chExt cx="3185368" cy="2224025"/>
          </a:xfrm>
        </p:grpSpPr>
        <p:sp>
          <p:nvSpPr>
            <p:cNvPr id="263" name="Line"/>
            <p:cNvSpPr/>
            <p:nvPr/>
          </p:nvSpPr>
          <p:spPr>
            <a:xfrm>
              <a:off x="0" y="2211786"/>
              <a:ext cx="318536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sp>
          <p:nvSpPr>
            <p:cNvPr id="264" name="Line"/>
            <p:cNvSpPr/>
            <p:nvPr/>
          </p:nvSpPr>
          <p:spPr>
            <a:xfrm flipV="1">
              <a:off x="3153367" y="-1"/>
              <a:ext cx="1" cy="2224027"/>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grpSp>
      <p:grpSp>
        <p:nvGrpSpPr>
          <p:cNvPr id="268" name="Group"/>
          <p:cNvGrpSpPr/>
          <p:nvPr/>
        </p:nvGrpSpPr>
        <p:grpSpPr>
          <a:xfrm>
            <a:off x="10132114" y="8562567"/>
            <a:ext cx="4015997" cy="584261"/>
            <a:chOff x="0" y="0"/>
            <a:chExt cx="4015995" cy="584260"/>
          </a:xfrm>
        </p:grpSpPr>
        <p:sp>
          <p:nvSpPr>
            <p:cNvPr id="266" name="Rounded Rectangle"/>
            <p:cNvSpPr/>
            <p:nvPr/>
          </p:nvSpPr>
          <p:spPr>
            <a:xfrm>
              <a:off x="0" y="8446"/>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67" name="Data Wrangling"/>
            <p:cNvSpPr txBox="1"/>
            <p:nvPr/>
          </p:nvSpPr>
          <p:spPr>
            <a:xfrm>
              <a:off x="641253" y="0"/>
              <a:ext cx="2733490"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Data Wrangling</a:t>
              </a:r>
            </a:p>
          </p:txBody>
        </p:sp>
      </p:grpSp>
      <p:grpSp>
        <p:nvGrpSpPr>
          <p:cNvPr id="271" name="Group"/>
          <p:cNvGrpSpPr/>
          <p:nvPr/>
        </p:nvGrpSpPr>
        <p:grpSpPr>
          <a:xfrm>
            <a:off x="14464281" y="8314594"/>
            <a:ext cx="2255158" cy="576449"/>
            <a:chOff x="0" y="0"/>
            <a:chExt cx="2255157" cy="576448"/>
          </a:xfrm>
        </p:grpSpPr>
        <p:sp>
          <p:nvSpPr>
            <p:cNvPr id="269" name="Line"/>
            <p:cNvSpPr/>
            <p:nvPr/>
          </p:nvSpPr>
          <p:spPr>
            <a:xfrm flipV="1">
              <a:off x="2255157" y="0"/>
              <a:ext cx="1" cy="576449"/>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sp>
          <p:nvSpPr>
            <p:cNvPr id="270" name="Line"/>
            <p:cNvSpPr/>
            <p:nvPr/>
          </p:nvSpPr>
          <p:spPr>
            <a:xfrm>
              <a:off x="0" y="544326"/>
              <a:ext cx="2220631"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grpSp>
      <p:grpSp>
        <p:nvGrpSpPr>
          <p:cNvPr id="274" name="Group"/>
          <p:cNvGrpSpPr/>
          <p:nvPr/>
        </p:nvGrpSpPr>
        <p:grpSpPr>
          <a:xfrm>
            <a:off x="10132114" y="9475117"/>
            <a:ext cx="4015997" cy="584443"/>
            <a:chOff x="0" y="0"/>
            <a:chExt cx="4015995" cy="584441"/>
          </a:xfrm>
        </p:grpSpPr>
        <p:sp>
          <p:nvSpPr>
            <p:cNvPr id="272" name="Rounded Rectangle"/>
            <p:cNvSpPr/>
            <p:nvPr/>
          </p:nvSpPr>
          <p:spPr>
            <a:xfrm>
              <a:off x="0" y="8628"/>
              <a:ext cx="4015996" cy="575814"/>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73" name="Data Analysis"/>
            <p:cNvSpPr txBox="1"/>
            <p:nvPr/>
          </p:nvSpPr>
          <p:spPr>
            <a:xfrm>
              <a:off x="796593" y="0"/>
              <a:ext cx="2422811"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Data Analysis</a:t>
              </a:r>
            </a:p>
          </p:txBody>
        </p:sp>
      </p:grpSp>
      <p:grpSp>
        <p:nvGrpSpPr>
          <p:cNvPr id="277" name="Group"/>
          <p:cNvGrpSpPr/>
          <p:nvPr/>
        </p:nvGrpSpPr>
        <p:grpSpPr>
          <a:xfrm>
            <a:off x="14470631" y="8682515"/>
            <a:ext cx="2572482" cy="1123741"/>
            <a:chOff x="0" y="0"/>
            <a:chExt cx="2572481" cy="1123739"/>
          </a:xfrm>
        </p:grpSpPr>
        <p:sp>
          <p:nvSpPr>
            <p:cNvPr id="275" name="Line"/>
            <p:cNvSpPr/>
            <p:nvPr/>
          </p:nvSpPr>
          <p:spPr>
            <a:xfrm flipV="1">
              <a:off x="2537626" y="-1"/>
              <a:ext cx="1" cy="112374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sp>
          <p:nvSpPr>
            <p:cNvPr id="276" name="Line"/>
            <p:cNvSpPr/>
            <p:nvPr/>
          </p:nvSpPr>
          <p:spPr>
            <a:xfrm flipV="1">
              <a:off x="0" y="1117797"/>
              <a:ext cx="2572482"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grpSp>
      <p:sp>
        <p:nvSpPr>
          <p:cNvPr id="278" name="Max: 1000000 rows and 16000 cols"/>
          <p:cNvSpPr txBox="1"/>
          <p:nvPr/>
        </p:nvSpPr>
        <p:spPr>
          <a:xfrm>
            <a:off x="1488630" y="5245789"/>
            <a:ext cx="492651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Max: 1000000 rows and 16000 cols</a:t>
            </a:r>
          </a:p>
        </p:txBody>
      </p:sp>
      <p:sp>
        <p:nvSpPr>
          <p:cNvPr id="279" name="Upper limit of an object in R is 2^31"/>
          <p:cNvSpPr txBox="1"/>
          <p:nvPr/>
        </p:nvSpPr>
        <p:spPr>
          <a:xfrm>
            <a:off x="18133389" y="5245789"/>
            <a:ext cx="4983957"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Upper limit of an object in R is 2^31 </a:t>
            </a:r>
          </a:p>
        </p:txBody>
      </p:sp>
      <p:sp>
        <p:nvSpPr>
          <p:cNvPr id="280" name="Super flexible, almost everything"/>
          <p:cNvSpPr txBox="1"/>
          <p:nvPr/>
        </p:nvSpPr>
        <p:spPr>
          <a:xfrm>
            <a:off x="18087117" y="5734502"/>
            <a:ext cx="50673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Super flexible, almost everything </a:t>
            </a:r>
          </a:p>
        </p:txBody>
      </p:sp>
      <p:sp>
        <p:nvSpPr>
          <p:cNvPr id="281" name="Limited to some operations"/>
          <p:cNvSpPr txBox="1"/>
          <p:nvPr/>
        </p:nvSpPr>
        <p:spPr>
          <a:xfrm>
            <a:off x="1488084" y="5734502"/>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Limited to some operations</a:t>
            </a:r>
          </a:p>
        </p:txBody>
      </p:sp>
      <p:sp>
        <p:nvSpPr>
          <p:cNvPr id="282" name="Stats/bioinf., etc. different fields"/>
          <p:cNvSpPr txBox="1"/>
          <p:nvPr/>
        </p:nvSpPr>
        <p:spPr>
          <a:xfrm>
            <a:off x="18091717" y="6269060"/>
            <a:ext cx="50673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Stats/bioinf., etc. different fields</a:t>
            </a:r>
          </a:p>
        </p:txBody>
      </p:sp>
      <p:sp>
        <p:nvSpPr>
          <p:cNvPr id="283" name="Some Stats, mostly math"/>
          <p:cNvSpPr txBox="1"/>
          <p:nvPr/>
        </p:nvSpPr>
        <p:spPr>
          <a:xfrm>
            <a:off x="1488178" y="6269060"/>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Some Stats, mostly math</a:t>
            </a:r>
          </a:p>
        </p:txBody>
      </p:sp>
      <p:sp>
        <p:nvSpPr>
          <p:cNvPr id="284" name="Highly customised plots"/>
          <p:cNvSpPr txBox="1"/>
          <p:nvPr/>
        </p:nvSpPr>
        <p:spPr>
          <a:xfrm>
            <a:off x="18087117" y="6803618"/>
            <a:ext cx="50673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Highly customised plots</a:t>
            </a:r>
          </a:p>
        </p:txBody>
      </p:sp>
      <p:sp>
        <p:nvSpPr>
          <p:cNvPr id="285" name="Okay for the basics"/>
          <p:cNvSpPr txBox="1"/>
          <p:nvPr/>
        </p:nvSpPr>
        <p:spPr>
          <a:xfrm>
            <a:off x="1488178" y="6803618"/>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Okay for the basics</a:t>
            </a:r>
          </a:p>
        </p:txBody>
      </p:sp>
      <p:sp>
        <p:nvSpPr>
          <p:cNvPr id="286" name="Markdown, Git, shiny, etc."/>
          <p:cNvSpPr txBox="1"/>
          <p:nvPr/>
        </p:nvSpPr>
        <p:spPr>
          <a:xfrm>
            <a:off x="18091717" y="7338176"/>
            <a:ext cx="50673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Markdown, Git, shiny, etc.</a:t>
            </a:r>
          </a:p>
        </p:txBody>
      </p:sp>
      <p:sp>
        <p:nvSpPr>
          <p:cNvPr id="287" name="Cells are mutable - ‘bad’"/>
          <p:cNvSpPr txBox="1"/>
          <p:nvPr/>
        </p:nvSpPr>
        <p:spPr>
          <a:xfrm>
            <a:off x="1488084" y="7338176"/>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Cells are mutable - ‘bad’</a:t>
            </a:r>
          </a:p>
        </p:txBody>
      </p:sp>
      <p:sp>
        <p:nvSpPr>
          <p:cNvPr id="288" name="Text"/>
          <p:cNvSpPr txBox="1"/>
          <p:nvPr/>
        </p:nvSpPr>
        <p:spPr>
          <a:xfrm>
            <a:off x="18837155" y="9225536"/>
            <a:ext cx="673300" cy="469901"/>
          </a:xfrm>
          <a:prstGeom prst="rect">
            <a:avLst/>
          </a:prstGeom>
          <a:ln w="12700">
            <a:miter lim="400000"/>
          </a:ln>
        </p:spPr>
        <p:txBody>
          <a:bodyPr wrap="none" lIns="50800" tIns="50800" rIns="50800" bIns="50800" anchor="ctr">
            <a:spAutoFit/>
          </a:bodyPr>
          <a:lstStyle/>
          <a:p>
            <a:pPr defTabSz="825500">
              <a:defRPr sz="2400">
                <a:solidFill>
                  <a:srgbClr val="FFFFFF"/>
                </a:solidFill>
                <a:latin typeface="Helvetica"/>
                <a:ea typeface="Helvetica"/>
                <a:cs typeface="Helvetica"/>
                <a:sym typeface="Helvetica"/>
              </a:defRPr>
            </a:pPr>
            <a:endParaRPr/>
          </a:p>
        </p:txBody>
      </p:sp>
      <p:sp>
        <p:nvSpPr>
          <p:cNvPr id="289" name="Great for small/medium data"/>
          <p:cNvSpPr txBox="1"/>
          <p:nvPr/>
        </p:nvSpPr>
        <p:spPr>
          <a:xfrm>
            <a:off x="1488084" y="7874325"/>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Great for small/medium data</a:t>
            </a:r>
          </a:p>
        </p:txBody>
      </p:sp>
      <p:sp>
        <p:nvSpPr>
          <p:cNvPr id="290" name="Especially great for big data"/>
          <p:cNvSpPr txBox="1"/>
          <p:nvPr/>
        </p:nvSpPr>
        <p:spPr>
          <a:xfrm>
            <a:off x="18161565" y="7872734"/>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Especially great for big data</a:t>
            </a:r>
          </a:p>
        </p:txBody>
      </p:sp>
      <p:grpSp>
        <p:nvGrpSpPr>
          <p:cNvPr id="293" name="Group"/>
          <p:cNvGrpSpPr/>
          <p:nvPr/>
        </p:nvGrpSpPr>
        <p:grpSpPr>
          <a:xfrm>
            <a:off x="6983147" y="9522523"/>
            <a:ext cx="2796026" cy="2975042"/>
            <a:chOff x="0" y="0"/>
            <a:chExt cx="2796025" cy="2975041"/>
          </a:xfrm>
        </p:grpSpPr>
        <p:sp>
          <p:nvSpPr>
            <p:cNvPr id="291" name="Line"/>
            <p:cNvSpPr/>
            <p:nvPr/>
          </p:nvSpPr>
          <p:spPr>
            <a:xfrm flipH="1" flipV="1">
              <a:off x="14166" y="2946173"/>
              <a:ext cx="2781860" cy="1"/>
            </a:xfrm>
            <a:prstGeom prst="line">
              <a:avLst/>
            </a:prstGeom>
            <a:noFill/>
            <a:ln w="63500" cap="flat">
              <a:solidFill>
                <a:srgbClr val="436C6E"/>
              </a:solidFill>
              <a:prstDash val="solid"/>
              <a:miter lim="400000"/>
            </a:ln>
            <a:effectLst/>
          </p:spPr>
          <p:txBody>
            <a:bodyPr wrap="square" lIns="0" tIns="0" rIns="0" bIns="0" numCol="1" anchor="t">
              <a:noAutofit/>
            </a:bodyPr>
            <a:lstStyle/>
            <a:p>
              <a:endParaRPr/>
            </a:p>
          </p:txBody>
        </p:sp>
        <p:sp>
          <p:nvSpPr>
            <p:cNvPr id="292" name="Line"/>
            <p:cNvSpPr/>
            <p:nvPr/>
          </p:nvSpPr>
          <p:spPr>
            <a:xfrm flipV="1">
              <a:off x="-1" y="-1"/>
              <a:ext cx="2" cy="2975043"/>
            </a:xfrm>
            <a:prstGeom prst="line">
              <a:avLst/>
            </a:prstGeom>
            <a:noFill/>
            <a:ln w="63500" cap="flat">
              <a:solidFill>
                <a:srgbClr val="436C6E"/>
              </a:solidFill>
              <a:prstDash val="solid"/>
              <a:miter lim="400000"/>
              <a:tailEnd type="arrow" w="med" len="med"/>
            </a:ln>
            <a:effectLst/>
          </p:spPr>
          <p:txBody>
            <a:bodyPr wrap="square" lIns="0" tIns="0" rIns="0" bIns="0" numCol="1" anchor="t">
              <a:noAutofit/>
            </a:bodyPr>
            <a:lstStyle/>
            <a:p>
              <a:endParaRPr/>
            </a:p>
          </p:txBody>
        </p:sp>
      </p:grpSp>
      <p:grpSp>
        <p:nvGrpSpPr>
          <p:cNvPr id="296" name="Group"/>
          <p:cNvGrpSpPr/>
          <p:nvPr/>
        </p:nvGrpSpPr>
        <p:grpSpPr>
          <a:xfrm>
            <a:off x="10132114" y="12154066"/>
            <a:ext cx="4015997" cy="589838"/>
            <a:chOff x="0" y="0"/>
            <a:chExt cx="4015995" cy="589837"/>
          </a:xfrm>
        </p:grpSpPr>
        <p:sp>
          <p:nvSpPr>
            <p:cNvPr id="294" name="Rounded Rectangle"/>
            <p:cNvSpPr/>
            <p:nvPr/>
          </p:nvSpPr>
          <p:spPr>
            <a:xfrm>
              <a:off x="0" y="14023"/>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95" name="Quick Overview"/>
            <p:cNvSpPr txBox="1"/>
            <p:nvPr/>
          </p:nvSpPr>
          <p:spPr>
            <a:xfrm>
              <a:off x="658073" y="0"/>
              <a:ext cx="2781859"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Quick Overview</a:t>
              </a:r>
            </a:p>
          </p:txBody>
        </p:sp>
      </p:grpSp>
      <p:grpSp>
        <p:nvGrpSpPr>
          <p:cNvPr id="299" name="Group"/>
          <p:cNvGrpSpPr/>
          <p:nvPr/>
        </p:nvGrpSpPr>
        <p:grpSpPr>
          <a:xfrm>
            <a:off x="14501052" y="9691238"/>
            <a:ext cx="3474710" cy="2737692"/>
            <a:chOff x="0" y="0"/>
            <a:chExt cx="3474708" cy="2737691"/>
          </a:xfrm>
        </p:grpSpPr>
        <p:sp>
          <p:nvSpPr>
            <p:cNvPr id="297" name="Line"/>
            <p:cNvSpPr/>
            <p:nvPr/>
          </p:nvSpPr>
          <p:spPr>
            <a:xfrm>
              <a:off x="0" y="2737691"/>
              <a:ext cx="347470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sp>
          <p:nvSpPr>
            <p:cNvPr id="298" name="Line"/>
            <p:cNvSpPr/>
            <p:nvPr/>
          </p:nvSpPr>
          <p:spPr>
            <a:xfrm flipV="1">
              <a:off x="3449236" y="-1"/>
              <a:ext cx="1" cy="272555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grpSp>
      <p:grpSp>
        <p:nvGrpSpPr>
          <p:cNvPr id="302" name="Group"/>
          <p:cNvGrpSpPr/>
          <p:nvPr/>
        </p:nvGrpSpPr>
        <p:grpSpPr>
          <a:xfrm flipH="1">
            <a:off x="7490448" y="8734359"/>
            <a:ext cx="2483397" cy="1056672"/>
            <a:chOff x="0" y="0"/>
            <a:chExt cx="2483395" cy="1056671"/>
          </a:xfrm>
        </p:grpSpPr>
        <p:sp>
          <p:nvSpPr>
            <p:cNvPr id="300" name="Line"/>
            <p:cNvSpPr/>
            <p:nvPr/>
          </p:nvSpPr>
          <p:spPr>
            <a:xfrm>
              <a:off x="0" y="1044432"/>
              <a:ext cx="2483396" cy="1"/>
            </a:xfrm>
            <a:prstGeom prst="line">
              <a:avLst/>
            </a:prstGeom>
            <a:noFill/>
            <a:ln w="38100" cap="flat">
              <a:solidFill>
                <a:srgbClr val="436C6E"/>
              </a:solidFill>
              <a:prstDash val="solid"/>
              <a:miter lim="400000"/>
            </a:ln>
            <a:effectLst/>
          </p:spPr>
          <p:txBody>
            <a:bodyPr wrap="square" lIns="0" tIns="0" rIns="0" bIns="0" numCol="1" anchor="t">
              <a:noAutofit/>
            </a:bodyPr>
            <a:lstStyle/>
            <a:p>
              <a:endParaRPr/>
            </a:p>
          </p:txBody>
        </p:sp>
        <p:sp>
          <p:nvSpPr>
            <p:cNvPr id="301" name="Line"/>
            <p:cNvSpPr/>
            <p:nvPr/>
          </p:nvSpPr>
          <p:spPr>
            <a:xfrm flipV="1">
              <a:off x="2458446" y="0"/>
              <a:ext cx="1" cy="1056672"/>
            </a:xfrm>
            <a:prstGeom prst="line">
              <a:avLst/>
            </a:prstGeom>
            <a:noFill/>
            <a:ln w="38100" cap="flat">
              <a:solidFill>
                <a:srgbClr val="436C6E"/>
              </a:solidFill>
              <a:prstDash val="solid"/>
              <a:miter lim="400000"/>
              <a:tailEnd type="arrow" w="med" len="med"/>
            </a:ln>
            <a:effectLst/>
          </p:spPr>
          <p:txBody>
            <a:bodyPr wrap="square" lIns="0" tIns="0" rIns="0" bIns="0" numCol="1" anchor="t">
              <a:noAutofit/>
            </a:bodyPr>
            <a:lstStyle/>
            <a:p>
              <a:endParaRPr/>
            </a:p>
          </p:txBody>
        </p:sp>
      </p:grpSp>
      <p:grpSp>
        <p:nvGrpSpPr>
          <p:cNvPr id="305" name="Group"/>
          <p:cNvGrpSpPr/>
          <p:nvPr/>
        </p:nvGrpSpPr>
        <p:grpSpPr>
          <a:xfrm flipH="1">
            <a:off x="7273159" y="9152821"/>
            <a:ext cx="2700686" cy="1593489"/>
            <a:chOff x="0" y="0"/>
            <a:chExt cx="2700684" cy="1593487"/>
          </a:xfrm>
        </p:grpSpPr>
        <p:sp>
          <p:nvSpPr>
            <p:cNvPr id="303" name="Line"/>
            <p:cNvSpPr/>
            <p:nvPr/>
          </p:nvSpPr>
          <p:spPr>
            <a:xfrm>
              <a:off x="0" y="1581248"/>
              <a:ext cx="2700685" cy="1"/>
            </a:xfrm>
            <a:prstGeom prst="line">
              <a:avLst/>
            </a:prstGeom>
            <a:noFill/>
            <a:ln w="38100" cap="flat">
              <a:solidFill>
                <a:srgbClr val="436C6E"/>
              </a:solidFill>
              <a:prstDash val="solid"/>
              <a:miter lim="400000"/>
            </a:ln>
            <a:effectLst/>
          </p:spPr>
          <p:txBody>
            <a:bodyPr wrap="square" lIns="0" tIns="0" rIns="0" bIns="0" numCol="1" anchor="t">
              <a:noAutofit/>
            </a:bodyPr>
            <a:lstStyle/>
            <a:p>
              <a:endParaRPr/>
            </a:p>
          </p:txBody>
        </p:sp>
        <p:sp>
          <p:nvSpPr>
            <p:cNvPr id="304" name="Line"/>
            <p:cNvSpPr/>
            <p:nvPr/>
          </p:nvSpPr>
          <p:spPr>
            <a:xfrm flipV="1">
              <a:off x="2673553" y="0"/>
              <a:ext cx="1" cy="1593488"/>
            </a:xfrm>
            <a:prstGeom prst="line">
              <a:avLst/>
            </a:prstGeom>
            <a:noFill/>
            <a:ln w="38100" cap="flat">
              <a:solidFill>
                <a:srgbClr val="436C6E"/>
              </a:solidFill>
              <a:prstDash val="solid"/>
              <a:miter lim="400000"/>
              <a:tailEnd type="arrow" w="med" len="med"/>
            </a:ln>
            <a:effectLst/>
          </p:spPr>
          <p:txBody>
            <a:bodyPr wrap="square" lIns="0" tIns="0" rIns="0" bIns="0"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27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2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2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27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28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8" nodeType="afterEffect">
                                  <p:stCondLst>
                                    <p:cond delay="0"/>
                                  </p:stCondLst>
                                  <p:iterate>
                                    <p:tmAbs val="0"/>
                                  </p:iterate>
                                  <p:childTnLst>
                                    <p:set>
                                      <p:cBhvr>
                                        <p:cTn id="30" fill="hold"/>
                                        <p:tgtEl>
                                          <p:spTgt spid="2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9" nodeType="clickEffect">
                                  <p:stCondLst>
                                    <p:cond delay="0"/>
                                  </p:stCondLst>
                                  <p:iterate>
                                    <p:tmAbs val="0"/>
                                  </p:iterate>
                                  <p:childTnLst>
                                    <p:set>
                                      <p:cBhvr>
                                        <p:cTn id="34" fill="hold"/>
                                        <p:tgtEl>
                                          <p:spTgt spid="2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27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1" nodeType="afterEffect">
                                  <p:stCondLst>
                                    <p:cond delay="0"/>
                                  </p:stCondLst>
                                  <p:iterate>
                                    <p:tmAbs val="0"/>
                                  </p:iterate>
                                  <p:childTnLst>
                                    <p:set>
                                      <p:cBhvr>
                                        <p:cTn id="41" fill="hold"/>
                                        <p:tgtEl>
                                          <p:spTgt spid="302"/>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12" nodeType="afterEffect">
                                  <p:stCondLst>
                                    <p:cond delay="0"/>
                                  </p:stCondLst>
                                  <p:iterate>
                                    <p:tmAbs val="0"/>
                                  </p:iterate>
                                  <p:childTnLst>
                                    <p:set>
                                      <p:cBhvr>
                                        <p:cTn id="44" fill="hold"/>
                                        <p:tgtEl>
                                          <p:spTgt spid="283"/>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13" nodeType="afterEffect">
                                  <p:stCondLst>
                                    <p:cond delay="0"/>
                                  </p:stCondLst>
                                  <p:iterate>
                                    <p:tmAbs val="0"/>
                                  </p:iterate>
                                  <p:childTnLst>
                                    <p:set>
                                      <p:cBhvr>
                                        <p:cTn id="47" fill="hold"/>
                                        <p:tgtEl>
                                          <p:spTgt spid="28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4" nodeType="clickEffect">
                                  <p:stCondLst>
                                    <p:cond delay="0"/>
                                  </p:stCondLst>
                                  <p:iterate>
                                    <p:tmAbs val="0"/>
                                  </p:iterate>
                                  <p:childTnLst>
                                    <p:set>
                                      <p:cBhvr>
                                        <p:cTn id="51" fill="hold"/>
                                        <p:tgtEl>
                                          <p:spTgt spid="25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5" nodeType="clickEffect">
                                  <p:stCondLst>
                                    <p:cond delay="0"/>
                                  </p:stCondLst>
                                  <p:iterate>
                                    <p:tmAbs val="0"/>
                                  </p:iterate>
                                  <p:childTnLst>
                                    <p:set>
                                      <p:cBhvr>
                                        <p:cTn id="55" fill="hold"/>
                                        <p:tgtEl>
                                          <p:spTgt spid="259"/>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6" nodeType="afterEffect">
                                  <p:stCondLst>
                                    <p:cond delay="0"/>
                                  </p:stCondLst>
                                  <p:iterate>
                                    <p:tmAbs val="0"/>
                                  </p:iterate>
                                  <p:childTnLst>
                                    <p:set>
                                      <p:cBhvr>
                                        <p:cTn id="58" fill="hold"/>
                                        <p:tgtEl>
                                          <p:spTgt spid="305"/>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17" nodeType="afterEffect">
                                  <p:stCondLst>
                                    <p:cond delay="0"/>
                                  </p:stCondLst>
                                  <p:iterate>
                                    <p:tmAbs val="0"/>
                                  </p:iterate>
                                  <p:childTnLst>
                                    <p:set>
                                      <p:cBhvr>
                                        <p:cTn id="61" fill="hold"/>
                                        <p:tgtEl>
                                          <p:spTgt spid="28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18" nodeType="afterEffect">
                                  <p:stCondLst>
                                    <p:cond delay="0"/>
                                  </p:stCondLst>
                                  <p:iterate>
                                    <p:tmAbs val="0"/>
                                  </p:iterate>
                                  <p:childTnLst>
                                    <p:set>
                                      <p:cBhvr>
                                        <p:cTn id="64" fill="hold"/>
                                        <p:tgtEl>
                                          <p:spTgt spid="2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9" nodeType="clickEffect">
                                  <p:stCondLst>
                                    <p:cond delay="0"/>
                                  </p:stCondLst>
                                  <p:iterate>
                                    <p:tmAbs val="0"/>
                                  </p:iterate>
                                  <p:childTnLst>
                                    <p:set>
                                      <p:cBhvr>
                                        <p:cTn id="68" fill="hold"/>
                                        <p:tgtEl>
                                          <p:spTgt spid="2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20" nodeType="clickEffect">
                                  <p:stCondLst>
                                    <p:cond delay="0"/>
                                  </p:stCondLst>
                                  <p:iterate>
                                    <p:tmAbs val="0"/>
                                  </p:iterate>
                                  <p:childTnLst>
                                    <p:set>
                                      <p:cBhvr>
                                        <p:cTn id="72" fill="hold"/>
                                        <p:tgtEl>
                                          <p:spTgt spid="265"/>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21" nodeType="afterEffect">
                                  <p:stCondLst>
                                    <p:cond delay="0"/>
                                  </p:stCondLst>
                                  <p:iterate>
                                    <p:tmAbs val="0"/>
                                  </p:iterate>
                                  <p:childTnLst>
                                    <p:set>
                                      <p:cBhvr>
                                        <p:cTn id="75" fill="hold"/>
                                        <p:tgtEl>
                                          <p:spTgt spid="287"/>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2" nodeType="afterEffect">
                                  <p:stCondLst>
                                    <p:cond delay="0"/>
                                  </p:stCondLst>
                                  <p:iterate>
                                    <p:tmAbs val="0"/>
                                  </p:iterate>
                                  <p:childTnLst>
                                    <p:set>
                                      <p:cBhvr>
                                        <p:cTn id="78" fill="hold"/>
                                        <p:tgtEl>
                                          <p:spTgt spid="2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3" nodeType="clickEffect">
                                  <p:stCondLst>
                                    <p:cond delay="0"/>
                                  </p:stCondLst>
                                  <p:iterate>
                                    <p:tmAbs val="0"/>
                                  </p:iterate>
                                  <p:childTnLst>
                                    <p:set>
                                      <p:cBhvr>
                                        <p:cTn id="82" fill="hold"/>
                                        <p:tgtEl>
                                          <p:spTgt spid="2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24" nodeType="clickEffect">
                                  <p:stCondLst>
                                    <p:cond delay="0"/>
                                  </p:stCondLst>
                                  <p:iterate>
                                    <p:tmAbs val="0"/>
                                  </p:iterate>
                                  <p:childTnLst>
                                    <p:set>
                                      <p:cBhvr>
                                        <p:cTn id="86" fill="hold"/>
                                        <p:tgtEl>
                                          <p:spTgt spid="299"/>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25" nodeType="afterEffect">
                                  <p:stCondLst>
                                    <p:cond delay="0"/>
                                  </p:stCondLst>
                                  <p:iterate>
                                    <p:tmAbs val="0"/>
                                  </p:iterate>
                                  <p:childTnLst>
                                    <p:set>
                                      <p:cBhvr>
                                        <p:cTn id="89" fill="hold"/>
                                        <p:tgtEl>
                                          <p:spTgt spid="293"/>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26" nodeType="afterEffect">
                                  <p:stCondLst>
                                    <p:cond delay="0"/>
                                  </p:stCondLst>
                                  <p:iterate>
                                    <p:tmAbs val="0"/>
                                  </p:iterate>
                                  <p:childTnLst>
                                    <p:set>
                                      <p:cBhvr>
                                        <p:cTn id="92" fill="hold"/>
                                        <p:tgtEl>
                                          <p:spTgt spid="290"/>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27" nodeType="afterEffect">
                                  <p:stCondLst>
                                    <p:cond delay="0"/>
                                  </p:stCondLst>
                                  <p:iterate>
                                    <p:tmAbs val="0"/>
                                  </p:iterate>
                                  <p:childTnLst>
                                    <p:set>
                                      <p:cBhvr>
                                        <p:cTn id="95" fill="hold"/>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1" animBg="1" advAuto="0"/>
      <p:bldP spid="253" grpId="2" animBg="1" advAuto="0"/>
      <p:bldP spid="256" grpId="14" animBg="1" advAuto="0"/>
      <p:bldP spid="259" grpId="15" animBg="1" advAuto="0"/>
      <p:bldP spid="262" grpId="19" animBg="1" advAuto="0"/>
      <p:bldP spid="265" grpId="20" animBg="1" advAuto="0"/>
      <p:bldP spid="268" grpId="5" animBg="1" advAuto="0"/>
      <p:bldP spid="271" grpId="6" animBg="1" advAuto="0"/>
      <p:bldP spid="274" grpId="9" animBg="1" advAuto="0"/>
      <p:bldP spid="277" grpId="10" animBg="1" advAuto="0"/>
      <p:bldP spid="278" grpId="4" animBg="1" advAuto="0"/>
      <p:bldP spid="279" grpId="3" animBg="1" advAuto="0"/>
      <p:bldP spid="280" grpId="8" animBg="1" advAuto="0"/>
      <p:bldP spid="281" grpId="7" animBg="1" advAuto="0"/>
      <p:bldP spid="282" grpId="13" animBg="1" advAuto="0"/>
      <p:bldP spid="283" grpId="12" animBg="1" advAuto="0"/>
      <p:bldP spid="284" grpId="17" animBg="1" advAuto="0"/>
      <p:bldP spid="285" grpId="18" animBg="1" advAuto="0"/>
      <p:bldP spid="286" grpId="22" animBg="1" advAuto="0"/>
      <p:bldP spid="287" grpId="21" animBg="1" advAuto="0"/>
      <p:bldP spid="289" grpId="27" animBg="1" advAuto="0"/>
      <p:bldP spid="290" grpId="26" animBg="1" advAuto="0"/>
      <p:bldP spid="293" grpId="25" animBg="1" advAuto="0"/>
      <p:bldP spid="296" grpId="23" animBg="1" advAuto="0"/>
      <p:bldP spid="299" grpId="24" animBg="1" advAuto="0"/>
      <p:bldP spid="302" grpId="11" animBg="1" advAuto="0"/>
      <p:bldP spid="305" grpId="16"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0" name="Group"/>
          <p:cNvGrpSpPr/>
          <p:nvPr/>
        </p:nvGrpSpPr>
        <p:grpSpPr>
          <a:xfrm>
            <a:off x="1397000" y="1517954"/>
            <a:ext cx="13425125" cy="2119470"/>
            <a:chOff x="0" y="0"/>
            <a:chExt cx="13425124" cy="2119468"/>
          </a:xfrm>
        </p:grpSpPr>
        <p:sp>
          <p:nvSpPr>
            <p:cNvPr id="307" name="WHAT WILL YOU LEARN IN THIS COURSE?"/>
            <p:cNvSpPr txBox="1"/>
            <p:nvPr/>
          </p:nvSpPr>
          <p:spPr>
            <a:xfrm>
              <a:off x="0" y="1020117"/>
              <a:ext cx="13425125" cy="10993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WHAT WILL YOU LEARN IN THIS COURSE? </a:t>
              </a:r>
            </a:p>
          </p:txBody>
        </p:sp>
        <p:sp>
          <p:nvSpPr>
            <p:cNvPr id="308" name="FROM EXCEL TO R"/>
            <p:cNvSpPr txBox="1"/>
            <p:nvPr/>
          </p:nvSpPr>
          <p:spPr>
            <a:xfrm>
              <a:off x="3011018" y="0"/>
              <a:ext cx="9158947" cy="405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309" name="Line"/>
            <p:cNvSpPr/>
            <p:nvPr/>
          </p:nvSpPr>
          <p:spPr>
            <a:xfrm>
              <a:off x="157801" y="173678"/>
              <a:ext cx="2413376"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311" name="6"/>
          <p:cNvSpPr txBox="1"/>
          <p:nvPr/>
        </p:nvSpPr>
        <p:spPr>
          <a:xfrm>
            <a:off x="374649" y="12998449"/>
            <a:ext cx="413743"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6</a:t>
            </a:r>
          </a:p>
          <a:p>
            <a:pPr lvl="1">
              <a:defRPr sz="3000">
                <a:solidFill>
                  <a:srgbClr val="EBEBEB"/>
                </a:solidFill>
                <a:latin typeface="Helvetica"/>
                <a:ea typeface="Helvetica"/>
                <a:cs typeface="Helvetica"/>
                <a:sym typeface="Helvetica"/>
              </a:defRPr>
            </a:pPr>
            <a:endParaRPr/>
          </a:p>
        </p:txBody>
      </p:sp>
      <p:sp>
        <p:nvSpPr>
          <p:cNvPr id="312" name="Freeform 45"/>
          <p:cNvSpPr/>
          <p:nvPr/>
        </p:nvSpPr>
        <p:spPr>
          <a:xfrm rot="60000">
            <a:off x="6402027" y="5356225"/>
            <a:ext cx="5510866" cy="6135658"/>
          </a:xfrm>
          <a:custGeom>
            <a:avLst/>
            <a:gdLst/>
            <a:ahLst/>
            <a:cxnLst>
              <a:cxn ang="0">
                <a:pos x="wd2" y="hd2"/>
              </a:cxn>
              <a:cxn ang="5400000">
                <a:pos x="wd2" y="hd2"/>
              </a:cxn>
              <a:cxn ang="10800000">
                <a:pos x="wd2" y="hd2"/>
              </a:cxn>
              <a:cxn ang="16200000">
                <a:pos x="wd2" y="hd2"/>
              </a:cxn>
            </a:cxnLst>
            <a:rect l="0" t="0" r="r" b="b"/>
            <a:pathLst>
              <a:path w="21536" h="21551" extrusionOk="0">
                <a:moveTo>
                  <a:pt x="14944" y="1287"/>
                </a:moveTo>
                <a:cubicBezTo>
                  <a:pt x="15040" y="1717"/>
                  <a:pt x="15072" y="2146"/>
                  <a:pt x="15008" y="2575"/>
                </a:cubicBezTo>
                <a:cubicBezTo>
                  <a:pt x="14816" y="4949"/>
                  <a:pt x="12608" y="6809"/>
                  <a:pt x="9984" y="6895"/>
                </a:cubicBezTo>
                <a:cubicBezTo>
                  <a:pt x="8064" y="6952"/>
                  <a:pt x="6368" y="6122"/>
                  <a:pt x="5408" y="4806"/>
                </a:cubicBezTo>
                <a:cubicBezTo>
                  <a:pt x="5216" y="4549"/>
                  <a:pt x="4800" y="4492"/>
                  <a:pt x="4512" y="4663"/>
                </a:cubicBezTo>
                <a:cubicBezTo>
                  <a:pt x="2976" y="5550"/>
                  <a:pt x="1536" y="6552"/>
                  <a:pt x="192" y="7667"/>
                </a:cubicBezTo>
                <a:cubicBezTo>
                  <a:pt x="-64" y="7868"/>
                  <a:pt x="-64" y="8239"/>
                  <a:pt x="192" y="8468"/>
                </a:cubicBezTo>
                <a:cubicBezTo>
                  <a:pt x="14592" y="21371"/>
                  <a:pt x="14592" y="21371"/>
                  <a:pt x="14592" y="21371"/>
                </a:cubicBezTo>
                <a:cubicBezTo>
                  <a:pt x="14848" y="21600"/>
                  <a:pt x="15200" y="21600"/>
                  <a:pt x="15456" y="21428"/>
                </a:cubicBezTo>
                <a:cubicBezTo>
                  <a:pt x="17024" y="20313"/>
                  <a:pt x="18912" y="19597"/>
                  <a:pt x="20960" y="19368"/>
                </a:cubicBezTo>
                <a:cubicBezTo>
                  <a:pt x="21280" y="19340"/>
                  <a:pt x="21536" y="19111"/>
                  <a:pt x="21536" y="18825"/>
                </a:cubicBezTo>
                <a:cubicBezTo>
                  <a:pt x="21536" y="572"/>
                  <a:pt x="21536" y="572"/>
                  <a:pt x="21536" y="572"/>
                </a:cubicBezTo>
                <a:cubicBezTo>
                  <a:pt x="21536" y="257"/>
                  <a:pt x="21216" y="0"/>
                  <a:pt x="20864" y="0"/>
                </a:cubicBezTo>
                <a:cubicBezTo>
                  <a:pt x="19008" y="57"/>
                  <a:pt x="17216" y="286"/>
                  <a:pt x="15456" y="601"/>
                </a:cubicBezTo>
                <a:cubicBezTo>
                  <a:pt x="15104" y="687"/>
                  <a:pt x="14880" y="973"/>
                  <a:pt x="14944" y="1287"/>
                </a:cubicBezTo>
                <a:close/>
              </a:path>
            </a:pathLst>
          </a:custGeom>
          <a:solidFill>
            <a:srgbClr val="7893B7"/>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3" name="Freeform 46"/>
          <p:cNvSpPr/>
          <p:nvPr/>
        </p:nvSpPr>
        <p:spPr>
          <a:xfrm>
            <a:off x="3573753" y="8085321"/>
            <a:ext cx="6168617" cy="5481780"/>
          </a:xfrm>
          <a:custGeom>
            <a:avLst/>
            <a:gdLst/>
            <a:ahLst/>
            <a:cxnLst>
              <a:cxn ang="0">
                <a:pos x="wd2" y="hd2"/>
              </a:cxn>
              <a:cxn ang="5400000">
                <a:pos x="wd2" y="hd2"/>
              </a:cxn>
              <a:cxn ang="10800000">
                <a:pos x="wd2" y="hd2"/>
              </a:cxn>
              <a:cxn ang="16200000">
                <a:pos x="wd2" y="hd2"/>
              </a:cxn>
            </a:cxnLst>
            <a:rect l="0" t="0" r="r" b="b"/>
            <a:pathLst>
              <a:path w="21551" h="21536" extrusionOk="0">
                <a:moveTo>
                  <a:pt x="7667" y="192"/>
                </a:moveTo>
                <a:cubicBezTo>
                  <a:pt x="6552" y="1536"/>
                  <a:pt x="5550" y="2976"/>
                  <a:pt x="4663" y="4512"/>
                </a:cubicBezTo>
                <a:cubicBezTo>
                  <a:pt x="4492" y="4832"/>
                  <a:pt x="4577" y="5216"/>
                  <a:pt x="4835" y="5408"/>
                </a:cubicBezTo>
                <a:cubicBezTo>
                  <a:pt x="5178" y="5664"/>
                  <a:pt x="5493" y="5984"/>
                  <a:pt x="5779" y="6368"/>
                </a:cubicBezTo>
                <a:cubicBezTo>
                  <a:pt x="7324" y="8384"/>
                  <a:pt x="7238" y="11424"/>
                  <a:pt x="5636" y="13344"/>
                </a:cubicBezTo>
                <a:cubicBezTo>
                  <a:pt x="4492" y="14752"/>
                  <a:pt x="2832" y="15264"/>
                  <a:pt x="1287" y="14944"/>
                </a:cubicBezTo>
                <a:cubicBezTo>
                  <a:pt x="973" y="14880"/>
                  <a:pt x="687" y="15104"/>
                  <a:pt x="601" y="15424"/>
                </a:cubicBezTo>
                <a:cubicBezTo>
                  <a:pt x="286" y="17216"/>
                  <a:pt x="57" y="19008"/>
                  <a:pt x="0" y="20864"/>
                </a:cubicBezTo>
                <a:cubicBezTo>
                  <a:pt x="0" y="21216"/>
                  <a:pt x="257" y="21536"/>
                  <a:pt x="572" y="21536"/>
                </a:cubicBezTo>
                <a:cubicBezTo>
                  <a:pt x="18825" y="21536"/>
                  <a:pt x="18825" y="21536"/>
                  <a:pt x="18825" y="21536"/>
                </a:cubicBezTo>
                <a:cubicBezTo>
                  <a:pt x="19111" y="21536"/>
                  <a:pt x="19340" y="21280"/>
                  <a:pt x="19368" y="20960"/>
                </a:cubicBezTo>
                <a:cubicBezTo>
                  <a:pt x="19597" y="18912"/>
                  <a:pt x="20313" y="17024"/>
                  <a:pt x="21428" y="15456"/>
                </a:cubicBezTo>
                <a:cubicBezTo>
                  <a:pt x="21600" y="15200"/>
                  <a:pt x="21600" y="14848"/>
                  <a:pt x="21371" y="14592"/>
                </a:cubicBezTo>
                <a:cubicBezTo>
                  <a:pt x="8468" y="192"/>
                  <a:pt x="8468" y="192"/>
                  <a:pt x="8468" y="192"/>
                </a:cubicBezTo>
                <a:cubicBezTo>
                  <a:pt x="8239" y="-64"/>
                  <a:pt x="7868" y="-64"/>
                  <a:pt x="7667" y="192"/>
                </a:cubicBezTo>
                <a:close/>
              </a:path>
            </a:pathLst>
          </a:custGeom>
          <a:solidFill>
            <a:srgbClr val="557D9F"/>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4" name="Freeform 47"/>
          <p:cNvSpPr/>
          <p:nvPr/>
        </p:nvSpPr>
        <p:spPr>
          <a:xfrm rot="21540000">
            <a:off x="12442365" y="5356224"/>
            <a:ext cx="5510865" cy="6135659"/>
          </a:xfrm>
          <a:custGeom>
            <a:avLst/>
            <a:gdLst/>
            <a:ahLst/>
            <a:cxnLst>
              <a:cxn ang="0">
                <a:pos x="wd2" y="hd2"/>
              </a:cxn>
              <a:cxn ang="5400000">
                <a:pos x="wd2" y="hd2"/>
              </a:cxn>
              <a:cxn ang="10800000">
                <a:pos x="wd2" y="hd2"/>
              </a:cxn>
              <a:cxn ang="16200000">
                <a:pos x="wd2" y="hd2"/>
              </a:cxn>
            </a:cxnLst>
            <a:rect l="0" t="0" r="r" b="b"/>
            <a:pathLst>
              <a:path w="21536" h="21551" extrusionOk="0">
                <a:moveTo>
                  <a:pt x="16128" y="4806"/>
                </a:moveTo>
                <a:cubicBezTo>
                  <a:pt x="15168" y="6122"/>
                  <a:pt x="13472" y="6952"/>
                  <a:pt x="11552" y="6895"/>
                </a:cubicBezTo>
                <a:cubicBezTo>
                  <a:pt x="8928" y="6809"/>
                  <a:pt x="6720" y="4949"/>
                  <a:pt x="6528" y="2575"/>
                </a:cubicBezTo>
                <a:cubicBezTo>
                  <a:pt x="6464" y="2146"/>
                  <a:pt x="6496" y="1717"/>
                  <a:pt x="6592" y="1287"/>
                </a:cubicBezTo>
                <a:cubicBezTo>
                  <a:pt x="6656" y="973"/>
                  <a:pt x="6432" y="687"/>
                  <a:pt x="6080" y="601"/>
                </a:cubicBezTo>
                <a:cubicBezTo>
                  <a:pt x="4320" y="286"/>
                  <a:pt x="2528" y="57"/>
                  <a:pt x="672" y="0"/>
                </a:cubicBezTo>
                <a:cubicBezTo>
                  <a:pt x="320" y="0"/>
                  <a:pt x="0" y="257"/>
                  <a:pt x="0" y="572"/>
                </a:cubicBezTo>
                <a:cubicBezTo>
                  <a:pt x="0" y="18825"/>
                  <a:pt x="0" y="18825"/>
                  <a:pt x="0" y="18825"/>
                </a:cubicBezTo>
                <a:cubicBezTo>
                  <a:pt x="0" y="19111"/>
                  <a:pt x="256" y="19340"/>
                  <a:pt x="576" y="19368"/>
                </a:cubicBezTo>
                <a:cubicBezTo>
                  <a:pt x="2624" y="19597"/>
                  <a:pt x="4512" y="20313"/>
                  <a:pt x="6080" y="21428"/>
                </a:cubicBezTo>
                <a:cubicBezTo>
                  <a:pt x="6336" y="21600"/>
                  <a:pt x="6688" y="21600"/>
                  <a:pt x="6944" y="21371"/>
                </a:cubicBezTo>
                <a:cubicBezTo>
                  <a:pt x="21344" y="8468"/>
                  <a:pt x="21344" y="8468"/>
                  <a:pt x="21344" y="8468"/>
                </a:cubicBezTo>
                <a:cubicBezTo>
                  <a:pt x="21600" y="8239"/>
                  <a:pt x="21600" y="7868"/>
                  <a:pt x="21344" y="7667"/>
                </a:cubicBezTo>
                <a:cubicBezTo>
                  <a:pt x="20000" y="6552"/>
                  <a:pt x="18560" y="5550"/>
                  <a:pt x="17024" y="4663"/>
                </a:cubicBezTo>
                <a:cubicBezTo>
                  <a:pt x="16736" y="4492"/>
                  <a:pt x="16320" y="4549"/>
                  <a:pt x="16128" y="4806"/>
                </a:cubicBezTo>
                <a:close/>
              </a:path>
            </a:pathLst>
          </a:custGeom>
          <a:solidFill>
            <a:srgbClr val="37455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5" name="Freeform 48"/>
          <p:cNvSpPr/>
          <p:nvPr/>
        </p:nvSpPr>
        <p:spPr>
          <a:xfrm>
            <a:off x="14654981" y="8085321"/>
            <a:ext cx="6168617" cy="5481780"/>
          </a:xfrm>
          <a:custGeom>
            <a:avLst/>
            <a:gdLst/>
            <a:ahLst/>
            <a:cxnLst>
              <a:cxn ang="0">
                <a:pos x="wd2" y="hd2"/>
              </a:cxn>
              <a:cxn ang="5400000">
                <a:pos x="wd2" y="hd2"/>
              </a:cxn>
              <a:cxn ang="10800000">
                <a:pos x="wd2" y="hd2"/>
              </a:cxn>
              <a:cxn ang="16200000">
                <a:pos x="wd2" y="hd2"/>
              </a:cxn>
            </a:cxnLst>
            <a:rect l="0" t="0" r="r" b="b"/>
            <a:pathLst>
              <a:path w="21551" h="21536" extrusionOk="0">
                <a:moveTo>
                  <a:pt x="15915" y="13344"/>
                </a:moveTo>
                <a:cubicBezTo>
                  <a:pt x="14313" y="11424"/>
                  <a:pt x="14227" y="8384"/>
                  <a:pt x="15772" y="6368"/>
                </a:cubicBezTo>
                <a:cubicBezTo>
                  <a:pt x="16058" y="5984"/>
                  <a:pt x="16373" y="5664"/>
                  <a:pt x="16716" y="5408"/>
                </a:cubicBezTo>
                <a:cubicBezTo>
                  <a:pt x="16974" y="5216"/>
                  <a:pt x="17059" y="4832"/>
                  <a:pt x="16888" y="4512"/>
                </a:cubicBezTo>
                <a:cubicBezTo>
                  <a:pt x="16001" y="2976"/>
                  <a:pt x="14999" y="1536"/>
                  <a:pt x="13884" y="192"/>
                </a:cubicBezTo>
                <a:cubicBezTo>
                  <a:pt x="13683" y="-64"/>
                  <a:pt x="13312" y="-64"/>
                  <a:pt x="13083" y="192"/>
                </a:cubicBezTo>
                <a:cubicBezTo>
                  <a:pt x="180" y="14592"/>
                  <a:pt x="180" y="14592"/>
                  <a:pt x="180" y="14592"/>
                </a:cubicBezTo>
                <a:cubicBezTo>
                  <a:pt x="-49" y="14848"/>
                  <a:pt x="-49" y="15200"/>
                  <a:pt x="123" y="15456"/>
                </a:cubicBezTo>
                <a:cubicBezTo>
                  <a:pt x="1238" y="17024"/>
                  <a:pt x="1954" y="18912"/>
                  <a:pt x="2183" y="20960"/>
                </a:cubicBezTo>
                <a:cubicBezTo>
                  <a:pt x="2211" y="21280"/>
                  <a:pt x="2440" y="21536"/>
                  <a:pt x="2726" y="21536"/>
                </a:cubicBezTo>
                <a:cubicBezTo>
                  <a:pt x="20979" y="21536"/>
                  <a:pt x="20979" y="21536"/>
                  <a:pt x="20979" y="21536"/>
                </a:cubicBezTo>
                <a:cubicBezTo>
                  <a:pt x="21294" y="21536"/>
                  <a:pt x="21551" y="21216"/>
                  <a:pt x="21551" y="20864"/>
                </a:cubicBezTo>
                <a:cubicBezTo>
                  <a:pt x="21494" y="19008"/>
                  <a:pt x="21265" y="17216"/>
                  <a:pt x="20950" y="15424"/>
                </a:cubicBezTo>
                <a:cubicBezTo>
                  <a:pt x="20864" y="15104"/>
                  <a:pt x="20578" y="14880"/>
                  <a:pt x="20264" y="14944"/>
                </a:cubicBezTo>
                <a:cubicBezTo>
                  <a:pt x="18719" y="15264"/>
                  <a:pt x="17059" y="14752"/>
                  <a:pt x="15915" y="13344"/>
                </a:cubicBezTo>
                <a:close/>
              </a:path>
            </a:pathLst>
          </a:custGeom>
          <a:solidFill>
            <a:srgbClr val="98C19E"/>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6" name="Oval 49"/>
          <p:cNvSpPr/>
          <p:nvPr/>
        </p:nvSpPr>
        <p:spPr>
          <a:xfrm>
            <a:off x="7966463" y="5007315"/>
            <a:ext cx="2055221" cy="2046508"/>
          </a:xfrm>
          <a:prstGeom prst="ellipse">
            <a:avLst/>
          </a:prstGeom>
          <a:solidFill>
            <a:srgbClr val="7893B7"/>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7" name="Freeform 50"/>
          <p:cNvSpPr/>
          <p:nvPr/>
        </p:nvSpPr>
        <p:spPr>
          <a:xfrm>
            <a:off x="3175531" y="9553508"/>
            <a:ext cx="2049379" cy="2040396"/>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rgbClr val="557D9F"/>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8" name="Oval 51"/>
          <p:cNvSpPr/>
          <p:nvPr/>
        </p:nvSpPr>
        <p:spPr>
          <a:xfrm>
            <a:off x="14333579" y="5007315"/>
            <a:ext cx="2055221" cy="2046508"/>
          </a:xfrm>
          <a:prstGeom prst="ellipse">
            <a:avLst/>
          </a:prstGeom>
          <a:solidFill>
            <a:srgbClr val="37455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9" name="Freeform 52"/>
          <p:cNvSpPr/>
          <p:nvPr/>
        </p:nvSpPr>
        <p:spPr>
          <a:xfrm>
            <a:off x="19169177" y="9553508"/>
            <a:ext cx="2052488" cy="2040396"/>
          </a:xfrm>
          <a:custGeom>
            <a:avLst/>
            <a:gdLst/>
            <a:ahLst/>
            <a:cxnLst>
              <a:cxn ang="0">
                <a:pos x="wd2" y="hd2"/>
              </a:cxn>
              <a:cxn ang="5400000">
                <a:pos x="wd2" y="hd2"/>
              </a:cxn>
              <a:cxn ang="10800000">
                <a:pos x="wd2" y="hd2"/>
              </a:cxn>
              <a:cxn ang="16200000">
                <a:pos x="wd2" y="hd2"/>
              </a:cxn>
            </a:cxnLst>
            <a:rect l="0" t="0" r="r" b="b"/>
            <a:pathLst>
              <a:path w="19676" h="19676" extrusionOk="0">
                <a:moveTo>
                  <a:pt x="16789" y="16789"/>
                </a:moveTo>
                <a:cubicBezTo>
                  <a:pt x="20638" y="12941"/>
                  <a:pt x="20638" y="6735"/>
                  <a:pt x="16789" y="2887"/>
                </a:cubicBezTo>
                <a:cubicBezTo>
                  <a:pt x="12941" y="-962"/>
                  <a:pt x="6735" y="-962"/>
                  <a:pt x="2887" y="2887"/>
                </a:cubicBezTo>
                <a:cubicBezTo>
                  <a:pt x="-962" y="6735"/>
                  <a:pt x="-962" y="12941"/>
                  <a:pt x="2887" y="16789"/>
                </a:cubicBezTo>
                <a:cubicBezTo>
                  <a:pt x="6735" y="20638"/>
                  <a:pt x="12941" y="20638"/>
                  <a:pt x="16789" y="16789"/>
                </a:cubicBezTo>
                <a:close/>
              </a:path>
            </a:pathLst>
          </a:custGeom>
          <a:solidFill>
            <a:srgbClr val="9FC9A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20" name="THE BASICS"/>
          <p:cNvSpPr txBox="1"/>
          <p:nvPr/>
        </p:nvSpPr>
        <p:spPr>
          <a:xfrm>
            <a:off x="2229865" y="8888641"/>
            <a:ext cx="2502192" cy="556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b="1">
                <a:solidFill>
                  <a:srgbClr val="374556"/>
                </a:solidFill>
                <a:latin typeface="Helvetica"/>
                <a:ea typeface="Helvetica"/>
                <a:cs typeface="Helvetica"/>
                <a:sym typeface="Helvetica"/>
              </a:defRPr>
            </a:lvl1pPr>
          </a:lstStyle>
          <a:p>
            <a:r>
              <a:t>THE BASICS</a:t>
            </a:r>
          </a:p>
        </p:txBody>
      </p:sp>
      <p:sp>
        <p:nvSpPr>
          <p:cNvPr id="321" name="DATA WRANGLING"/>
          <p:cNvSpPr txBox="1"/>
          <p:nvPr/>
        </p:nvSpPr>
        <p:spPr>
          <a:xfrm>
            <a:off x="4510697" y="4358963"/>
            <a:ext cx="3638642" cy="556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b="1">
                <a:solidFill>
                  <a:srgbClr val="374556"/>
                </a:solidFill>
                <a:latin typeface="Helvetica"/>
                <a:ea typeface="Helvetica"/>
                <a:cs typeface="Helvetica"/>
                <a:sym typeface="Helvetica"/>
              </a:defRPr>
            </a:lvl1pPr>
          </a:lstStyle>
          <a:p>
            <a:r>
              <a:t>DATA WRANGLING</a:t>
            </a:r>
          </a:p>
        </p:txBody>
      </p:sp>
      <p:sp>
        <p:nvSpPr>
          <p:cNvPr id="322" name="PLOTTING"/>
          <p:cNvSpPr txBox="1"/>
          <p:nvPr/>
        </p:nvSpPr>
        <p:spPr>
          <a:xfrm>
            <a:off x="15799291" y="4358963"/>
            <a:ext cx="2055221" cy="556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b="1">
                <a:solidFill>
                  <a:srgbClr val="374556"/>
                </a:solidFill>
                <a:latin typeface="Helvetica"/>
                <a:ea typeface="Helvetica"/>
                <a:cs typeface="Helvetica"/>
                <a:sym typeface="Helvetica"/>
              </a:defRPr>
            </a:lvl1pPr>
          </a:lstStyle>
          <a:p>
            <a:r>
              <a:t>PLOTTING</a:t>
            </a:r>
          </a:p>
        </p:txBody>
      </p:sp>
      <p:sp>
        <p:nvSpPr>
          <p:cNvPr id="323" name="REPRODUCIBILITY"/>
          <p:cNvSpPr txBox="1"/>
          <p:nvPr/>
        </p:nvSpPr>
        <p:spPr>
          <a:xfrm>
            <a:off x="19772895" y="8888641"/>
            <a:ext cx="3784909" cy="556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b="1">
                <a:solidFill>
                  <a:srgbClr val="374556"/>
                </a:solidFill>
                <a:latin typeface="Helvetica"/>
                <a:ea typeface="Helvetica"/>
                <a:cs typeface="Helvetica"/>
                <a:sym typeface="Helvetica"/>
              </a:defRPr>
            </a:lvl1pPr>
          </a:lstStyle>
          <a:p>
            <a:r>
              <a:t>REPRODUCIBILITY</a:t>
            </a:r>
          </a:p>
        </p:txBody>
      </p:sp>
      <p:pic>
        <p:nvPicPr>
          <p:cNvPr id="324" name="logo.png" descr="logo.png"/>
          <p:cNvPicPr>
            <a:picLocks noChangeAspect="1"/>
          </p:cNvPicPr>
          <p:nvPr/>
        </p:nvPicPr>
        <p:blipFill>
          <a:blip r:embed="rId2"/>
          <a:stretch>
            <a:fillRect/>
          </a:stretch>
        </p:blipFill>
        <p:spPr>
          <a:xfrm>
            <a:off x="14518292" y="5035715"/>
            <a:ext cx="1711576" cy="1989707"/>
          </a:xfrm>
          <a:prstGeom prst="rect">
            <a:avLst/>
          </a:prstGeom>
          <a:ln w="12700">
            <a:miter lim="400000"/>
          </a:ln>
        </p:spPr>
      </p:pic>
      <p:sp>
        <p:nvSpPr>
          <p:cNvPr id="325" name="Polygon"/>
          <p:cNvSpPr/>
          <p:nvPr/>
        </p:nvSpPr>
        <p:spPr>
          <a:xfrm>
            <a:off x="3449713" y="9707095"/>
            <a:ext cx="1501015" cy="17332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374556"/>
            </a:solidFill>
            <a:miter lim="400000"/>
          </a:ln>
        </p:spPr>
        <p:txBody>
          <a:bodyPr lIns="45719" rIns="45719" anchor="ctr"/>
          <a:lstStyle/>
          <a:p>
            <a:endParaRPr/>
          </a:p>
        </p:txBody>
      </p:sp>
      <p:grpSp>
        <p:nvGrpSpPr>
          <p:cNvPr id="329" name="Group"/>
          <p:cNvGrpSpPr/>
          <p:nvPr/>
        </p:nvGrpSpPr>
        <p:grpSpPr>
          <a:xfrm>
            <a:off x="3584639" y="9825305"/>
            <a:ext cx="1231163" cy="1348710"/>
            <a:chOff x="0" y="-38674"/>
            <a:chExt cx="1231161" cy="1348708"/>
          </a:xfrm>
        </p:grpSpPr>
        <p:sp>
          <p:nvSpPr>
            <p:cNvPr id="326" name="Freeform 50"/>
            <p:cNvSpPr/>
            <p:nvPr/>
          </p:nvSpPr>
          <p:spPr>
            <a:xfrm>
              <a:off x="-1" y="78214"/>
              <a:ext cx="1231163" cy="1231820"/>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rgbClr val="374556"/>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t">
              <a:noAutofit/>
            </a:bodyPr>
            <a:lstStyle/>
            <a:p>
              <a:pPr defTabSz="914400">
                <a:defRPr sz="1800">
                  <a:solidFill>
                    <a:srgbClr val="414042"/>
                  </a:solidFill>
                </a:defRPr>
              </a:pPr>
              <a:endParaRPr/>
            </a:p>
          </p:txBody>
        </p:sp>
        <p:sp>
          <p:nvSpPr>
            <p:cNvPr id="327" name="Oval"/>
            <p:cNvSpPr/>
            <p:nvPr/>
          </p:nvSpPr>
          <p:spPr>
            <a:xfrm>
              <a:off x="240252" y="93696"/>
              <a:ext cx="750658" cy="44423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328" name="R"/>
            <p:cNvSpPr txBox="1"/>
            <p:nvPr/>
          </p:nvSpPr>
          <p:spPr>
            <a:xfrm>
              <a:off x="273648" y="-38675"/>
              <a:ext cx="581790" cy="13259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7800">
                  <a:solidFill>
                    <a:srgbClr val="FFFFFF"/>
                  </a:solidFill>
                  <a:latin typeface="Source Sans Pro Regular"/>
                  <a:ea typeface="Source Sans Pro Regular"/>
                  <a:cs typeface="Source Sans Pro Regular"/>
                  <a:sym typeface="Source Sans Pro Regular"/>
                </a:defRPr>
              </a:lvl1pPr>
            </a:lstStyle>
            <a:p>
              <a:r>
                <a:t>R</a:t>
              </a:r>
            </a:p>
          </p:txBody>
        </p:sp>
      </p:grpSp>
      <p:sp>
        <p:nvSpPr>
          <p:cNvPr id="330" name="R base syntax…"/>
          <p:cNvSpPr txBox="1"/>
          <p:nvPr/>
        </p:nvSpPr>
        <p:spPr>
          <a:xfrm>
            <a:off x="5679789" y="10795087"/>
            <a:ext cx="3638641" cy="2423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000">
                <a:solidFill>
                  <a:srgbClr val="EBEBEB"/>
                </a:solidFill>
                <a:latin typeface="Helvetica"/>
                <a:ea typeface="Helvetica"/>
                <a:cs typeface="Helvetica"/>
                <a:sym typeface="Helvetica"/>
              </a:defRPr>
            </a:pPr>
            <a:r>
              <a:t>R base syntax</a:t>
            </a:r>
          </a:p>
          <a:p>
            <a:pPr>
              <a:defRPr sz="3000">
                <a:solidFill>
                  <a:srgbClr val="EBEBEB"/>
                </a:solidFill>
                <a:latin typeface="Helvetica"/>
                <a:ea typeface="Helvetica"/>
                <a:cs typeface="Helvetica"/>
                <a:sym typeface="Helvetica"/>
              </a:defRPr>
            </a:pPr>
            <a:r>
              <a:t>RStudio</a:t>
            </a:r>
          </a:p>
          <a:p>
            <a:pPr>
              <a:defRPr sz="3000">
                <a:solidFill>
                  <a:srgbClr val="EBEBEB"/>
                </a:solidFill>
                <a:latin typeface="Helvetica"/>
                <a:ea typeface="Helvetica"/>
                <a:cs typeface="Helvetica"/>
                <a:sym typeface="Helvetica"/>
              </a:defRPr>
            </a:pPr>
            <a:r>
              <a:t>Scripts, paths, files</a:t>
            </a:r>
          </a:p>
          <a:p>
            <a:pPr>
              <a:defRPr sz="3000">
                <a:solidFill>
                  <a:srgbClr val="EBEBEB"/>
                </a:solidFill>
                <a:latin typeface="Helvetica"/>
                <a:ea typeface="Helvetica"/>
                <a:cs typeface="Helvetica"/>
                <a:sym typeface="Helvetica"/>
              </a:defRPr>
            </a:pPr>
            <a:r>
              <a:t>R project</a:t>
            </a:r>
          </a:p>
          <a:p>
            <a:pPr>
              <a:defRPr sz="3000">
                <a:solidFill>
                  <a:srgbClr val="EBEBEB"/>
                </a:solidFill>
                <a:latin typeface="Helvetica"/>
                <a:ea typeface="Helvetica"/>
                <a:cs typeface="Helvetica"/>
                <a:sym typeface="Helvetica"/>
              </a:defRPr>
            </a:pPr>
            <a:r>
              <a:t>Help recourses</a:t>
            </a:r>
          </a:p>
        </p:txBody>
      </p:sp>
      <p:sp>
        <p:nvSpPr>
          <p:cNvPr id="331" name="tidyverse…"/>
          <p:cNvSpPr txBox="1"/>
          <p:nvPr/>
        </p:nvSpPr>
        <p:spPr>
          <a:xfrm>
            <a:off x="8374043" y="7483147"/>
            <a:ext cx="3638641" cy="2423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000">
                <a:solidFill>
                  <a:srgbClr val="EBEBEB"/>
                </a:solidFill>
                <a:latin typeface="Helvetica"/>
                <a:ea typeface="Helvetica"/>
                <a:cs typeface="Helvetica"/>
                <a:sym typeface="Helvetica"/>
              </a:defRPr>
            </a:pPr>
            <a:r>
              <a:t>tidyverse</a:t>
            </a:r>
          </a:p>
          <a:p>
            <a:pPr>
              <a:defRPr sz="3000">
                <a:solidFill>
                  <a:srgbClr val="EBEBEB"/>
                </a:solidFill>
                <a:latin typeface="Helvetica"/>
                <a:ea typeface="Helvetica"/>
                <a:cs typeface="Helvetica"/>
                <a:sym typeface="Helvetica"/>
              </a:defRPr>
            </a:pPr>
            <a:r>
              <a:t>Data Structures</a:t>
            </a:r>
          </a:p>
          <a:p>
            <a:pPr>
              <a:defRPr sz="3000">
                <a:solidFill>
                  <a:srgbClr val="EBEBEB"/>
                </a:solidFill>
                <a:latin typeface="Helvetica"/>
                <a:ea typeface="Helvetica"/>
                <a:cs typeface="Helvetica"/>
                <a:sym typeface="Helvetica"/>
              </a:defRPr>
            </a:pPr>
            <a:r>
              <a:t>Useful Functions</a:t>
            </a:r>
          </a:p>
          <a:p>
            <a:pPr>
              <a:defRPr sz="3000">
                <a:solidFill>
                  <a:srgbClr val="EBEBEB"/>
                </a:solidFill>
                <a:latin typeface="Helvetica"/>
                <a:ea typeface="Helvetica"/>
                <a:cs typeface="Helvetica"/>
                <a:sym typeface="Helvetica"/>
              </a:defRPr>
            </a:pPr>
            <a:r>
              <a:t>Pipe (“clean” code)</a:t>
            </a:r>
          </a:p>
        </p:txBody>
      </p:sp>
      <p:sp>
        <p:nvSpPr>
          <p:cNvPr id="332" name="ggplot2…"/>
          <p:cNvSpPr txBox="1"/>
          <p:nvPr/>
        </p:nvSpPr>
        <p:spPr>
          <a:xfrm>
            <a:off x="12826441" y="7411954"/>
            <a:ext cx="3525087" cy="1959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000">
                <a:solidFill>
                  <a:srgbClr val="EBEBEB"/>
                </a:solidFill>
                <a:latin typeface="Helvetica"/>
                <a:ea typeface="Helvetica"/>
                <a:cs typeface="Helvetica"/>
                <a:sym typeface="Helvetica"/>
              </a:defRPr>
            </a:pPr>
            <a:r>
              <a:t>ggplot2</a:t>
            </a:r>
          </a:p>
          <a:p>
            <a:pPr>
              <a:defRPr sz="3000">
                <a:solidFill>
                  <a:srgbClr val="EBEBEB"/>
                </a:solidFill>
                <a:latin typeface="Helvetica"/>
                <a:ea typeface="Helvetica"/>
                <a:cs typeface="Helvetica"/>
                <a:sym typeface="Helvetica"/>
              </a:defRPr>
            </a:pPr>
            <a:r>
              <a:t>Code structure</a:t>
            </a:r>
          </a:p>
          <a:p>
            <a:pPr>
              <a:defRPr sz="3000">
                <a:solidFill>
                  <a:srgbClr val="EBEBEB"/>
                </a:solidFill>
                <a:latin typeface="Helvetica"/>
                <a:ea typeface="Helvetica"/>
                <a:cs typeface="Helvetica"/>
                <a:sym typeface="Helvetica"/>
              </a:defRPr>
            </a:pPr>
            <a:r>
              <a:t>ggplot2 + tidy data</a:t>
            </a:r>
          </a:p>
        </p:txBody>
      </p:sp>
      <p:sp>
        <p:nvSpPr>
          <p:cNvPr id="333" name="R Markdown…"/>
          <p:cNvSpPr txBox="1"/>
          <p:nvPr/>
        </p:nvSpPr>
        <p:spPr>
          <a:xfrm>
            <a:off x="16257871" y="11065812"/>
            <a:ext cx="3180538" cy="1959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000">
                <a:solidFill>
                  <a:srgbClr val="FFFFFF"/>
                </a:solidFill>
                <a:latin typeface="Helvetica"/>
                <a:ea typeface="Helvetica"/>
                <a:cs typeface="Helvetica"/>
                <a:sym typeface="Helvetica"/>
              </a:defRPr>
            </a:pPr>
            <a:r>
              <a:t>R Markdown </a:t>
            </a:r>
          </a:p>
          <a:p>
            <a:pPr>
              <a:defRPr sz="3000">
                <a:solidFill>
                  <a:srgbClr val="FFFFFF"/>
                </a:solidFill>
                <a:latin typeface="Helvetica"/>
                <a:ea typeface="Helvetica"/>
                <a:cs typeface="Helvetica"/>
                <a:sym typeface="Helvetica"/>
              </a:defRPr>
            </a:pPr>
            <a:r>
              <a:t>Doc. types</a:t>
            </a:r>
          </a:p>
          <a:p>
            <a:pPr>
              <a:defRPr sz="3000">
                <a:solidFill>
                  <a:srgbClr val="FFFFFF"/>
                </a:solidFill>
                <a:latin typeface="Helvetica"/>
                <a:ea typeface="Helvetica"/>
                <a:cs typeface="Helvetica"/>
                <a:sym typeface="Helvetica"/>
              </a:defRPr>
            </a:pPr>
            <a:r>
              <a:t>Good practices</a:t>
            </a:r>
          </a:p>
          <a:p>
            <a:pPr>
              <a:defRPr sz="3000">
                <a:solidFill>
                  <a:srgbClr val="FFFFFF"/>
                </a:solidFill>
                <a:latin typeface="Helvetica"/>
                <a:ea typeface="Helvetica"/>
                <a:cs typeface="Helvetica"/>
                <a:sym typeface="Helvetica"/>
              </a:defRPr>
            </a:pPr>
            <a:r>
              <a:t>Other cool things </a:t>
            </a:r>
          </a:p>
        </p:txBody>
      </p:sp>
      <p:pic>
        <p:nvPicPr>
          <p:cNvPr id="334" name="tidyverse-logo.png" descr="tidyverse-logo.png"/>
          <p:cNvPicPr>
            <a:picLocks noChangeAspect="1"/>
          </p:cNvPicPr>
          <p:nvPr/>
        </p:nvPicPr>
        <p:blipFill>
          <a:blip r:embed="rId3"/>
          <a:srcRect l="5756" t="5460" r="5756" b="5168"/>
          <a:stretch>
            <a:fillRect/>
          </a:stretch>
        </p:blipFill>
        <p:spPr>
          <a:xfrm>
            <a:off x="8186404" y="5104185"/>
            <a:ext cx="1589485" cy="185301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lnTo>
                  <a:pt x="0" y="5399"/>
                </a:lnTo>
                <a:lnTo>
                  <a:pt x="0" y="16201"/>
                </a:lnTo>
                <a:lnTo>
                  <a:pt x="10803" y="21600"/>
                </a:lnTo>
                <a:lnTo>
                  <a:pt x="21600" y="16201"/>
                </a:lnTo>
                <a:lnTo>
                  <a:pt x="21600" y="5399"/>
                </a:lnTo>
                <a:lnTo>
                  <a:pt x="10803" y="0"/>
                </a:lnTo>
                <a:close/>
              </a:path>
            </a:pathLst>
          </a:custGeom>
          <a:ln w="25400">
            <a:solidFill>
              <a:srgbClr val="000000"/>
            </a:solidFill>
            <a:miter lim="400000"/>
          </a:ln>
        </p:spPr>
      </p:pic>
      <p:pic>
        <p:nvPicPr>
          <p:cNvPr id="335" name="rmarkdown.png" descr="rmarkdown.png"/>
          <p:cNvPicPr>
            <a:picLocks noChangeAspect="1"/>
          </p:cNvPicPr>
          <p:nvPr/>
        </p:nvPicPr>
        <p:blipFill>
          <a:blip r:embed="rId4"/>
          <a:srcRect l="4411" t="4630" r="4271" b="4399"/>
          <a:stretch>
            <a:fillRect/>
          </a:stretch>
        </p:blipFill>
        <p:spPr>
          <a:xfrm>
            <a:off x="19400648" y="9656185"/>
            <a:ext cx="1589486" cy="1835151"/>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lnTo>
                  <a:pt x="0" y="5400"/>
                </a:lnTo>
                <a:lnTo>
                  <a:pt x="0" y="16200"/>
                </a:lnTo>
                <a:lnTo>
                  <a:pt x="10797" y="21600"/>
                </a:lnTo>
                <a:lnTo>
                  <a:pt x="21600" y="16200"/>
                </a:lnTo>
                <a:lnTo>
                  <a:pt x="21600" y="5400"/>
                </a:lnTo>
                <a:lnTo>
                  <a:pt x="10797" y="0"/>
                </a:lnTo>
                <a:close/>
              </a:path>
            </a:pathLst>
          </a:custGeom>
          <a:ln w="25400">
            <a:solidFill>
              <a:srgbClr val="FFFFFF"/>
            </a:solidFill>
            <a:miter lim="400000"/>
          </a:ln>
        </p:spPr>
      </p:pic>
      <p:sp>
        <p:nvSpPr>
          <p:cNvPr id="336" name="Shape"/>
          <p:cNvSpPr/>
          <p:nvPr/>
        </p:nvSpPr>
        <p:spPr>
          <a:xfrm>
            <a:off x="9407022" y="11169735"/>
            <a:ext cx="5583307" cy="2423629"/>
          </a:xfrm>
          <a:custGeom>
            <a:avLst/>
            <a:gdLst/>
            <a:ahLst/>
            <a:cxnLst>
              <a:cxn ang="0">
                <a:pos x="wd2" y="hd2"/>
              </a:cxn>
              <a:cxn ang="5400000">
                <a:pos x="wd2" y="hd2"/>
              </a:cxn>
              <a:cxn ang="10800000">
                <a:pos x="wd2" y="hd2"/>
              </a:cxn>
              <a:cxn ang="16200000">
                <a:pos x="wd2" y="hd2"/>
              </a:cxn>
            </a:cxnLst>
            <a:rect l="0" t="0" r="r" b="b"/>
            <a:pathLst>
              <a:path w="21437" h="21600" extrusionOk="0">
                <a:moveTo>
                  <a:pt x="10718" y="0"/>
                </a:moveTo>
                <a:cubicBezTo>
                  <a:pt x="7972" y="0"/>
                  <a:pt x="5226" y="2047"/>
                  <a:pt x="3131" y="6141"/>
                </a:cubicBezTo>
                <a:cubicBezTo>
                  <a:pt x="953" y="10396"/>
                  <a:pt x="-81" y="16025"/>
                  <a:pt x="5" y="21600"/>
                </a:cubicBezTo>
                <a:lnTo>
                  <a:pt x="21433" y="21600"/>
                </a:lnTo>
                <a:cubicBezTo>
                  <a:pt x="21519" y="16025"/>
                  <a:pt x="20483" y="10396"/>
                  <a:pt x="18305" y="6141"/>
                </a:cubicBezTo>
                <a:cubicBezTo>
                  <a:pt x="16210" y="2047"/>
                  <a:pt x="13464" y="0"/>
                  <a:pt x="10718" y="0"/>
                </a:cubicBezTo>
                <a:close/>
              </a:path>
            </a:pathLst>
          </a:custGeom>
          <a:solidFill>
            <a:srgbClr val="88A4AC"/>
          </a:solidFill>
          <a:ln w="12700">
            <a:miter lim="400000"/>
          </a:ln>
          <a:effectLst>
            <a:outerShdw blurRad="101600" dist="76200" dir="5400000" rotWithShape="0">
              <a:srgbClr val="000000">
                <a:alpha val="30000"/>
              </a:srgbClr>
            </a:outerShdw>
          </a:effectLst>
        </p:spPr>
        <p:txBody>
          <a:bodyPr lIns="45719" rIns="45719" anchor="ctr"/>
          <a:lstStyle/>
          <a:p>
            <a:endParaRPr/>
          </a:p>
        </p:txBody>
      </p:sp>
      <p:sp>
        <p:nvSpPr>
          <p:cNvPr id="337" name="APPLIED STATISTICS IN R"/>
          <p:cNvSpPr txBox="1"/>
          <p:nvPr/>
        </p:nvSpPr>
        <p:spPr>
          <a:xfrm>
            <a:off x="10206246" y="12627249"/>
            <a:ext cx="3984860" cy="10210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a:defRPr sz="2800" b="1">
                <a:solidFill>
                  <a:srgbClr val="FFFFFF"/>
                </a:solidFill>
                <a:latin typeface="Helvetica"/>
                <a:ea typeface="Helvetica"/>
                <a:cs typeface="Helvetica"/>
                <a:sym typeface="Helvetica"/>
              </a:defRPr>
            </a:lvl1pPr>
          </a:lstStyle>
          <a:p>
            <a:r>
              <a:t>APPLIED STATISTICS IN R</a:t>
            </a:r>
          </a:p>
        </p:txBody>
      </p:sp>
      <p:grpSp>
        <p:nvGrpSpPr>
          <p:cNvPr id="349" name="Group"/>
          <p:cNvGrpSpPr/>
          <p:nvPr/>
        </p:nvGrpSpPr>
        <p:grpSpPr>
          <a:xfrm>
            <a:off x="10708095" y="11392527"/>
            <a:ext cx="2989869" cy="1128300"/>
            <a:chOff x="0" y="0"/>
            <a:chExt cx="2989868" cy="1128299"/>
          </a:xfrm>
        </p:grpSpPr>
        <p:sp>
          <p:nvSpPr>
            <p:cNvPr id="350" name="Connection Line"/>
            <p:cNvSpPr/>
            <p:nvPr/>
          </p:nvSpPr>
          <p:spPr>
            <a:xfrm>
              <a:off x="277580"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a:p>
          </p:txBody>
        </p:sp>
        <p:sp>
          <p:nvSpPr>
            <p:cNvPr id="351" name="Connection Line"/>
            <p:cNvSpPr/>
            <p:nvPr/>
          </p:nvSpPr>
          <p:spPr>
            <a:xfrm>
              <a:off x="862587" y="34942"/>
              <a:ext cx="550984" cy="373296"/>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FFFFFF"/>
              </a:solidFill>
              <a:prstDash val="solid"/>
              <a:miter lim="400000"/>
            </a:ln>
            <a:effectLst/>
          </p:spPr>
          <p:txBody>
            <a:bodyPr/>
            <a:lstStyle/>
            <a:p>
              <a:endParaRPr/>
            </a:p>
          </p:txBody>
        </p:sp>
        <p:sp>
          <p:nvSpPr>
            <p:cNvPr id="352" name="Connection Line"/>
            <p:cNvSpPr/>
            <p:nvPr/>
          </p:nvSpPr>
          <p:spPr>
            <a:xfrm>
              <a:off x="1405328" y="386141"/>
              <a:ext cx="590392" cy="7259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FFFFFF"/>
              </a:solidFill>
              <a:prstDash val="solid"/>
              <a:miter lim="400000"/>
            </a:ln>
            <a:effectLst/>
          </p:spPr>
          <p:txBody>
            <a:bodyPr/>
            <a:lstStyle/>
            <a:p>
              <a:endParaRPr/>
            </a:p>
          </p:txBody>
        </p:sp>
        <p:sp>
          <p:nvSpPr>
            <p:cNvPr id="353" name="Connection Line"/>
            <p:cNvSpPr/>
            <p:nvPr/>
          </p:nvSpPr>
          <p:spPr>
            <a:xfrm>
              <a:off x="1566803" y="35933"/>
              <a:ext cx="547205" cy="374314"/>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FFFFFF"/>
              </a:solidFill>
              <a:prstDash val="solid"/>
              <a:miter lim="400000"/>
            </a:ln>
            <a:effectLst/>
          </p:spPr>
          <p:txBody>
            <a:bodyPr/>
            <a:lstStyle/>
            <a:p>
              <a:endParaRPr/>
            </a:p>
          </p:txBody>
        </p:sp>
        <p:sp>
          <p:nvSpPr>
            <p:cNvPr id="354" name="Connection Line"/>
            <p:cNvSpPr/>
            <p:nvPr/>
          </p:nvSpPr>
          <p:spPr>
            <a:xfrm>
              <a:off x="2108359" y="392867"/>
              <a:ext cx="591577" cy="727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FFFFFF"/>
              </a:solidFill>
              <a:prstDash val="solid"/>
              <a:miter lim="400000"/>
            </a:ln>
            <a:effectLst/>
          </p:spPr>
          <p:txBody>
            <a:bodyPr/>
            <a:lstStyle/>
            <a:p>
              <a:endParaRPr/>
            </a:p>
          </p:txBody>
        </p:sp>
        <p:sp>
          <p:nvSpPr>
            <p:cNvPr id="343" name="Shape"/>
            <p:cNvSpPr/>
            <p:nvPr/>
          </p:nvSpPr>
          <p:spPr>
            <a:xfrm>
              <a:off x="994785" y="439386"/>
              <a:ext cx="585440" cy="679358"/>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C0C0C0"/>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55" name="Connection Line"/>
            <p:cNvSpPr/>
            <p:nvPr/>
          </p:nvSpPr>
          <p:spPr>
            <a:xfrm>
              <a:off x="981796"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a:p>
          </p:txBody>
        </p:sp>
        <p:sp>
          <p:nvSpPr>
            <p:cNvPr id="345" name="Line"/>
            <p:cNvSpPr/>
            <p:nvPr/>
          </p:nvSpPr>
          <p:spPr>
            <a:xfrm flipV="1">
              <a:off x="1575053" y="0"/>
              <a:ext cx="1" cy="1116526"/>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46" name="Line"/>
            <p:cNvSpPr/>
            <p:nvPr/>
          </p:nvSpPr>
          <p:spPr>
            <a:xfrm flipH="1" flipV="1">
              <a:off x="-1" y="1128299"/>
              <a:ext cx="2989870"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47" name="Line"/>
            <p:cNvSpPr/>
            <p:nvPr/>
          </p:nvSpPr>
          <p:spPr>
            <a:xfrm flipV="1">
              <a:off x="1127982" y="81946"/>
              <a:ext cx="1" cy="870210"/>
            </a:xfrm>
            <a:prstGeom prst="line">
              <a:avLst/>
            </a:prstGeom>
            <a:noFill/>
            <a:ln w="31750" cap="flat">
              <a:solidFill>
                <a:srgbClr val="FFFFFF"/>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48" name="Line"/>
            <p:cNvSpPr/>
            <p:nvPr/>
          </p:nvSpPr>
          <p:spPr>
            <a:xfrm flipV="1">
              <a:off x="1840362" y="71170"/>
              <a:ext cx="1" cy="891763"/>
            </a:xfrm>
            <a:prstGeom prst="line">
              <a:avLst/>
            </a:prstGeom>
            <a:noFill/>
            <a:ln w="31750" cap="flat">
              <a:solidFill>
                <a:srgbClr val="FFFFFF"/>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p:cNvSpPr/>
          <p:nvPr/>
        </p:nvSpPr>
        <p:spPr>
          <a:xfrm>
            <a:off x="-52115" y="4194088"/>
            <a:ext cx="25075859" cy="9540962"/>
          </a:xfrm>
          <a:prstGeom prst="rect">
            <a:avLst/>
          </a:prstGeom>
          <a:solidFill>
            <a:srgbClr val="374556"/>
          </a:solidFill>
          <a:ln w="12700">
            <a:solidFill>
              <a:srgbClr val="0087AA"/>
            </a:solidFill>
            <a:miter lim="400000"/>
          </a:ln>
        </p:spPr>
        <p:txBody>
          <a:bodyPr lIns="45719" rIns="45719" anchor="ctr"/>
          <a:lstStyle/>
          <a:p>
            <a:endParaRPr/>
          </a:p>
        </p:txBody>
      </p:sp>
      <p:grpSp>
        <p:nvGrpSpPr>
          <p:cNvPr id="406" name="Group"/>
          <p:cNvGrpSpPr/>
          <p:nvPr/>
        </p:nvGrpSpPr>
        <p:grpSpPr>
          <a:xfrm>
            <a:off x="1445294" y="1548361"/>
            <a:ext cx="10670246" cy="1731987"/>
            <a:chOff x="0" y="0"/>
            <a:chExt cx="10670244" cy="1731985"/>
          </a:xfrm>
        </p:grpSpPr>
        <p:sp>
          <p:nvSpPr>
            <p:cNvPr id="403" name="R &amp; FRIENDS"/>
            <p:cNvSpPr txBox="1"/>
            <p:nvPr/>
          </p:nvSpPr>
          <p:spPr>
            <a:xfrm>
              <a:off x="0" y="785386"/>
              <a:ext cx="10670245" cy="946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5000">
                  <a:solidFill>
                    <a:srgbClr val="374556"/>
                  </a:solidFill>
                  <a:latin typeface="Helvetica"/>
                  <a:ea typeface="Helvetica"/>
                  <a:cs typeface="Helvetica"/>
                  <a:sym typeface="Helvetica"/>
                </a:defRPr>
              </a:pPr>
              <a:r>
                <a:rPr b="1"/>
                <a:t>R</a:t>
              </a:r>
              <a:r>
                <a:t> &amp; FRIENDS</a:t>
              </a:r>
            </a:p>
          </p:txBody>
        </p:sp>
        <p:sp>
          <p:nvSpPr>
            <p:cNvPr id="404" name="FROM EXCEL TO R"/>
            <p:cNvSpPr txBox="1"/>
            <p:nvPr/>
          </p:nvSpPr>
          <p:spPr>
            <a:xfrm>
              <a:off x="2393147" y="0"/>
              <a:ext cx="7279502" cy="4914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405" name="Line"/>
            <p:cNvSpPr/>
            <p:nvPr/>
          </p:nvSpPr>
          <p:spPr>
            <a:xfrm>
              <a:off x="125419" y="220112"/>
              <a:ext cx="1918144"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410" name="Group"/>
          <p:cNvGrpSpPr/>
          <p:nvPr/>
        </p:nvGrpSpPr>
        <p:grpSpPr>
          <a:xfrm>
            <a:off x="16310613" y="5233644"/>
            <a:ext cx="741291" cy="808642"/>
            <a:chOff x="0" y="-66886"/>
            <a:chExt cx="741289" cy="808640"/>
          </a:xfrm>
        </p:grpSpPr>
        <p:sp>
          <p:nvSpPr>
            <p:cNvPr id="407" name="Circle"/>
            <p:cNvSpPr/>
            <p:nvPr/>
          </p:nvSpPr>
          <p:spPr>
            <a:xfrm>
              <a:off x="0" y="10931"/>
              <a:ext cx="741290" cy="730824"/>
            </a:xfrm>
            <a:prstGeom prst="ellipse">
              <a:avLst/>
            </a:prstGeom>
            <a:solidFill>
              <a:srgbClr val="7893B7"/>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ctr">
              <a:noAutofit/>
            </a:bodyPr>
            <a:lstStyle/>
            <a:p>
              <a:endParaRPr/>
            </a:p>
          </p:txBody>
        </p:sp>
        <p:sp>
          <p:nvSpPr>
            <p:cNvPr id="408" name="Oval"/>
            <p:cNvSpPr/>
            <p:nvPr/>
          </p:nvSpPr>
          <p:spPr>
            <a:xfrm>
              <a:off x="163823" y="28108"/>
              <a:ext cx="413644" cy="24358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409" name="R"/>
            <p:cNvSpPr txBox="1"/>
            <p:nvPr/>
          </p:nvSpPr>
          <p:spPr>
            <a:xfrm>
              <a:off x="147249" y="-66887"/>
              <a:ext cx="320590" cy="7270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600">
                  <a:solidFill>
                    <a:srgbClr val="EBEBEB"/>
                  </a:solidFill>
                  <a:latin typeface="Source Sans Pro Regular"/>
                  <a:ea typeface="Source Sans Pro Regular"/>
                  <a:cs typeface="Source Sans Pro Regular"/>
                  <a:sym typeface="Source Sans Pro Regular"/>
                </a:defRPr>
              </a:lvl1pPr>
            </a:lstStyle>
            <a:p>
              <a:r>
                <a:t>R</a:t>
              </a:r>
            </a:p>
          </p:txBody>
        </p:sp>
      </p:grpSp>
      <p:sp>
        <p:nvSpPr>
          <p:cNvPr id="411" name="Studio"/>
          <p:cNvSpPr txBox="1"/>
          <p:nvPr/>
        </p:nvSpPr>
        <p:spPr>
          <a:xfrm>
            <a:off x="17194753" y="5357473"/>
            <a:ext cx="1436143" cy="6117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Studio</a:t>
            </a:r>
          </a:p>
        </p:txBody>
      </p:sp>
      <p:grpSp>
        <p:nvGrpSpPr>
          <p:cNvPr id="419" name="Group"/>
          <p:cNvGrpSpPr/>
          <p:nvPr/>
        </p:nvGrpSpPr>
        <p:grpSpPr>
          <a:xfrm>
            <a:off x="12759848" y="6210641"/>
            <a:ext cx="9850709" cy="6552611"/>
            <a:chOff x="0" y="0"/>
            <a:chExt cx="9850708" cy="6552610"/>
          </a:xfrm>
        </p:grpSpPr>
        <p:pic>
          <p:nvPicPr>
            <p:cNvPr id="412" name="KnitR_in_RStudio.png" descr="KnitR_in_RStudio.png"/>
            <p:cNvPicPr>
              <a:picLocks noChangeAspect="1"/>
            </p:cNvPicPr>
            <p:nvPr/>
          </p:nvPicPr>
          <p:blipFill>
            <a:blip r:embed="rId3"/>
            <a:stretch>
              <a:fillRect/>
            </a:stretch>
          </p:blipFill>
          <p:spPr>
            <a:xfrm>
              <a:off x="0" y="0"/>
              <a:ext cx="9850709" cy="6552611"/>
            </a:xfrm>
            <a:prstGeom prst="rect">
              <a:avLst/>
            </a:prstGeom>
            <a:ln w="12700" cap="flat">
              <a:noFill/>
              <a:miter lim="400000"/>
            </a:ln>
            <a:effectLst/>
          </p:spPr>
        </p:pic>
        <p:sp>
          <p:nvSpPr>
            <p:cNvPr id="413" name="Rectangle"/>
            <p:cNvSpPr/>
            <p:nvPr/>
          </p:nvSpPr>
          <p:spPr>
            <a:xfrm>
              <a:off x="538570" y="4024114"/>
              <a:ext cx="4692595" cy="821392"/>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414" name="Console (Run and Test Code)"/>
            <p:cNvSpPr txBox="1"/>
            <p:nvPr/>
          </p:nvSpPr>
          <p:spPr>
            <a:xfrm>
              <a:off x="734545" y="4244196"/>
              <a:ext cx="4300646" cy="3812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b="1">
                  <a:solidFill>
                    <a:srgbClr val="374556"/>
                  </a:solidFill>
                  <a:latin typeface="Helvetica"/>
                  <a:ea typeface="Helvetica"/>
                  <a:cs typeface="Helvetica"/>
                  <a:sym typeface="Helvetica"/>
                </a:defRPr>
              </a:lvl1pPr>
            </a:lstStyle>
            <a:p>
              <a:r>
                <a:t>Console (Run and Test Code)</a:t>
              </a:r>
            </a:p>
          </p:txBody>
        </p:sp>
        <p:sp>
          <p:nvSpPr>
            <p:cNvPr id="415" name="Rectangle"/>
            <p:cNvSpPr/>
            <p:nvPr/>
          </p:nvSpPr>
          <p:spPr>
            <a:xfrm>
              <a:off x="1093670" y="2244528"/>
              <a:ext cx="4187759" cy="1229998"/>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416" name="R-scripts (Save Your Code)"/>
            <p:cNvSpPr txBox="1"/>
            <p:nvPr/>
          </p:nvSpPr>
          <p:spPr>
            <a:xfrm>
              <a:off x="1209112" y="2668913"/>
              <a:ext cx="3880635" cy="432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b="1">
                  <a:solidFill>
                    <a:srgbClr val="374556"/>
                  </a:solidFill>
                  <a:latin typeface="Helvetica"/>
                  <a:ea typeface="Helvetica"/>
                  <a:cs typeface="Helvetica"/>
                  <a:sym typeface="Helvetica"/>
                </a:defRPr>
              </a:lvl1pPr>
            </a:lstStyle>
            <a:p>
              <a:r>
                <a:t>R-scripts (Save Your Code)</a:t>
              </a:r>
            </a:p>
          </p:txBody>
        </p:sp>
        <p:sp>
          <p:nvSpPr>
            <p:cNvPr id="417" name="Overview by Type, Help and R-packages"/>
            <p:cNvSpPr txBox="1"/>
            <p:nvPr/>
          </p:nvSpPr>
          <p:spPr>
            <a:xfrm>
              <a:off x="5857647" y="4408410"/>
              <a:ext cx="3115949" cy="7581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2200" b="1">
                  <a:solidFill>
                    <a:srgbClr val="374556"/>
                  </a:solidFill>
                  <a:latin typeface="Helvetica"/>
                  <a:ea typeface="Helvetica"/>
                  <a:cs typeface="Helvetica"/>
                  <a:sym typeface="Helvetica"/>
                </a:defRPr>
              </a:lvl1pPr>
            </a:lstStyle>
            <a:p>
              <a:r>
                <a:t>Overview by Type, Help and R-packages</a:t>
              </a:r>
            </a:p>
          </p:txBody>
        </p:sp>
        <p:sp>
          <p:nvSpPr>
            <p:cNvPr id="418" name="Objects in Environment"/>
            <p:cNvSpPr txBox="1"/>
            <p:nvPr/>
          </p:nvSpPr>
          <p:spPr>
            <a:xfrm>
              <a:off x="5708865" y="1990046"/>
              <a:ext cx="3413512" cy="4271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b="1">
                  <a:solidFill>
                    <a:srgbClr val="374556"/>
                  </a:solidFill>
                  <a:latin typeface="Helvetica"/>
                  <a:ea typeface="Helvetica"/>
                  <a:cs typeface="Helvetica"/>
                  <a:sym typeface="Helvetica"/>
                </a:defRPr>
              </a:lvl1pPr>
            </a:lstStyle>
            <a:p>
              <a:r>
                <a:t>Objects in Environment</a:t>
              </a:r>
            </a:p>
          </p:txBody>
        </p:sp>
      </p:grpSp>
      <p:sp>
        <p:nvSpPr>
          <p:cNvPr id="420" name="Scripting / Programming Language"/>
          <p:cNvSpPr txBox="1"/>
          <p:nvPr/>
        </p:nvSpPr>
        <p:spPr>
          <a:xfrm>
            <a:off x="2382068" y="7548681"/>
            <a:ext cx="6523234"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b="1">
                <a:solidFill>
                  <a:srgbClr val="FFFFFF"/>
                </a:solidFill>
                <a:latin typeface="Helvetica"/>
                <a:ea typeface="Helvetica"/>
                <a:cs typeface="Helvetica"/>
                <a:sym typeface="Helvetica"/>
              </a:defRPr>
            </a:lvl1pPr>
          </a:lstStyle>
          <a:p>
            <a:pPr>
              <a:defRPr b="0"/>
            </a:pPr>
            <a:r>
              <a:rPr b="1"/>
              <a:t>Scripting / Programming Language</a:t>
            </a:r>
          </a:p>
        </p:txBody>
      </p:sp>
      <p:sp>
        <p:nvSpPr>
          <p:cNvPr id="421" name="Reports (html, pdf, latex)"/>
          <p:cNvSpPr txBox="1"/>
          <p:nvPr/>
        </p:nvSpPr>
        <p:spPr>
          <a:xfrm>
            <a:off x="3101889" y="12373227"/>
            <a:ext cx="4580816"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800">
                <a:solidFill>
                  <a:srgbClr val="FFFFFF"/>
                </a:solidFill>
                <a:latin typeface="Helvetica"/>
                <a:ea typeface="Helvetica"/>
                <a:cs typeface="Helvetica"/>
                <a:sym typeface="Helvetica"/>
              </a:defRPr>
            </a:pPr>
            <a:r>
              <a:rPr sz="3000" b="1"/>
              <a:t>Reports (html, pdf, latex)</a:t>
            </a:r>
            <a:r>
              <a:rPr b="1"/>
              <a:t> </a:t>
            </a:r>
          </a:p>
        </p:txBody>
      </p:sp>
      <p:grpSp>
        <p:nvGrpSpPr>
          <p:cNvPr id="425" name="Group"/>
          <p:cNvGrpSpPr/>
          <p:nvPr/>
        </p:nvGrpSpPr>
        <p:grpSpPr>
          <a:xfrm>
            <a:off x="3524075" y="4888363"/>
            <a:ext cx="3736445" cy="3360035"/>
            <a:chOff x="0" y="-71143"/>
            <a:chExt cx="3736444" cy="3360034"/>
          </a:xfrm>
        </p:grpSpPr>
        <p:sp>
          <p:nvSpPr>
            <p:cNvPr id="422" name="Oval"/>
            <p:cNvSpPr/>
            <p:nvPr/>
          </p:nvSpPr>
          <p:spPr>
            <a:xfrm>
              <a:off x="-1" y="290361"/>
              <a:ext cx="3601665" cy="1815384"/>
            </a:xfrm>
            <a:prstGeom prst="ellipse">
              <a:avLst/>
            </a:prstGeom>
            <a:solidFill>
              <a:srgbClr val="EBEBEB"/>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23" name="Oval"/>
            <p:cNvSpPr/>
            <p:nvPr/>
          </p:nvSpPr>
          <p:spPr>
            <a:xfrm>
              <a:off x="1062879" y="633337"/>
              <a:ext cx="2399520" cy="1184829"/>
            </a:xfrm>
            <a:prstGeom prst="ellipse">
              <a:avLst/>
            </a:prstGeom>
            <a:solidFill>
              <a:srgbClr val="374556"/>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24" name="R"/>
            <p:cNvSpPr txBox="1"/>
            <p:nvPr/>
          </p:nvSpPr>
          <p:spPr>
            <a:xfrm>
              <a:off x="1360267" y="-71144"/>
              <a:ext cx="2376177" cy="3360036"/>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defRPr sz="16000" b="1">
                  <a:solidFill>
                    <a:srgbClr val="82A8BF"/>
                  </a:solidFill>
                  <a:latin typeface="Helvetica Neue"/>
                  <a:ea typeface="Helvetica Neue"/>
                  <a:cs typeface="Helvetica Neue"/>
                  <a:sym typeface="Helvetica Neue"/>
                </a:defRPr>
              </a:lvl1pPr>
            </a:lstStyle>
            <a:p>
              <a:r>
                <a:t>R</a:t>
              </a:r>
            </a:p>
          </p:txBody>
        </p:sp>
      </p:grpSp>
      <p:pic>
        <p:nvPicPr>
          <p:cNvPr id="426" name="knitr_0.png" descr="knitr_0.png"/>
          <p:cNvPicPr>
            <a:picLocks noChangeAspect="1"/>
          </p:cNvPicPr>
          <p:nvPr/>
        </p:nvPicPr>
        <p:blipFill>
          <a:blip r:embed="rId4"/>
          <a:srcRect l="4420" t="4522" r="4645" b="4528"/>
          <a:stretch>
            <a:fillRect/>
          </a:stretch>
        </p:blipFill>
        <p:spPr>
          <a:xfrm>
            <a:off x="5517197" y="9868930"/>
            <a:ext cx="1939926" cy="2250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1"/>
                </a:lnTo>
                <a:lnTo>
                  <a:pt x="0" y="16203"/>
                </a:lnTo>
                <a:lnTo>
                  <a:pt x="10800" y="21600"/>
                </a:lnTo>
                <a:lnTo>
                  <a:pt x="21600" y="16203"/>
                </a:lnTo>
                <a:lnTo>
                  <a:pt x="21600" y="5401"/>
                </a:lnTo>
                <a:lnTo>
                  <a:pt x="10800" y="0"/>
                </a:lnTo>
                <a:close/>
              </a:path>
            </a:pathLst>
          </a:custGeom>
          <a:ln w="25400">
            <a:solidFill>
              <a:srgbClr val="436C6E"/>
            </a:solidFill>
            <a:miter lim="400000"/>
          </a:ln>
        </p:spPr>
      </p:pic>
      <p:pic>
        <p:nvPicPr>
          <p:cNvPr id="427" name="rmarkdown.png" descr="rmarkdown.png"/>
          <p:cNvPicPr>
            <a:picLocks noChangeAspect="1"/>
          </p:cNvPicPr>
          <p:nvPr/>
        </p:nvPicPr>
        <p:blipFill>
          <a:blip r:embed="rId5"/>
          <a:srcRect l="4408" t="4630" r="4279" b="4389"/>
          <a:stretch>
            <a:fillRect/>
          </a:stretch>
        </p:blipFill>
        <p:spPr>
          <a:xfrm>
            <a:off x="3395323" y="9868928"/>
            <a:ext cx="1949054" cy="2250679"/>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0" y="5401"/>
                </a:lnTo>
                <a:lnTo>
                  <a:pt x="0" y="16199"/>
                </a:lnTo>
                <a:lnTo>
                  <a:pt x="10802" y="21600"/>
                </a:lnTo>
                <a:lnTo>
                  <a:pt x="21600" y="16199"/>
                </a:lnTo>
                <a:lnTo>
                  <a:pt x="21600" y="5401"/>
                </a:lnTo>
                <a:lnTo>
                  <a:pt x="10802" y="0"/>
                </a:lnTo>
                <a:close/>
              </a:path>
            </a:pathLst>
          </a:custGeom>
          <a:ln w="25400">
            <a:solidFill>
              <a:srgbClr val="FFFFFF"/>
            </a:solidFill>
            <a:miter lim="400000"/>
          </a:ln>
        </p:spPr>
      </p:pic>
      <p:grpSp>
        <p:nvGrpSpPr>
          <p:cNvPr id="431" name="Group"/>
          <p:cNvGrpSpPr/>
          <p:nvPr/>
        </p:nvGrpSpPr>
        <p:grpSpPr>
          <a:xfrm>
            <a:off x="8174146" y="6104533"/>
            <a:ext cx="4274146" cy="1506934"/>
            <a:chOff x="0" y="0"/>
            <a:chExt cx="4274145" cy="1506932"/>
          </a:xfrm>
        </p:grpSpPr>
        <p:sp>
          <p:nvSpPr>
            <p:cNvPr id="438"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a:p>
          </p:txBody>
        </p:sp>
        <p:sp>
          <p:nvSpPr>
            <p:cNvPr id="429"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sp>
          <p:nvSpPr>
            <p:cNvPr id="430"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grpSp>
      <p:grpSp>
        <p:nvGrpSpPr>
          <p:cNvPr id="435" name="Group"/>
          <p:cNvGrpSpPr/>
          <p:nvPr/>
        </p:nvGrpSpPr>
        <p:grpSpPr>
          <a:xfrm rot="10800000">
            <a:off x="8174146" y="10685301"/>
            <a:ext cx="4274146" cy="1506933"/>
            <a:chOff x="0" y="0"/>
            <a:chExt cx="4274145" cy="1506932"/>
          </a:xfrm>
        </p:grpSpPr>
        <p:sp>
          <p:nvSpPr>
            <p:cNvPr id="439"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a:p>
          </p:txBody>
        </p:sp>
        <p:sp>
          <p:nvSpPr>
            <p:cNvPr id="433"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sp>
          <p:nvSpPr>
            <p:cNvPr id="434"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grpSp>
      <p:sp>
        <p:nvSpPr>
          <p:cNvPr id="436" name="R Code Interpreter and Editor"/>
          <p:cNvSpPr txBox="1"/>
          <p:nvPr/>
        </p:nvSpPr>
        <p:spPr>
          <a:xfrm>
            <a:off x="15105481" y="12373227"/>
            <a:ext cx="5614687"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b="1">
                <a:solidFill>
                  <a:srgbClr val="FFFFFF"/>
                </a:solidFill>
                <a:latin typeface="Helvetica"/>
                <a:ea typeface="Helvetica"/>
                <a:cs typeface="Helvetica"/>
                <a:sym typeface="Helvetica"/>
              </a:defRPr>
            </a:lvl1pPr>
          </a:lstStyle>
          <a:p>
            <a:pPr>
              <a:defRPr b="0"/>
            </a:pPr>
            <a:r>
              <a:rPr b="1"/>
              <a:t>R Code Interpreter and Editor</a:t>
            </a:r>
          </a:p>
        </p:txBody>
      </p:sp>
      <p:sp>
        <p:nvSpPr>
          <p:cNvPr id="437" name="8"/>
          <p:cNvSpPr txBox="1"/>
          <p:nvPr/>
        </p:nvSpPr>
        <p:spPr>
          <a:xfrm>
            <a:off x="374649" y="12998449"/>
            <a:ext cx="413743"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8</a:t>
            </a:r>
          </a:p>
          <a:p>
            <a:pPr lvl="1">
              <a:defRPr sz="3000">
                <a:solidFill>
                  <a:srgbClr val="EBEBEB"/>
                </a:solidFill>
                <a:latin typeface="Helvetica"/>
                <a:ea typeface="Helvetica"/>
                <a:cs typeface="Helvetica"/>
                <a:sym typeface="Helvetica"/>
              </a:defRPr>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Rectangle"/>
          <p:cNvSpPr/>
          <p:nvPr/>
        </p:nvSpPr>
        <p:spPr>
          <a:xfrm>
            <a:off x="-43139" y="-57430"/>
            <a:ext cx="24813178" cy="3538103"/>
          </a:xfrm>
          <a:prstGeom prst="rect">
            <a:avLst/>
          </a:prstGeom>
          <a:solidFill>
            <a:srgbClr val="525067"/>
          </a:solidFill>
          <a:ln w="12700">
            <a:miter lim="400000"/>
          </a:ln>
        </p:spPr>
        <p:txBody>
          <a:bodyPr lIns="45719" rIns="45719" anchor="ctr"/>
          <a:lstStyle/>
          <a:p>
            <a:endParaRPr/>
          </a:p>
        </p:txBody>
      </p:sp>
      <p:sp>
        <p:nvSpPr>
          <p:cNvPr id="444" name="Rectangle"/>
          <p:cNvSpPr/>
          <p:nvPr/>
        </p:nvSpPr>
        <p:spPr>
          <a:xfrm>
            <a:off x="-220939" y="11905970"/>
            <a:ext cx="24813178" cy="1827175"/>
          </a:xfrm>
          <a:prstGeom prst="rect">
            <a:avLst/>
          </a:prstGeom>
          <a:solidFill>
            <a:srgbClr val="525067"/>
          </a:solidFill>
          <a:ln w="12700">
            <a:miter lim="400000"/>
          </a:ln>
        </p:spPr>
        <p:txBody>
          <a:bodyPr lIns="45719" rIns="45719" anchor="ctr"/>
          <a:lstStyle/>
          <a:p>
            <a:endParaRPr/>
          </a:p>
        </p:txBody>
      </p:sp>
      <p:sp>
        <p:nvSpPr>
          <p:cNvPr id="445" name="9"/>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9</a:t>
            </a:r>
          </a:p>
          <a:p>
            <a:pPr lvl="1">
              <a:defRPr sz="3000">
                <a:solidFill>
                  <a:srgbClr val="EBEBEB"/>
                </a:solidFill>
                <a:latin typeface="Helvetica"/>
                <a:ea typeface="Helvetica"/>
                <a:cs typeface="Helvetica"/>
                <a:sym typeface="Helvetica"/>
              </a:defRPr>
            </a:pPr>
            <a:endParaRPr/>
          </a:p>
        </p:txBody>
      </p:sp>
      <p:grpSp>
        <p:nvGrpSpPr>
          <p:cNvPr id="449" name="Group"/>
          <p:cNvGrpSpPr/>
          <p:nvPr/>
        </p:nvGrpSpPr>
        <p:grpSpPr>
          <a:xfrm>
            <a:off x="8730474" y="835174"/>
            <a:ext cx="11249291" cy="1956095"/>
            <a:chOff x="0" y="0"/>
            <a:chExt cx="11249290" cy="1956094"/>
          </a:xfrm>
        </p:grpSpPr>
        <p:sp>
          <p:nvSpPr>
            <p:cNvPr id="446" name="THE ANATOMY OF R"/>
            <p:cNvSpPr txBox="1"/>
            <p:nvPr/>
          </p:nvSpPr>
          <p:spPr>
            <a:xfrm>
              <a:off x="4620" y="840736"/>
              <a:ext cx="6394333" cy="11153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THE ANATOMY OF R</a:t>
              </a:r>
            </a:p>
          </p:txBody>
        </p:sp>
        <p:sp>
          <p:nvSpPr>
            <p:cNvPr id="447" name="FROM EXCEL TO R"/>
            <p:cNvSpPr txBox="1"/>
            <p:nvPr/>
          </p:nvSpPr>
          <p:spPr>
            <a:xfrm>
              <a:off x="2672013" y="0"/>
              <a:ext cx="8577278" cy="5791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448" name="Line"/>
            <p:cNvSpPr/>
            <p:nvPr/>
          </p:nvSpPr>
          <p:spPr>
            <a:xfrm>
              <a:off x="0" y="221254"/>
              <a:ext cx="226010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452" name="Group"/>
          <p:cNvGrpSpPr/>
          <p:nvPr/>
        </p:nvGrpSpPr>
        <p:grpSpPr>
          <a:xfrm>
            <a:off x="1396632" y="8592516"/>
            <a:ext cx="2449744" cy="2416748"/>
            <a:chOff x="0" y="0"/>
            <a:chExt cx="2449743" cy="2416746"/>
          </a:xfrm>
        </p:grpSpPr>
        <p:sp>
          <p:nvSpPr>
            <p:cNvPr id="450" name="Oval 6"/>
            <p:cNvSpPr/>
            <p:nvPr/>
          </p:nvSpPr>
          <p:spPr>
            <a:xfrm rot="16200000" flipH="1">
              <a:off x="247713" y="217873"/>
              <a:ext cx="1954317" cy="1981000"/>
            </a:xfrm>
            <a:prstGeom prst="ellipse">
              <a:avLst/>
            </a:prstGeom>
            <a:solidFill>
              <a:srgbClr val="390608">
                <a:alpha val="67831"/>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51" name="Oval 14"/>
            <p:cNvSpPr/>
            <p:nvPr/>
          </p:nvSpPr>
          <p:spPr>
            <a:xfrm rot="16200000" flipH="1">
              <a:off x="16498" y="-16499"/>
              <a:ext cx="2416747" cy="2449744"/>
            </a:xfrm>
            <a:prstGeom prst="ellipse">
              <a:avLst/>
            </a:prstGeom>
            <a:noFill/>
            <a:ln w="25400" cap="flat">
              <a:solidFill>
                <a:srgbClr val="390608">
                  <a:alpha val="67831"/>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55" name="Group"/>
          <p:cNvGrpSpPr/>
          <p:nvPr/>
        </p:nvGrpSpPr>
        <p:grpSpPr>
          <a:xfrm>
            <a:off x="5583891" y="5744810"/>
            <a:ext cx="2098251" cy="2126583"/>
            <a:chOff x="0" y="0"/>
            <a:chExt cx="2098249" cy="2126581"/>
          </a:xfrm>
        </p:grpSpPr>
        <p:sp>
          <p:nvSpPr>
            <p:cNvPr id="453" name="Oval 7"/>
            <p:cNvSpPr/>
            <p:nvPr/>
          </p:nvSpPr>
          <p:spPr>
            <a:xfrm rot="16200000" flipH="1">
              <a:off x="189288" y="214681"/>
              <a:ext cx="1719674" cy="1697220"/>
            </a:xfrm>
            <a:prstGeom prst="ellipse">
              <a:avLst/>
            </a:prstGeom>
            <a:solidFill>
              <a:srgbClr val="390622">
                <a:alpha val="67831"/>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54" name="Oval 15"/>
            <p:cNvSpPr/>
            <p:nvPr/>
          </p:nvSpPr>
          <p:spPr>
            <a:xfrm rot="16200000" flipH="1">
              <a:off x="-14166" y="14165"/>
              <a:ext cx="2126582" cy="2098251"/>
            </a:xfrm>
            <a:prstGeom prst="ellipse">
              <a:avLst/>
            </a:prstGeom>
            <a:noFill/>
            <a:ln w="25400" cap="flat">
              <a:solidFill>
                <a:srgbClr val="390622">
                  <a:alpha val="67831"/>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sp>
        <p:nvSpPr>
          <p:cNvPr id="456" name="Line 22"/>
          <p:cNvSpPr/>
          <p:nvPr/>
        </p:nvSpPr>
        <p:spPr>
          <a:xfrm flipH="1" flipV="1">
            <a:off x="2627198" y="4773364"/>
            <a:ext cx="19008600" cy="1"/>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57" name="Line 27"/>
          <p:cNvSpPr/>
          <p:nvPr/>
        </p:nvSpPr>
        <p:spPr>
          <a:xfrm flipV="1">
            <a:off x="10043786" y="4796592"/>
            <a:ext cx="1" cy="1004069"/>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58" name="Line 27"/>
          <p:cNvSpPr/>
          <p:nvPr/>
        </p:nvSpPr>
        <p:spPr>
          <a:xfrm flipH="1">
            <a:off x="3856684" y="9929752"/>
            <a:ext cx="2757651" cy="1"/>
          </a:xfrm>
          <a:prstGeom prst="line">
            <a:avLst/>
          </a:prstGeom>
          <a:ln w="50800">
            <a:solidFill>
              <a:srgbClr val="390608">
                <a:alpha val="79502"/>
              </a:srgbClr>
            </a:solidFill>
          </a:ln>
        </p:spPr>
        <p:txBody>
          <a:bodyPr lIns="45719" rIns="45719"/>
          <a:lstStyle/>
          <a:p>
            <a:pPr defTabSz="914400">
              <a:defRPr sz="1800">
                <a:solidFill>
                  <a:srgbClr val="414042"/>
                </a:solidFill>
              </a:defRPr>
            </a:pPr>
            <a:endParaRPr/>
          </a:p>
        </p:txBody>
      </p:sp>
      <p:sp>
        <p:nvSpPr>
          <p:cNvPr id="459" name="Line 27"/>
          <p:cNvSpPr/>
          <p:nvPr/>
        </p:nvSpPr>
        <p:spPr>
          <a:xfrm flipV="1">
            <a:off x="6607902" y="7951544"/>
            <a:ext cx="1" cy="1961556"/>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grpSp>
        <p:nvGrpSpPr>
          <p:cNvPr id="462" name="Group"/>
          <p:cNvGrpSpPr/>
          <p:nvPr/>
        </p:nvGrpSpPr>
        <p:grpSpPr>
          <a:xfrm>
            <a:off x="9088927" y="5855641"/>
            <a:ext cx="1909721" cy="1931097"/>
            <a:chOff x="0" y="0"/>
            <a:chExt cx="1909720" cy="1931096"/>
          </a:xfrm>
        </p:grpSpPr>
        <p:sp>
          <p:nvSpPr>
            <p:cNvPr id="460" name="Oval 9"/>
            <p:cNvSpPr/>
            <p:nvPr/>
          </p:nvSpPr>
          <p:spPr>
            <a:xfrm rot="16200000" flipH="1">
              <a:off x="174485" y="193186"/>
              <a:ext cx="1560750" cy="1544724"/>
            </a:xfrm>
            <a:prstGeom prst="ellipse">
              <a:avLst/>
            </a:prstGeom>
            <a:solidFill>
              <a:srgbClr val="525067">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61" name="Oval 17"/>
            <p:cNvSpPr/>
            <p:nvPr/>
          </p:nvSpPr>
          <p:spPr>
            <a:xfrm rot="16200000" flipH="1">
              <a:off x="-10688" y="10687"/>
              <a:ext cx="1931097" cy="1909722"/>
            </a:xfrm>
            <a:prstGeom prst="ellipse">
              <a:avLst/>
            </a:prstGeom>
            <a:noFill/>
            <a:ln w="25400" cap="flat">
              <a:solidFill>
                <a:srgbClr val="8E8CA7"/>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65" name="Group"/>
          <p:cNvGrpSpPr/>
          <p:nvPr/>
        </p:nvGrpSpPr>
        <p:grpSpPr>
          <a:xfrm>
            <a:off x="11026704" y="5873524"/>
            <a:ext cx="1909721" cy="1931097"/>
            <a:chOff x="0" y="0"/>
            <a:chExt cx="1909720" cy="1931096"/>
          </a:xfrm>
        </p:grpSpPr>
        <p:sp>
          <p:nvSpPr>
            <p:cNvPr id="463" name="Oval 9"/>
            <p:cNvSpPr/>
            <p:nvPr/>
          </p:nvSpPr>
          <p:spPr>
            <a:xfrm rot="16200000" flipH="1">
              <a:off x="174485" y="193186"/>
              <a:ext cx="1560750" cy="1544724"/>
            </a:xfrm>
            <a:prstGeom prst="ellipse">
              <a:avLst/>
            </a:prstGeom>
            <a:solidFill>
              <a:srgbClr val="6B80CA">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64" name="Oval 17"/>
            <p:cNvSpPr/>
            <p:nvPr/>
          </p:nvSpPr>
          <p:spPr>
            <a:xfrm rot="16200000" flipH="1">
              <a:off x="-10688" y="10687"/>
              <a:ext cx="1931097" cy="1909722"/>
            </a:xfrm>
            <a:prstGeom prst="ellipse">
              <a:avLst/>
            </a:prstGeom>
            <a:noFill/>
            <a:ln w="25400" cap="flat">
              <a:solidFill>
                <a:srgbClr val="6B80CA">
                  <a:alpha val="80000"/>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68" name="Group"/>
          <p:cNvGrpSpPr/>
          <p:nvPr/>
        </p:nvGrpSpPr>
        <p:grpSpPr>
          <a:xfrm>
            <a:off x="14239847" y="5873524"/>
            <a:ext cx="1909721" cy="1931097"/>
            <a:chOff x="0" y="0"/>
            <a:chExt cx="1909720" cy="1931096"/>
          </a:xfrm>
        </p:grpSpPr>
        <p:sp>
          <p:nvSpPr>
            <p:cNvPr id="466" name="Oval 9"/>
            <p:cNvSpPr/>
            <p:nvPr/>
          </p:nvSpPr>
          <p:spPr>
            <a:xfrm rot="16200000" flipH="1">
              <a:off x="174485" y="193186"/>
              <a:ext cx="1560750" cy="1544724"/>
            </a:xfrm>
            <a:prstGeom prst="ellipse">
              <a:avLst/>
            </a:prstGeom>
            <a:solidFill>
              <a:srgbClr val="828FCD">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67" name="Oval 17"/>
            <p:cNvSpPr/>
            <p:nvPr/>
          </p:nvSpPr>
          <p:spPr>
            <a:xfrm rot="16200000" flipH="1">
              <a:off x="-10688" y="10687"/>
              <a:ext cx="1931097" cy="1909722"/>
            </a:xfrm>
            <a:prstGeom prst="ellipse">
              <a:avLst/>
            </a:prstGeom>
            <a:noFill/>
            <a:ln w="25400" cap="flat">
              <a:solidFill>
                <a:srgbClr val="828FCD">
                  <a:alpha val="80000"/>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71" name="Group"/>
          <p:cNvGrpSpPr/>
          <p:nvPr/>
        </p:nvGrpSpPr>
        <p:grpSpPr>
          <a:xfrm>
            <a:off x="17452971" y="5873524"/>
            <a:ext cx="1909722" cy="1931097"/>
            <a:chOff x="0" y="0"/>
            <a:chExt cx="1909720" cy="1931096"/>
          </a:xfrm>
        </p:grpSpPr>
        <p:sp>
          <p:nvSpPr>
            <p:cNvPr id="469" name="Oval 9"/>
            <p:cNvSpPr/>
            <p:nvPr/>
          </p:nvSpPr>
          <p:spPr>
            <a:xfrm rot="16200000" flipH="1">
              <a:off x="174485" y="193186"/>
              <a:ext cx="1560750" cy="1544724"/>
            </a:xfrm>
            <a:prstGeom prst="ellipse">
              <a:avLst/>
            </a:prstGeom>
            <a:solidFill>
              <a:srgbClr val="97ABE1">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70" name="Oval 17"/>
            <p:cNvSpPr/>
            <p:nvPr/>
          </p:nvSpPr>
          <p:spPr>
            <a:xfrm rot="16200000" flipH="1">
              <a:off x="-10688" y="10687"/>
              <a:ext cx="1931097" cy="1909722"/>
            </a:xfrm>
            <a:prstGeom prst="ellipse">
              <a:avLst/>
            </a:prstGeom>
            <a:noFill/>
            <a:ln w="25400" cap="flat">
              <a:solidFill>
                <a:srgbClr val="97ABE1">
                  <a:alpha val="80000"/>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74" name="Group"/>
          <p:cNvGrpSpPr/>
          <p:nvPr/>
        </p:nvGrpSpPr>
        <p:grpSpPr>
          <a:xfrm>
            <a:off x="20666113" y="5855641"/>
            <a:ext cx="1909721" cy="1931097"/>
            <a:chOff x="0" y="0"/>
            <a:chExt cx="1909720" cy="1931096"/>
          </a:xfrm>
        </p:grpSpPr>
        <p:sp>
          <p:nvSpPr>
            <p:cNvPr id="472" name="Oval 9"/>
            <p:cNvSpPr/>
            <p:nvPr/>
          </p:nvSpPr>
          <p:spPr>
            <a:xfrm rot="16200000" flipH="1">
              <a:off x="174485" y="193186"/>
              <a:ext cx="1560750" cy="1544724"/>
            </a:xfrm>
            <a:prstGeom prst="ellipse">
              <a:avLst/>
            </a:prstGeom>
            <a:solidFill>
              <a:srgbClr val="B8A9D2">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73" name="Oval 17"/>
            <p:cNvSpPr/>
            <p:nvPr/>
          </p:nvSpPr>
          <p:spPr>
            <a:xfrm rot="16200000" flipH="1">
              <a:off x="-10688" y="10687"/>
              <a:ext cx="1931097" cy="1909722"/>
            </a:xfrm>
            <a:prstGeom prst="ellipse">
              <a:avLst/>
            </a:prstGeom>
            <a:noFill/>
            <a:ln w="25400" cap="flat">
              <a:solidFill>
                <a:srgbClr val="B8A9D2"/>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sp>
        <p:nvSpPr>
          <p:cNvPr id="475" name="Line 27"/>
          <p:cNvSpPr/>
          <p:nvPr/>
        </p:nvSpPr>
        <p:spPr>
          <a:xfrm flipV="1">
            <a:off x="2621504" y="4860249"/>
            <a:ext cx="1" cy="3692253"/>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76" name="Line 27"/>
          <p:cNvSpPr/>
          <p:nvPr/>
        </p:nvSpPr>
        <p:spPr>
          <a:xfrm flipH="1">
            <a:off x="7699861" y="6839071"/>
            <a:ext cx="1271129" cy="1"/>
          </a:xfrm>
          <a:prstGeom prst="line">
            <a:avLst/>
          </a:prstGeom>
          <a:ln w="50800">
            <a:solidFill>
              <a:srgbClr val="390622">
                <a:alpha val="67831"/>
              </a:srgbClr>
            </a:solidFill>
          </a:ln>
        </p:spPr>
        <p:txBody>
          <a:bodyPr lIns="45719" rIns="45719"/>
          <a:lstStyle/>
          <a:p>
            <a:pPr defTabSz="914400">
              <a:defRPr sz="1800">
                <a:solidFill>
                  <a:srgbClr val="414042"/>
                </a:solidFill>
              </a:defRPr>
            </a:pPr>
            <a:endParaRPr/>
          </a:p>
        </p:txBody>
      </p:sp>
      <p:sp>
        <p:nvSpPr>
          <p:cNvPr id="477" name="Line 27"/>
          <p:cNvSpPr/>
          <p:nvPr/>
        </p:nvSpPr>
        <p:spPr>
          <a:xfrm flipH="1">
            <a:off x="12928320" y="6839071"/>
            <a:ext cx="1226691" cy="1"/>
          </a:xfrm>
          <a:prstGeom prst="line">
            <a:avLst/>
          </a:prstGeom>
          <a:ln w="50800">
            <a:solidFill>
              <a:srgbClr val="6B80CA">
                <a:alpha val="80000"/>
              </a:srgbClr>
            </a:solidFill>
          </a:ln>
        </p:spPr>
        <p:txBody>
          <a:bodyPr lIns="45719" rIns="45719"/>
          <a:lstStyle/>
          <a:p>
            <a:pPr defTabSz="914400">
              <a:defRPr sz="1800">
                <a:solidFill>
                  <a:srgbClr val="414042"/>
                </a:solidFill>
              </a:defRPr>
            </a:pPr>
            <a:endParaRPr/>
          </a:p>
        </p:txBody>
      </p:sp>
      <p:sp>
        <p:nvSpPr>
          <p:cNvPr id="478" name="Line 27"/>
          <p:cNvSpPr/>
          <p:nvPr/>
        </p:nvSpPr>
        <p:spPr>
          <a:xfrm flipV="1">
            <a:off x="11981564" y="4786146"/>
            <a:ext cx="1" cy="1024961"/>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79" name="Line 27"/>
          <p:cNvSpPr/>
          <p:nvPr/>
        </p:nvSpPr>
        <p:spPr>
          <a:xfrm flipH="1">
            <a:off x="16163707" y="6839071"/>
            <a:ext cx="1220027" cy="1"/>
          </a:xfrm>
          <a:prstGeom prst="line">
            <a:avLst/>
          </a:prstGeom>
          <a:ln w="50800">
            <a:solidFill>
              <a:srgbClr val="6B80CA">
                <a:alpha val="80000"/>
              </a:srgbClr>
            </a:solidFill>
          </a:ln>
        </p:spPr>
        <p:txBody>
          <a:bodyPr lIns="45719" rIns="45719"/>
          <a:lstStyle/>
          <a:p>
            <a:pPr defTabSz="914400">
              <a:defRPr sz="1800">
                <a:solidFill>
                  <a:srgbClr val="414042"/>
                </a:solidFill>
              </a:defRPr>
            </a:pPr>
            <a:endParaRPr/>
          </a:p>
        </p:txBody>
      </p:sp>
      <p:sp>
        <p:nvSpPr>
          <p:cNvPr id="480" name="Line 27"/>
          <p:cNvSpPr/>
          <p:nvPr/>
        </p:nvSpPr>
        <p:spPr>
          <a:xfrm flipH="1">
            <a:off x="19362557" y="6821189"/>
            <a:ext cx="1260483" cy="1"/>
          </a:xfrm>
          <a:prstGeom prst="line">
            <a:avLst/>
          </a:prstGeom>
          <a:ln w="50800">
            <a:solidFill>
              <a:srgbClr val="97ABE1">
                <a:alpha val="80000"/>
              </a:srgbClr>
            </a:solidFill>
          </a:ln>
        </p:spPr>
        <p:txBody>
          <a:bodyPr lIns="45719" rIns="45719"/>
          <a:lstStyle/>
          <a:p>
            <a:pPr defTabSz="914400">
              <a:defRPr sz="1800">
                <a:solidFill>
                  <a:srgbClr val="414042"/>
                </a:solidFill>
              </a:defRPr>
            </a:pPr>
            <a:endParaRPr/>
          </a:p>
        </p:txBody>
      </p:sp>
      <p:sp>
        <p:nvSpPr>
          <p:cNvPr id="512" name="Connection Line"/>
          <p:cNvSpPr/>
          <p:nvPr/>
        </p:nvSpPr>
        <p:spPr>
          <a:xfrm>
            <a:off x="8783004" y="6716108"/>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13" name="Connection Line"/>
          <p:cNvSpPr/>
          <p:nvPr/>
        </p:nvSpPr>
        <p:spPr>
          <a:xfrm>
            <a:off x="13936915" y="6716108"/>
            <a:ext cx="218097"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6B80CA">
                <a:alpha val="80000"/>
              </a:srgbClr>
            </a:solidFill>
            <a:miter lim="400000"/>
          </a:ln>
        </p:spPr>
        <p:txBody>
          <a:bodyPr/>
          <a:lstStyle/>
          <a:p>
            <a:endParaRPr/>
          </a:p>
        </p:txBody>
      </p:sp>
      <p:sp>
        <p:nvSpPr>
          <p:cNvPr id="514" name="Connection Line"/>
          <p:cNvSpPr/>
          <p:nvPr/>
        </p:nvSpPr>
        <p:spPr>
          <a:xfrm>
            <a:off x="17178718" y="6720910"/>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6B80CA">
                <a:alpha val="80000"/>
              </a:srgbClr>
            </a:solidFill>
            <a:miter lim="400000"/>
          </a:ln>
        </p:spPr>
        <p:txBody>
          <a:bodyPr/>
          <a:lstStyle/>
          <a:p>
            <a:endParaRPr/>
          </a:p>
        </p:txBody>
      </p:sp>
      <p:sp>
        <p:nvSpPr>
          <p:cNvPr id="515" name="Connection Line"/>
          <p:cNvSpPr/>
          <p:nvPr/>
        </p:nvSpPr>
        <p:spPr>
          <a:xfrm>
            <a:off x="20407442" y="6703027"/>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97ABE1">
                <a:alpha val="80000"/>
              </a:srgbClr>
            </a:solidFill>
            <a:miter lim="400000"/>
          </a:ln>
        </p:spPr>
        <p:txBody>
          <a:bodyPr/>
          <a:lstStyle/>
          <a:p>
            <a:endParaRPr/>
          </a:p>
        </p:txBody>
      </p:sp>
      <p:sp>
        <p:nvSpPr>
          <p:cNvPr id="516" name="Connection Line"/>
          <p:cNvSpPr/>
          <p:nvPr/>
        </p:nvSpPr>
        <p:spPr>
          <a:xfrm>
            <a:off x="9955034" y="5615647"/>
            <a:ext cx="177497"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17" name="Connection Line"/>
          <p:cNvSpPr/>
          <p:nvPr/>
        </p:nvSpPr>
        <p:spPr>
          <a:xfrm>
            <a:off x="11892812" y="5615647"/>
            <a:ext cx="177497"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18" name="Connection Line"/>
          <p:cNvSpPr/>
          <p:nvPr/>
        </p:nvSpPr>
        <p:spPr>
          <a:xfrm>
            <a:off x="6522458" y="7965259"/>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0" y="15709"/>
                </a:moveTo>
                <a:cubicBezTo>
                  <a:pt x="7101" y="-5399"/>
                  <a:pt x="14301" y="-5235"/>
                  <a:pt x="21600" y="16201"/>
                </a:cubicBezTo>
              </a:path>
            </a:pathLst>
          </a:custGeom>
          <a:ln w="50800">
            <a:solidFill>
              <a:srgbClr val="390622">
                <a:alpha val="67831"/>
              </a:srgbClr>
            </a:solidFill>
            <a:miter lim="400000"/>
          </a:ln>
        </p:spPr>
        <p:txBody>
          <a:bodyPr/>
          <a:lstStyle/>
          <a:p>
            <a:endParaRPr/>
          </a:p>
        </p:txBody>
      </p:sp>
      <p:sp>
        <p:nvSpPr>
          <p:cNvPr id="519" name="Connection Line"/>
          <p:cNvSpPr/>
          <p:nvPr/>
        </p:nvSpPr>
        <p:spPr>
          <a:xfrm>
            <a:off x="2532761" y="4846218"/>
            <a:ext cx="177497" cy="185831"/>
          </a:xfrm>
          <a:custGeom>
            <a:avLst/>
            <a:gdLst/>
            <a:ahLst/>
            <a:cxnLst>
              <a:cxn ang="0">
                <a:pos x="wd2" y="hd2"/>
              </a:cxn>
              <a:cxn ang="5400000">
                <a:pos x="wd2" y="hd2"/>
              </a:cxn>
              <a:cxn ang="10800000">
                <a:pos x="wd2" y="hd2"/>
              </a:cxn>
              <a:cxn ang="16200000">
                <a:pos x="wd2" y="hd2"/>
              </a:cxn>
            </a:cxnLst>
            <a:rect l="0" t="0" r="r" b="b"/>
            <a:pathLst>
              <a:path w="21600" h="16201" extrusionOk="0">
                <a:moveTo>
                  <a:pt x="0" y="15709"/>
                </a:moveTo>
                <a:cubicBezTo>
                  <a:pt x="7101" y="-5399"/>
                  <a:pt x="14301" y="-5235"/>
                  <a:pt x="21600" y="16201"/>
                </a:cubicBezTo>
              </a:path>
            </a:pathLst>
          </a:custGeom>
          <a:ln w="50800">
            <a:solidFill>
              <a:srgbClr val="390622">
                <a:alpha val="67831"/>
              </a:srgbClr>
            </a:solidFill>
            <a:miter lim="400000"/>
          </a:ln>
        </p:spPr>
        <p:txBody>
          <a:bodyPr/>
          <a:lstStyle/>
          <a:p>
            <a:endParaRPr/>
          </a:p>
        </p:txBody>
      </p:sp>
      <p:sp>
        <p:nvSpPr>
          <p:cNvPr id="520" name="Connection Line"/>
          <p:cNvSpPr/>
          <p:nvPr/>
        </p:nvSpPr>
        <p:spPr>
          <a:xfrm>
            <a:off x="6787555" y="4668231"/>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21" name="Connection Line"/>
          <p:cNvSpPr/>
          <p:nvPr/>
        </p:nvSpPr>
        <p:spPr>
          <a:xfrm>
            <a:off x="13659710" y="4668231"/>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22" name="Connection Line"/>
          <p:cNvSpPr/>
          <p:nvPr/>
        </p:nvSpPr>
        <p:spPr>
          <a:xfrm>
            <a:off x="16964531" y="4666774"/>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23" name="Connection Line"/>
          <p:cNvSpPr/>
          <p:nvPr/>
        </p:nvSpPr>
        <p:spPr>
          <a:xfrm>
            <a:off x="20269355" y="4666774"/>
            <a:ext cx="218097"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493" name="R"/>
          <p:cNvSpPr txBox="1"/>
          <p:nvPr/>
        </p:nvSpPr>
        <p:spPr>
          <a:xfrm>
            <a:off x="2082569" y="8626686"/>
            <a:ext cx="1103825" cy="1827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13000">
                <a:solidFill>
                  <a:srgbClr val="FFFFFF"/>
                </a:solidFill>
                <a:latin typeface="Source Sans Pro Regular"/>
                <a:ea typeface="Source Sans Pro Regular"/>
                <a:cs typeface="Source Sans Pro Regular"/>
                <a:sym typeface="Source Sans Pro Regular"/>
              </a:defRPr>
            </a:lvl1pPr>
          </a:lstStyle>
          <a:p>
            <a:r>
              <a:t>R</a:t>
            </a:r>
          </a:p>
        </p:txBody>
      </p:sp>
      <p:sp>
        <p:nvSpPr>
          <p:cNvPr id="494" name="R…"/>
          <p:cNvSpPr txBox="1"/>
          <p:nvPr/>
        </p:nvSpPr>
        <p:spPr>
          <a:xfrm>
            <a:off x="5528005" y="5883816"/>
            <a:ext cx="2217195" cy="1590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a:lnSpc>
                <a:spcPct val="80000"/>
              </a:lnSpc>
              <a:defRPr sz="7000">
                <a:solidFill>
                  <a:srgbClr val="FFFFFF"/>
                </a:solidFill>
                <a:latin typeface="Source Sans Pro Regular"/>
                <a:ea typeface="Source Sans Pro Regular"/>
                <a:cs typeface="Source Sans Pro Regular"/>
                <a:sym typeface="Source Sans Pro Regular"/>
              </a:defRPr>
            </a:pPr>
            <a:r>
              <a:t>R</a:t>
            </a:r>
          </a:p>
          <a:p>
            <a:pPr algn="ctr">
              <a:lnSpc>
                <a:spcPct val="80000"/>
              </a:lnSpc>
              <a:defRPr sz="3700">
                <a:solidFill>
                  <a:srgbClr val="FFFFFF"/>
                </a:solidFill>
                <a:latin typeface="Source Sans Pro Regular"/>
                <a:ea typeface="Source Sans Pro Regular"/>
                <a:cs typeface="Source Sans Pro Regular"/>
                <a:sym typeface="Source Sans Pro Regular"/>
              </a:defRPr>
            </a:pPr>
            <a:r>
              <a:t>Studio</a:t>
            </a:r>
          </a:p>
        </p:txBody>
      </p:sp>
      <p:sp>
        <p:nvSpPr>
          <p:cNvPr id="495" name=".R"/>
          <p:cNvSpPr txBox="1"/>
          <p:nvPr/>
        </p:nvSpPr>
        <p:spPr>
          <a:xfrm>
            <a:off x="9266515" y="6286131"/>
            <a:ext cx="1425808" cy="942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a:lnSpc>
                <a:spcPct val="80000"/>
              </a:lnSpc>
              <a:defRPr sz="5200">
                <a:solidFill>
                  <a:srgbClr val="FFFFFF"/>
                </a:solidFill>
                <a:latin typeface="Source Sans Pro Regular"/>
                <a:ea typeface="Source Sans Pro Regular"/>
                <a:cs typeface="Source Sans Pro Regular"/>
                <a:sym typeface="Source Sans Pro Regular"/>
              </a:defRPr>
            </a:pPr>
            <a:r>
              <a:rPr sz="4400"/>
              <a:t>.</a:t>
            </a:r>
            <a:r>
              <a:rPr sz="6000"/>
              <a:t>R</a:t>
            </a:r>
          </a:p>
        </p:txBody>
      </p:sp>
      <p:sp>
        <p:nvSpPr>
          <p:cNvPr id="496" name=".Rmd"/>
          <p:cNvSpPr txBox="1"/>
          <p:nvPr/>
        </p:nvSpPr>
        <p:spPr>
          <a:xfrm>
            <a:off x="11118463" y="6443459"/>
            <a:ext cx="1608922" cy="7912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ctr">
              <a:lnSpc>
                <a:spcPct val="80000"/>
              </a:lnSpc>
              <a:defRPr sz="4400">
                <a:solidFill>
                  <a:srgbClr val="FFFFFF"/>
                </a:solidFill>
                <a:latin typeface="Source Sans Pro Regular"/>
                <a:ea typeface="Source Sans Pro Regular"/>
                <a:cs typeface="Source Sans Pro Regular"/>
                <a:sym typeface="Source Sans Pro Regular"/>
              </a:defRPr>
            </a:lvl1pPr>
          </a:lstStyle>
          <a:p>
            <a:r>
              <a:t>.Rmd</a:t>
            </a:r>
          </a:p>
        </p:txBody>
      </p:sp>
      <p:sp>
        <p:nvSpPr>
          <p:cNvPr id="497" name="R…"/>
          <p:cNvSpPr txBox="1"/>
          <p:nvPr/>
        </p:nvSpPr>
        <p:spPr>
          <a:xfrm>
            <a:off x="14401541" y="6209931"/>
            <a:ext cx="1608922" cy="1024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a:lnSpc>
                <a:spcPct val="80000"/>
              </a:lnSpc>
              <a:defRPr sz="3500">
                <a:solidFill>
                  <a:srgbClr val="FFFFFF"/>
                </a:solidFill>
                <a:latin typeface="Source Sans Pro Regular"/>
                <a:ea typeface="Source Sans Pro Regular"/>
                <a:cs typeface="Source Sans Pro Regular"/>
                <a:sym typeface="Source Sans Pro Regular"/>
              </a:defRPr>
            </a:pPr>
            <a:r>
              <a:t>R</a:t>
            </a:r>
          </a:p>
          <a:p>
            <a:pPr algn="ctr">
              <a:lnSpc>
                <a:spcPct val="80000"/>
              </a:lnSpc>
              <a:defRPr sz="3000">
                <a:solidFill>
                  <a:srgbClr val="FFFFFF"/>
                </a:solidFill>
                <a:latin typeface="Source Sans Pro Regular"/>
                <a:ea typeface="Source Sans Pro Regular"/>
                <a:cs typeface="Source Sans Pro Regular"/>
                <a:sym typeface="Source Sans Pro Regular"/>
              </a:defRPr>
            </a:pPr>
            <a:r>
              <a:t>package</a:t>
            </a:r>
          </a:p>
        </p:txBody>
      </p:sp>
      <p:sp>
        <p:nvSpPr>
          <p:cNvPr id="498" name="Function"/>
          <p:cNvSpPr txBox="1"/>
          <p:nvPr/>
        </p:nvSpPr>
        <p:spPr>
          <a:xfrm>
            <a:off x="17535049" y="6544733"/>
            <a:ext cx="1753799" cy="588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ctr">
              <a:lnSpc>
                <a:spcPct val="80000"/>
              </a:lnSpc>
              <a:defRPr sz="3000">
                <a:solidFill>
                  <a:srgbClr val="FFFFFF"/>
                </a:solidFill>
                <a:latin typeface="Source Sans Pro Regular"/>
                <a:ea typeface="Source Sans Pro Regular"/>
                <a:cs typeface="Source Sans Pro Regular"/>
                <a:sym typeface="Source Sans Pro Regular"/>
              </a:defRPr>
            </a:lvl1pPr>
          </a:lstStyle>
          <a:p>
            <a:r>
              <a:t>Function</a:t>
            </a:r>
          </a:p>
        </p:txBody>
      </p:sp>
      <p:sp>
        <p:nvSpPr>
          <p:cNvPr id="499" name="Arguments"/>
          <p:cNvSpPr txBox="1"/>
          <p:nvPr/>
        </p:nvSpPr>
        <p:spPr>
          <a:xfrm>
            <a:off x="20832821" y="6553479"/>
            <a:ext cx="1608922" cy="545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ctr">
              <a:lnSpc>
                <a:spcPct val="80000"/>
              </a:lnSpc>
              <a:defRPr sz="2500">
                <a:solidFill>
                  <a:srgbClr val="FFFFFF"/>
                </a:solidFill>
                <a:latin typeface="Source Sans Pro Regular"/>
                <a:ea typeface="Source Sans Pro Regular"/>
                <a:cs typeface="Source Sans Pro Regular"/>
                <a:sym typeface="Source Sans Pro Regular"/>
              </a:defRPr>
            </a:lvl1pPr>
          </a:lstStyle>
          <a:p>
            <a:r>
              <a:t>Arguments</a:t>
            </a:r>
          </a:p>
        </p:txBody>
      </p:sp>
      <p:sp>
        <p:nvSpPr>
          <p:cNvPr id="500" name="Line 27"/>
          <p:cNvSpPr/>
          <p:nvPr/>
        </p:nvSpPr>
        <p:spPr>
          <a:xfrm flipV="1">
            <a:off x="15194706" y="4784420"/>
            <a:ext cx="1" cy="1024962"/>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524" name="Connection Line"/>
          <p:cNvSpPr/>
          <p:nvPr/>
        </p:nvSpPr>
        <p:spPr>
          <a:xfrm>
            <a:off x="15105955" y="5613922"/>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02" name="Line 27"/>
          <p:cNvSpPr/>
          <p:nvPr/>
        </p:nvSpPr>
        <p:spPr>
          <a:xfrm flipV="1">
            <a:off x="18407850" y="4784420"/>
            <a:ext cx="1" cy="1024962"/>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525" name="Connection Line"/>
          <p:cNvSpPr/>
          <p:nvPr/>
        </p:nvSpPr>
        <p:spPr>
          <a:xfrm>
            <a:off x="18319097" y="5613922"/>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04" name="Line 27"/>
          <p:cNvSpPr/>
          <p:nvPr/>
        </p:nvSpPr>
        <p:spPr>
          <a:xfrm flipV="1">
            <a:off x="21620974" y="4784420"/>
            <a:ext cx="1" cy="1024962"/>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526" name="Connection Line"/>
          <p:cNvSpPr/>
          <p:nvPr/>
        </p:nvSpPr>
        <p:spPr>
          <a:xfrm>
            <a:off x="21532222" y="5613922"/>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06" name="Language"/>
          <p:cNvSpPr txBox="1"/>
          <p:nvPr/>
        </p:nvSpPr>
        <p:spPr>
          <a:xfrm>
            <a:off x="3904992" y="10200264"/>
            <a:ext cx="1971158" cy="485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600">
                <a:solidFill>
                  <a:srgbClr val="374556"/>
                </a:solidFill>
                <a:latin typeface="Helvetica"/>
                <a:ea typeface="Helvetica"/>
                <a:cs typeface="Helvetica"/>
                <a:sym typeface="Helvetica"/>
              </a:defRPr>
            </a:lvl1pPr>
          </a:lstStyle>
          <a:p>
            <a:r>
              <a:t>Language</a:t>
            </a:r>
          </a:p>
        </p:txBody>
      </p:sp>
      <p:sp>
        <p:nvSpPr>
          <p:cNvPr id="507" name="Editor"/>
          <p:cNvSpPr txBox="1"/>
          <p:nvPr/>
        </p:nvSpPr>
        <p:spPr>
          <a:xfrm>
            <a:off x="7031108" y="8198226"/>
            <a:ext cx="1971158" cy="485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600">
                <a:solidFill>
                  <a:srgbClr val="374556"/>
                </a:solidFill>
                <a:latin typeface="Helvetica"/>
                <a:ea typeface="Helvetica"/>
                <a:cs typeface="Helvetica"/>
                <a:sym typeface="Helvetica"/>
              </a:defRPr>
            </a:lvl1pPr>
          </a:lstStyle>
          <a:p>
            <a:r>
              <a:t>Editor</a:t>
            </a:r>
          </a:p>
        </p:txBody>
      </p:sp>
      <p:sp>
        <p:nvSpPr>
          <p:cNvPr id="508" name="Scripts…"/>
          <p:cNvSpPr txBox="1"/>
          <p:nvPr/>
        </p:nvSpPr>
        <p:spPr>
          <a:xfrm>
            <a:off x="9369429" y="7969626"/>
            <a:ext cx="3232785" cy="942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600">
                <a:solidFill>
                  <a:srgbClr val="374556"/>
                </a:solidFill>
                <a:latin typeface="Helvetica"/>
                <a:ea typeface="Helvetica"/>
                <a:cs typeface="Helvetica"/>
                <a:sym typeface="Helvetica"/>
              </a:defRPr>
            </a:pPr>
            <a:r>
              <a:t>Scripts</a:t>
            </a:r>
          </a:p>
          <a:p>
            <a:pPr algn="ctr">
              <a:defRPr sz="3000">
                <a:solidFill>
                  <a:srgbClr val="374556"/>
                </a:solidFill>
                <a:latin typeface="Helvetica"/>
                <a:ea typeface="Helvetica"/>
                <a:cs typeface="Helvetica"/>
                <a:sym typeface="Helvetica"/>
              </a:defRPr>
            </a:pPr>
            <a:r>
              <a:rPr sz="2600"/>
              <a:t>Code documents</a:t>
            </a:r>
            <a:r>
              <a:t> </a:t>
            </a:r>
          </a:p>
        </p:txBody>
      </p:sp>
      <p:sp>
        <p:nvSpPr>
          <p:cNvPr id="509" name="Bundle of functions…"/>
          <p:cNvSpPr txBox="1"/>
          <p:nvPr/>
        </p:nvSpPr>
        <p:spPr>
          <a:xfrm>
            <a:off x="13399169" y="8001376"/>
            <a:ext cx="3385972" cy="878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600">
                <a:solidFill>
                  <a:srgbClr val="374556"/>
                </a:solidFill>
                <a:latin typeface="Helvetica"/>
                <a:ea typeface="Helvetica"/>
                <a:cs typeface="Helvetica"/>
                <a:sym typeface="Helvetica"/>
              </a:defRPr>
            </a:pPr>
            <a:r>
              <a:t>Bundle of functions</a:t>
            </a:r>
          </a:p>
          <a:p>
            <a:pPr algn="ctr">
              <a:defRPr sz="2600">
                <a:solidFill>
                  <a:srgbClr val="374556"/>
                </a:solidFill>
                <a:latin typeface="Helvetica"/>
                <a:ea typeface="Helvetica"/>
                <a:cs typeface="Helvetica"/>
                <a:sym typeface="Helvetica"/>
              </a:defRPr>
            </a:pPr>
            <a:r>
              <a:t>and packages</a:t>
            </a:r>
          </a:p>
        </p:txBody>
      </p:sp>
      <p:sp>
        <p:nvSpPr>
          <p:cNvPr id="510" name="Reproducible code…"/>
          <p:cNvSpPr txBox="1"/>
          <p:nvPr/>
        </p:nvSpPr>
        <p:spPr>
          <a:xfrm>
            <a:off x="17040229" y="8001376"/>
            <a:ext cx="2965468" cy="878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Helvetica"/>
                <a:ea typeface="Helvetica"/>
                <a:cs typeface="Helvetica"/>
                <a:sym typeface="Helvetica"/>
              </a:defRPr>
            </a:pPr>
            <a:r>
              <a:t>Reproducible code</a:t>
            </a:r>
          </a:p>
          <a:p>
            <a:pPr>
              <a:defRPr sz="2600">
                <a:solidFill>
                  <a:srgbClr val="374556"/>
                </a:solidFill>
                <a:latin typeface="Helvetica"/>
                <a:ea typeface="Helvetica"/>
                <a:cs typeface="Helvetica"/>
                <a:sym typeface="Helvetica"/>
              </a:defRPr>
            </a:pPr>
            <a:r>
              <a:t>Arguments as input</a:t>
            </a:r>
          </a:p>
        </p:txBody>
      </p:sp>
      <p:sp>
        <p:nvSpPr>
          <p:cNvPr id="511" name="Input args. X, Y…"/>
          <p:cNvSpPr txBox="1"/>
          <p:nvPr/>
        </p:nvSpPr>
        <p:spPr>
          <a:xfrm>
            <a:off x="19982395" y="8001376"/>
            <a:ext cx="3385972" cy="878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600">
                <a:solidFill>
                  <a:srgbClr val="374556"/>
                </a:solidFill>
                <a:latin typeface="Helvetica"/>
                <a:ea typeface="Helvetica"/>
                <a:cs typeface="Helvetica"/>
                <a:sym typeface="Helvetica"/>
              </a:defRPr>
            </a:pPr>
            <a:r>
              <a:t>Input args. X, Y</a:t>
            </a:r>
          </a:p>
          <a:p>
            <a:pPr algn="ctr">
              <a:defRPr sz="2600">
                <a:solidFill>
                  <a:srgbClr val="374556"/>
                </a:solidFill>
                <a:latin typeface="Helvetica"/>
                <a:ea typeface="Helvetica"/>
                <a:cs typeface="Helvetica"/>
                <a:sym typeface="Helvetica"/>
              </a:defRPr>
            </a:pPr>
            <a:r>
              <a:t>Output Z</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Introductory poll</a:t>
            </a:r>
            <a:endParaRPr dirty="0"/>
          </a:p>
        </p:txBody>
      </p:sp>
      <p:pic>
        <p:nvPicPr>
          <p:cNvPr id="2" name="bioinformatics_illustration_web.jpg" descr="bioinformatics_illustration_web.jpg">
            <a:extLst>
              <a:ext uri="{FF2B5EF4-FFF2-40B4-BE49-F238E27FC236}">
                <a16:creationId xmlns:a16="http://schemas.microsoft.com/office/drawing/2014/main" id="{2C1260DD-1519-BA9A-9084-AC103B3A629B}"/>
              </a:ext>
            </a:extLst>
          </p:cNvPr>
          <p:cNvPicPr>
            <a:picLocks noChangeAspect="1"/>
          </p:cNvPicPr>
          <p:nvPr/>
        </p:nvPicPr>
        <p:blipFill>
          <a:blip r:embed="rId3">
            <a:alphaModFix amt="50148"/>
          </a:blip>
          <a:srcRect t="105" b="954"/>
          <a:stretch>
            <a:fillRect/>
          </a:stretch>
        </p:blipFill>
        <p:spPr>
          <a:xfrm rot="5400000">
            <a:off x="15116051" y="4477989"/>
            <a:ext cx="13733239" cy="4777262"/>
          </a:xfrm>
          <a:prstGeom prst="rect">
            <a:avLst/>
          </a:prstGeom>
          <a:ln w="12700">
            <a:miter lim="400000"/>
          </a:ln>
        </p:spPr>
      </p:pic>
      <p:sp>
        <p:nvSpPr>
          <p:cNvPr id="3" name="Google Shape;170;p3">
            <a:extLst>
              <a:ext uri="{FF2B5EF4-FFF2-40B4-BE49-F238E27FC236}">
                <a16:creationId xmlns:a16="http://schemas.microsoft.com/office/drawing/2014/main" id="{B2206419-8E33-589C-999D-794529EC8D32}"/>
              </a:ext>
            </a:extLst>
          </p:cNvPr>
          <p:cNvSpPr/>
          <p:nvPr/>
        </p:nvSpPr>
        <p:spPr>
          <a:xfrm>
            <a:off x="1495057" y="3723987"/>
            <a:ext cx="10690593" cy="60015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marL="685800" indent="-6858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GB" sz="4800" dirty="0">
                <a:solidFill>
                  <a:schemeClr val="tx1"/>
                </a:solidFill>
                <a:latin typeface="Trebuchet MS" panose="020B0703020202090204" pitchFamily="34" charset="0"/>
                <a:ea typeface="Helvetica Neue"/>
                <a:cs typeface="Helvetica Neue"/>
                <a:sym typeface="Helvetica Neue"/>
              </a:rPr>
              <a:t>Experience with coding in R/RStudio?</a:t>
            </a:r>
            <a:br>
              <a:rPr lang="en-GB" sz="4800" dirty="0">
                <a:solidFill>
                  <a:schemeClr val="tx1"/>
                </a:solidFill>
                <a:latin typeface="Trebuchet MS" panose="020B0703020202090204" pitchFamily="34" charset="0"/>
                <a:ea typeface="Helvetica Neue"/>
                <a:cs typeface="Helvetica Neue"/>
                <a:sym typeface="Helvetica Neue"/>
              </a:rPr>
            </a:br>
            <a:endParaRPr lang="en-GB" sz="4800" dirty="0">
              <a:solidFill>
                <a:schemeClr val="tx1"/>
              </a:solidFill>
              <a:latin typeface="Trebuchet MS" panose="020B0703020202090204" pitchFamily="34" charset="0"/>
              <a:ea typeface="Helvetica Neue"/>
              <a:cs typeface="Helvetica Neue"/>
              <a:sym typeface="Helvetica Neue"/>
            </a:endParaRPr>
          </a:p>
          <a:p>
            <a:pPr marL="685800" indent="-6858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GB" sz="4800" dirty="0">
                <a:solidFill>
                  <a:schemeClr val="tx1"/>
                </a:solidFill>
                <a:latin typeface="Trebuchet MS" panose="020B0703020202090204" pitchFamily="34" charset="0"/>
                <a:ea typeface="Helvetica Neue"/>
                <a:cs typeface="Helvetica Neue"/>
                <a:sym typeface="Helvetica Neue"/>
              </a:rPr>
              <a:t>Experience with working on servers or HPC platforms?</a:t>
            </a:r>
          </a:p>
          <a:p>
            <a:pPr marL="685800" indent="-6858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GB" sz="4800" kern="1200" dirty="0">
              <a:solidFill>
                <a:schemeClr val="tx1"/>
              </a:solidFill>
              <a:latin typeface="Trebuchet MS" panose="020B0703020202090204" pitchFamily="34" charset="0"/>
              <a:ea typeface="Helvetica Neue"/>
              <a:cs typeface="Helvetica Neue"/>
              <a:sym typeface="Helvetica Neue"/>
            </a:endParaRPr>
          </a:p>
          <a:p>
            <a:pPr marL="685800" indent="-6858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GB" sz="4800" kern="1200" dirty="0">
                <a:solidFill>
                  <a:schemeClr val="tx1"/>
                </a:solidFill>
                <a:latin typeface="Trebuchet MS" panose="020B0703020202090204" pitchFamily="34" charset="0"/>
                <a:ea typeface="Helvetica Neue"/>
                <a:cs typeface="Helvetica Neue"/>
                <a:sym typeface="Helvetica Neue"/>
              </a:rPr>
              <a:t>Experience with building models from health data?</a:t>
            </a:r>
            <a:endParaRPr lang="en-US" sz="4800" kern="1200" dirty="0">
              <a:solidFill>
                <a:schemeClr val="tx1"/>
              </a:solidFill>
              <a:latin typeface="Trebuchet MS" panose="020B0703020202090204" pitchFamily="34" charset="0"/>
              <a:ea typeface="Helvetica Neue"/>
              <a:cs typeface="Helvetica Neue"/>
              <a:sym typeface="Helvetica Neue"/>
            </a:endParaRPr>
          </a:p>
        </p:txBody>
      </p:sp>
    </p:spTree>
    <p:extLst>
      <p:ext uri="{BB962C8B-B14F-4D97-AF65-F5344CB8AC3E}">
        <p14:creationId xmlns:p14="http://schemas.microsoft.com/office/powerpoint/2010/main" val="402937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5" name="Group"/>
          <p:cNvGrpSpPr/>
          <p:nvPr/>
        </p:nvGrpSpPr>
        <p:grpSpPr>
          <a:xfrm>
            <a:off x="1397000" y="1524000"/>
            <a:ext cx="7349038" cy="2692878"/>
            <a:chOff x="0" y="0"/>
            <a:chExt cx="7349037" cy="2692877"/>
          </a:xfrm>
        </p:grpSpPr>
        <p:sp>
          <p:nvSpPr>
            <p:cNvPr id="582" name="R STUDIO BASICS"/>
            <p:cNvSpPr txBox="1"/>
            <p:nvPr/>
          </p:nvSpPr>
          <p:spPr>
            <a:xfrm>
              <a:off x="0" y="558421"/>
              <a:ext cx="7349038" cy="2134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R STUDIO BASICS</a:t>
              </a:r>
            </a:p>
          </p:txBody>
        </p:sp>
        <p:sp>
          <p:nvSpPr>
            <p:cNvPr id="583" name="FROM EXCEL TO R"/>
            <p:cNvSpPr txBox="1"/>
            <p:nvPr/>
          </p:nvSpPr>
          <p:spPr>
            <a:xfrm>
              <a:off x="1648259" y="0"/>
              <a:ext cx="5013693" cy="440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584" name="Line"/>
            <p:cNvSpPr/>
            <p:nvPr/>
          </p:nvSpPr>
          <p:spPr>
            <a:xfrm>
              <a:off x="86381" y="169094"/>
              <a:ext cx="1321105"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595" name="Group"/>
          <p:cNvGrpSpPr/>
          <p:nvPr/>
        </p:nvGrpSpPr>
        <p:grpSpPr>
          <a:xfrm>
            <a:off x="1087810" y="4838348"/>
            <a:ext cx="10730987" cy="6319530"/>
            <a:chOff x="0" y="0"/>
            <a:chExt cx="10730986" cy="6319529"/>
          </a:xfrm>
        </p:grpSpPr>
        <p:sp>
          <p:nvSpPr>
            <p:cNvPr id="586" name="Freeform 395"/>
            <p:cNvSpPr/>
            <p:nvPr/>
          </p:nvSpPr>
          <p:spPr>
            <a:xfrm>
              <a:off x="983864" y="0"/>
              <a:ext cx="8759446" cy="6131706"/>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30525E"/>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87" name="Freeform 396"/>
            <p:cNvSpPr/>
            <p:nvPr/>
          </p:nvSpPr>
          <p:spPr>
            <a:xfrm>
              <a:off x="983864" y="5869530"/>
              <a:ext cx="8759446" cy="2621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385F6D"/>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88" name="Rectangle 397"/>
            <p:cNvSpPr/>
            <p:nvPr/>
          </p:nvSpPr>
          <p:spPr>
            <a:xfrm>
              <a:off x="1334699" y="434344"/>
              <a:ext cx="8061587" cy="5188667"/>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89" name="Freeform 398"/>
            <p:cNvSpPr/>
            <p:nvPr/>
          </p:nvSpPr>
          <p:spPr>
            <a:xfrm>
              <a:off x="0" y="6159094"/>
              <a:ext cx="10730986" cy="1604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0525E"/>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90" name="Rectangle 399"/>
            <p:cNvSpPr/>
            <p:nvPr/>
          </p:nvSpPr>
          <p:spPr>
            <a:xfrm>
              <a:off x="0" y="6092573"/>
              <a:ext cx="10730987" cy="66524"/>
            </a:xfrm>
            <a:prstGeom prst="rect">
              <a:avLst/>
            </a:prstGeom>
            <a:solidFill>
              <a:srgbClr val="4A7D8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91" name="Circle"/>
            <p:cNvSpPr/>
            <p:nvPr/>
          </p:nvSpPr>
          <p:spPr>
            <a:xfrm>
              <a:off x="3056245" y="2176850"/>
              <a:ext cx="1592959" cy="1583251"/>
            </a:xfrm>
            <a:prstGeom prst="ellipse">
              <a:avLst/>
            </a:prstGeom>
            <a:solidFill>
              <a:srgbClr val="30525E"/>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ctr">
              <a:noAutofit/>
            </a:bodyPr>
            <a:lstStyle/>
            <a:p>
              <a:endParaRPr/>
            </a:p>
          </p:txBody>
        </p:sp>
        <p:sp>
          <p:nvSpPr>
            <p:cNvPr id="592" name="Oval"/>
            <p:cNvSpPr/>
            <p:nvPr/>
          </p:nvSpPr>
          <p:spPr>
            <a:xfrm>
              <a:off x="3408286" y="2214062"/>
              <a:ext cx="888878" cy="527703"/>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593" name="R"/>
            <p:cNvSpPr txBox="1"/>
            <p:nvPr/>
          </p:nvSpPr>
          <p:spPr>
            <a:xfrm>
              <a:off x="3444461" y="2060070"/>
              <a:ext cx="688915" cy="15751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0000">
                  <a:solidFill>
                    <a:srgbClr val="EBEBEB"/>
                  </a:solidFill>
                  <a:latin typeface="Source Sans Pro Regular"/>
                  <a:ea typeface="Source Sans Pro Regular"/>
                  <a:cs typeface="Source Sans Pro Regular"/>
                  <a:sym typeface="Source Sans Pro Regular"/>
                </a:defRPr>
              </a:lvl1pPr>
            </a:lstStyle>
            <a:p>
              <a:r>
                <a:t>R</a:t>
              </a:r>
            </a:p>
          </p:txBody>
        </p:sp>
        <p:sp>
          <p:nvSpPr>
            <p:cNvPr id="594" name="Studio"/>
            <p:cNvSpPr txBox="1"/>
            <p:nvPr/>
          </p:nvSpPr>
          <p:spPr>
            <a:xfrm>
              <a:off x="4846799" y="2351089"/>
              <a:ext cx="2801903" cy="1168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5000">
                  <a:solidFill>
                    <a:srgbClr val="374556"/>
                  </a:solidFill>
                  <a:latin typeface="Helvetica"/>
                  <a:ea typeface="Helvetica"/>
                  <a:cs typeface="Helvetica"/>
                  <a:sym typeface="Helvetica"/>
                </a:defRPr>
              </a:pPr>
              <a:r>
                <a:rPr sz="7000">
                  <a:solidFill>
                    <a:srgbClr val="30525E"/>
                  </a:solidFill>
                </a:rPr>
                <a:t>Studio</a:t>
              </a:r>
              <a:r>
                <a:t> </a:t>
              </a:r>
            </a:p>
          </p:txBody>
        </p:sp>
      </p:grpSp>
      <p:grpSp>
        <p:nvGrpSpPr>
          <p:cNvPr id="598" name="Group"/>
          <p:cNvGrpSpPr/>
          <p:nvPr/>
        </p:nvGrpSpPr>
        <p:grpSpPr>
          <a:xfrm>
            <a:off x="12493803" y="2937003"/>
            <a:ext cx="11257367" cy="4385295"/>
            <a:chOff x="0" y="0"/>
            <a:chExt cx="11257366" cy="4385294"/>
          </a:xfrm>
        </p:grpSpPr>
        <p:sp>
          <p:nvSpPr>
            <p:cNvPr id="596" name="Rounded Rectangle"/>
            <p:cNvSpPr/>
            <p:nvPr/>
          </p:nvSpPr>
          <p:spPr>
            <a:xfrm>
              <a:off x="0" y="192952"/>
              <a:ext cx="11257367" cy="4192342"/>
            </a:xfrm>
            <a:prstGeom prst="roundRect">
              <a:avLst>
                <a:gd name="adj" fmla="val 4544"/>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597" name="2. Set Path…"/>
            <p:cNvSpPr txBox="1"/>
            <p:nvPr/>
          </p:nvSpPr>
          <p:spPr>
            <a:xfrm>
              <a:off x="608502" y="0"/>
              <a:ext cx="10519970" cy="4206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3000" i="1">
                  <a:solidFill>
                    <a:srgbClr val="374556"/>
                  </a:solidFill>
                  <a:latin typeface="Helvetica"/>
                  <a:ea typeface="Helvetica"/>
                  <a:cs typeface="Helvetica"/>
                  <a:sym typeface="Helvetica"/>
                </a:defRPr>
              </a:pPr>
              <a:endParaRPr b="1"/>
            </a:p>
            <a:p>
              <a:pPr>
                <a:defRPr sz="3000" b="1">
                  <a:solidFill>
                    <a:srgbClr val="FFFFFF"/>
                  </a:solidFill>
                  <a:latin typeface="Helvetica"/>
                  <a:ea typeface="Helvetica"/>
                  <a:cs typeface="Helvetica"/>
                  <a:sym typeface="Helvetica"/>
                </a:defRPr>
              </a:pPr>
              <a:r>
                <a:t>2. Set Path</a:t>
              </a:r>
            </a:p>
            <a:p>
              <a:pPr lvl="1" indent="889000">
                <a:defRPr sz="3000">
                  <a:solidFill>
                    <a:srgbClr val="FFFFFF"/>
                  </a:solidFill>
                  <a:latin typeface="Helvetica"/>
                  <a:ea typeface="Helvetica"/>
                  <a:cs typeface="Helvetica"/>
                  <a:sym typeface="Helvetica"/>
                </a:defRPr>
              </a:pPr>
              <a:r>
                <a:rPr b="1"/>
                <a:t>getwd() </a:t>
              </a:r>
              <a:r>
                <a:t>-</a:t>
              </a:r>
              <a:r>
                <a:rPr b="1"/>
                <a:t> </a:t>
              </a:r>
              <a:r>
                <a:t>Get directory</a:t>
              </a:r>
            </a:p>
            <a:p>
              <a:pPr lvl="1" indent="889000">
                <a:defRPr sz="3000">
                  <a:solidFill>
                    <a:srgbClr val="FFFFFF"/>
                  </a:solidFill>
                  <a:latin typeface="Helvetica"/>
                  <a:ea typeface="Helvetica"/>
                  <a:cs typeface="Helvetica"/>
                  <a:sym typeface="Helvetica"/>
                </a:defRPr>
              </a:pPr>
              <a:r>
                <a:rPr b="1"/>
                <a:t>setwd()</a:t>
              </a:r>
              <a:r>
                <a:t> - Set directory </a:t>
              </a:r>
            </a:p>
            <a:p>
              <a:pPr lvl="1" indent="889000">
                <a:defRPr sz="3000">
                  <a:solidFill>
                    <a:srgbClr val="FFFFFF"/>
                  </a:solidFill>
                  <a:latin typeface="Helvetica"/>
                  <a:ea typeface="Helvetica"/>
                  <a:cs typeface="Helvetica"/>
                  <a:sym typeface="Helvetica"/>
                </a:defRPr>
              </a:pPr>
              <a:endParaRPr/>
            </a:p>
            <a:p>
              <a:pPr lvl="1" indent="889000">
                <a:defRPr sz="3000">
                  <a:solidFill>
                    <a:srgbClr val="FFFFFF"/>
                  </a:solidFill>
                  <a:latin typeface="Helvetica"/>
                  <a:ea typeface="Helvetica"/>
                  <a:cs typeface="Helvetica"/>
                  <a:sym typeface="Helvetica"/>
                </a:defRPr>
              </a:pPr>
              <a:r>
                <a:rPr b="1"/>
                <a:t>setwd(</a:t>
              </a:r>
              <a:r>
                <a:t>“/Users/Tom/Rstuff”) - Full path</a:t>
              </a:r>
            </a:p>
            <a:p>
              <a:pPr lvl="1" indent="889000">
                <a:defRPr sz="3000">
                  <a:solidFill>
                    <a:srgbClr val="FFFFFF"/>
                  </a:solidFill>
                  <a:latin typeface="Helvetica"/>
                  <a:ea typeface="Helvetica"/>
                  <a:cs typeface="Helvetica"/>
                  <a:sym typeface="Helvetica"/>
                </a:defRPr>
              </a:pPr>
              <a:r>
                <a:rPr b="1"/>
                <a:t>setwd(</a:t>
              </a:r>
              <a:r>
                <a:t>“./Rstuff”) - Relative path</a:t>
              </a:r>
            </a:p>
            <a:p>
              <a:pPr lvl="1" indent="889000">
                <a:defRPr sz="3000">
                  <a:solidFill>
                    <a:srgbClr val="FFFFFF"/>
                  </a:solidFill>
                  <a:latin typeface="Helvetica"/>
                  <a:ea typeface="Helvetica"/>
                  <a:cs typeface="Helvetica"/>
                  <a:sym typeface="Helvetica"/>
                </a:defRPr>
              </a:pPr>
              <a:endParaRPr/>
            </a:p>
            <a:p>
              <a:pPr>
                <a:defRPr sz="3000" i="1">
                  <a:solidFill>
                    <a:srgbClr val="FFFFFF"/>
                  </a:solidFill>
                  <a:latin typeface="Helvetica"/>
                  <a:ea typeface="Helvetica"/>
                  <a:cs typeface="Helvetica"/>
                  <a:sym typeface="Helvetica"/>
                </a:defRPr>
              </a:pPr>
              <a:r>
                <a:t>Session —&gt; Set Working Directory —&gt; Choose Directory</a:t>
              </a:r>
            </a:p>
          </p:txBody>
        </p:sp>
      </p:grpSp>
      <p:grpSp>
        <p:nvGrpSpPr>
          <p:cNvPr id="601" name="Group"/>
          <p:cNvGrpSpPr/>
          <p:nvPr/>
        </p:nvGrpSpPr>
        <p:grpSpPr>
          <a:xfrm>
            <a:off x="12493803" y="7619333"/>
            <a:ext cx="11257366" cy="1902254"/>
            <a:chOff x="0" y="0"/>
            <a:chExt cx="11257365" cy="1902252"/>
          </a:xfrm>
        </p:grpSpPr>
        <p:sp>
          <p:nvSpPr>
            <p:cNvPr id="599" name="Rounded Rectangle"/>
            <p:cNvSpPr/>
            <p:nvPr/>
          </p:nvSpPr>
          <p:spPr>
            <a:xfrm>
              <a:off x="0" y="0"/>
              <a:ext cx="11257366" cy="1902253"/>
            </a:xfrm>
            <a:prstGeom prst="roundRect">
              <a:avLst>
                <a:gd name="adj" fmla="val 10014"/>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600" name="3. R Script…"/>
            <p:cNvSpPr txBox="1"/>
            <p:nvPr/>
          </p:nvSpPr>
          <p:spPr>
            <a:xfrm>
              <a:off x="608502" y="245005"/>
              <a:ext cx="10519970" cy="1463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3000" b="1">
                  <a:solidFill>
                    <a:srgbClr val="FFFFFF"/>
                  </a:solidFill>
                  <a:latin typeface="Helvetica"/>
                  <a:ea typeface="Helvetica"/>
                  <a:cs typeface="Helvetica"/>
                  <a:sym typeface="Helvetica"/>
                </a:defRPr>
              </a:pPr>
              <a:r>
                <a:t>3. R Script</a:t>
              </a:r>
            </a:p>
            <a:p>
              <a:pPr>
                <a:defRPr sz="3000" i="1">
                  <a:solidFill>
                    <a:srgbClr val="FFFFFF"/>
                  </a:solidFill>
                  <a:latin typeface="Helvetica"/>
                  <a:ea typeface="Helvetica"/>
                  <a:cs typeface="Helvetica"/>
                  <a:sym typeface="Helvetica"/>
                </a:defRPr>
              </a:pPr>
              <a:endParaRPr/>
            </a:p>
            <a:p>
              <a:pPr>
                <a:defRPr sz="3000" i="1">
                  <a:solidFill>
                    <a:srgbClr val="FFFFFF"/>
                  </a:solidFill>
                  <a:latin typeface="Helvetica"/>
                  <a:ea typeface="Helvetica"/>
                  <a:cs typeface="Helvetica"/>
                  <a:sym typeface="Helvetica"/>
                </a:defRPr>
              </a:pPr>
              <a:r>
                <a:t>Script Icon —&gt; R Script —&gt; File —&gt; Save as …</a:t>
              </a:r>
            </a:p>
          </p:txBody>
        </p:sp>
      </p:grpSp>
      <p:grpSp>
        <p:nvGrpSpPr>
          <p:cNvPr id="604" name="Group"/>
          <p:cNvGrpSpPr/>
          <p:nvPr/>
        </p:nvGrpSpPr>
        <p:grpSpPr>
          <a:xfrm>
            <a:off x="12493803" y="962313"/>
            <a:ext cx="11257367" cy="1870606"/>
            <a:chOff x="0" y="0"/>
            <a:chExt cx="11257366" cy="1870605"/>
          </a:xfrm>
        </p:grpSpPr>
        <p:sp>
          <p:nvSpPr>
            <p:cNvPr id="602" name="Rounded Rectangle"/>
            <p:cNvSpPr/>
            <p:nvPr/>
          </p:nvSpPr>
          <p:spPr>
            <a:xfrm>
              <a:off x="0" y="0"/>
              <a:ext cx="11257367" cy="1870606"/>
            </a:xfrm>
            <a:prstGeom prst="roundRect">
              <a:avLst>
                <a:gd name="adj" fmla="val 10184"/>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603" name="1. R Project…"/>
            <p:cNvSpPr txBox="1"/>
            <p:nvPr/>
          </p:nvSpPr>
          <p:spPr>
            <a:xfrm>
              <a:off x="608502" y="187959"/>
              <a:ext cx="10519970" cy="1463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3000" b="1">
                  <a:solidFill>
                    <a:srgbClr val="FFFFFF"/>
                  </a:solidFill>
                  <a:latin typeface="Helvetica"/>
                  <a:ea typeface="Helvetica"/>
                  <a:cs typeface="Helvetica"/>
                  <a:sym typeface="Helvetica"/>
                </a:defRPr>
              </a:pPr>
              <a:r>
                <a:t>1. R Project</a:t>
              </a:r>
            </a:p>
            <a:p>
              <a:pPr>
                <a:defRPr sz="3000">
                  <a:solidFill>
                    <a:srgbClr val="FFFFFF"/>
                  </a:solidFill>
                  <a:latin typeface="Helvetica"/>
                  <a:ea typeface="Helvetica"/>
                  <a:cs typeface="Helvetica"/>
                  <a:sym typeface="Helvetica"/>
                </a:defRPr>
              </a:pPr>
              <a:endParaRPr b="1"/>
            </a:p>
            <a:p>
              <a:pPr>
                <a:defRPr sz="3000" i="1">
                  <a:solidFill>
                    <a:srgbClr val="FFFFFF"/>
                  </a:solidFill>
                  <a:latin typeface="Helvetica"/>
                  <a:ea typeface="Helvetica"/>
                  <a:cs typeface="Helvetica"/>
                  <a:sym typeface="Helvetica"/>
                </a:defRPr>
              </a:pPr>
              <a:r>
                <a:t>File —&gt; New Project —&gt; New/Existing —&gt; Create Project</a:t>
              </a:r>
            </a:p>
          </p:txBody>
        </p:sp>
      </p:grpSp>
      <p:grpSp>
        <p:nvGrpSpPr>
          <p:cNvPr id="607" name="Group"/>
          <p:cNvGrpSpPr/>
          <p:nvPr/>
        </p:nvGrpSpPr>
        <p:grpSpPr>
          <a:xfrm>
            <a:off x="12493803" y="9818622"/>
            <a:ext cx="11257366" cy="3062065"/>
            <a:chOff x="0" y="0"/>
            <a:chExt cx="11257365" cy="3062064"/>
          </a:xfrm>
        </p:grpSpPr>
        <p:sp>
          <p:nvSpPr>
            <p:cNvPr id="605" name="Rounded Rectangle"/>
            <p:cNvSpPr/>
            <p:nvPr/>
          </p:nvSpPr>
          <p:spPr>
            <a:xfrm>
              <a:off x="0" y="0"/>
              <a:ext cx="11257366" cy="3062065"/>
            </a:xfrm>
            <a:prstGeom prst="roundRect">
              <a:avLst>
                <a:gd name="adj" fmla="val 6221"/>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606" name="4. Install and load a R package.…"/>
            <p:cNvSpPr txBox="1"/>
            <p:nvPr/>
          </p:nvSpPr>
          <p:spPr>
            <a:xfrm>
              <a:off x="608502" y="304212"/>
              <a:ext cx="10519970" cy="2377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3000">
                  <a:solidFill>
                    <a:srgbClr val="FFFFFF"/>
                  </a:solidFill>
                  <a:latin typeface="Helvetica"/>
                  <a:ea typeface="Helvetica"/>
                  <a:cs typeface="Helvetica"/>
                  <a:sym typeface="Helvetica"/>
                </a:defRPr>
              </a:pPr>
              <a:r>
                <a:rPr b="1"/>
                <a:t>4. Install and load a R package.</a:t>
              </a:r>
            </a:p>
            <a:p>
              <a:pPr lvl="1" indent="889000">
                <a:defRPr sz="3000">
                  <a:solidFill>
                    <a:srgbClr val="FFFFFF"/>
                  </a:solidFill>
                  <a:latin typeface="Helvetica"/>
                  <a:ea typeface="Helvetica"/>
                  <a:cs typeface="Helvetica"/>
                  <a:sym typeface="Helvetica"/>
                </a:defRPr>
              </a:pPr>
              <a:r>
                <a:rPr b="1"/>
                <a:t>install.packages(</a:t>
              </a:r>
              <a:r>
                <a:t>“my.package”</a:t>
              </a:r>
              <a:r>
                <a:rPr b="1"/>
                <a:t>)</a:t>
              </a:r>
            </a:p>
            <a:p>
              <a:pPr lvl="1" indent="889000">
                <a:defRPr sz="3000">
                  <a:solidFill>
                    <a:srgbClr val="FFFFFF"/>
                  </a:solidFill>
                  <a:latin typeface="Helvetica"/>
                  <a:ea typeface="Helvetica"/>
                  <a:cs typeface="Helvetica"/>
                  <a:sym typeface="Helvetica"/>
                </a:defRPr>
              </a:pPr>
              <a:r>
                <a:rPr b="1"/>
                <a:t>library (</a:t>
              </a:r>
              <a:r>
                <a:t>my.package</a:t>
              </a:r>
              <a:r>
                <a:rPr b="1"/>
                <a:t>) </a:t>
              </a:r>
              <a:r>
                <a:t>- Load package.</a:t>
              </a:r>
              <a:endParaRPr b="1"/>
            </a:p>
            <a:p>
              <a:pPr>
                <a:defRPr sz="3000">
                  <a:solidFill>
                    <a:srgbClr val="FFFFFF"/>
                  </a:solidFill>
                  <a:latin typeface="Helvetica"/>
                  <a:ea typeface="Helvetica"/>
                  <a:cs typeface="Helvetica"/>
                  <a:sym typeface="Helvetica"/>
                </a:defRPr>
              </a:pPr>
              <a:endParaRPr b="1"/>
            </a:p>
            <a:p>
              <a:pPr>
                <a:defRPr sz="3000" i="1">
                  <a:solidFill>
                    <a:srgbClr val="FFFFFF"/>
                  </a:solidFill>
                  <a:latin typeface="Helvetica"/>
                  <a:ea typeface="Helvetica"/>
                  <a:cs typeface="Helvetica"/>
                  <a:sym typeface="Helvetica"/>
                </a:defRPr>
              </a:pPr>
              <a:r>
                <a:t>Tools —&gt; Install packages —&gt; my.package</a:t>
              </a:r>
            </a:p>
          </p:txBody>
        </p:sp>
      </p:grpSp>
      <p:sp>
        <p:nvSpPr>
          <p:cNvPr id="608" name="11"/>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11</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1" animBg="1" advAuto="0"/>
      <p:bldP spid="601" grpId="2" animBg="1" advAuto="0"/>
      <p:bldP spid="607" grpId="3"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3" name="Group"/>
          <p:cNvGrpSpPr/>
          <p:nvPr/>
        </p:nvGrpSpPr>
        <p:grpSpPr>
          <a:xfrm>
            <a:off x="1398317" y="1523420"/>
            <a:ext cx="8912580" cy="3265799"/>
            <a:chOff x="0" y="0"/>
            <a:chExt cx="8912578" cy="3265798"/>
          </a:xfrm>
        </p:grpSpPr>
        <p:sp>
          <p:nvSpPr>
            <p:cNvPr id="610" name="ONLINE RESOURCES FOR R"/>
            <p:cNvSpPr txBox="1"/>
            <p:nvPr/>
          </p:nvSpPr>
          <p:spPr>
            <a:xfrm>
              <a:off x="0" y="677228"/>
              <a:ext cx="8912579" cy="25885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5000">
                  <a:solidFill>
                    <a:srgbClr val="374556"/>
                  </a:solidFill>
                  <a:latin typeface="Helvetica"/>
                  <a:ea typeface="Helvetica"/>
                  <a:cs typeface="Helvetica"/>
                  <a:sym typeface="Helvetica"/>
                </a:defRPr>
              </a:pPr>
              <a:r>
                <a:t>ONLINE RESOURCES FOR </a:t>
              </a:r>
              <a:r>
                <a:rPr b="1"/>
                <a:t>R</a:t>
              </a:r>
            </a:p>
          </p:txBody>
        </p:sp>
        <p:sp>
          <p:nvSpPr>
            <p:cNvPr id="611" name="FROM EXCEL TO R"/>
            <p:cNvSpPr txBox="1"/>
            <p:nvPr/>
          </p:nvSpPr>
          <p:spPr>
            <a:xfrm>
              <a:off x="1998933" y="0"/>
              <a:ext cx="6080379" cy="4105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612" name="Line"/>
            <p:cNvSpPr/>
            <p:nvPr/>
          </p:nvSpPr>
          <p:spPr>
            <a:xfrm>
              <a:off x="104760" y="205070"/>
              <a:ext cx="1602175"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614" name="Скругленный прямоугольник 7"/>
          <p:cNvSpPr/>
          <p:nvPr/>
        </p:nvSpPr>
        <p:spPr>
          <a:xfrm>
            <a:off x="1422249" y="4747359"/>
            <a:ext cx="5179300" cy="6673003"/>
          </a:xfrm>
          <a:prstGeom prst="roundRect">
            <a:avLst>
              <a:gd name="adj" fmla="val 3314"/>
            </a:avLst>
          </a:prstGeom>
          <a:solidFill>
            <a:srgbClr val="81A489"/>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5" name="Скругленный прямоугольник 85"/>
          <p:cNvSpPr/>
          <p:nvPr/>
        </p:nvSpPr>
        <p:spPr>
          <a:xfrm>
            <a:off x="6959934" y="4747359"/>
            <a:ext cx="5179300" cy="6673003"/>
          </a:xfrm>
          <a:prstGeom prst="roundRect">
            <a:avLst>
              <a:gd name="adj" fmla="val 3314"/>
            </a:avLst>
          </a:prstGeom>
          <a:solidFill>
            <a:srgbClr val="62887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6" name="Скругленный прямоугольник 86"/>
          <p:cNvSpPr/>
          <p:nvPr/>
        </p:nvSpPr>
        <p:spPr>
          <a:xfrm>
            <a:off x="12497618" y="4747359"/>
            <a:ext cx="5179298" cy="6673003"/>
          </a:xfrm>
          <a:prstGeom prst="roundRect">
            <a:avLst>
              <a:gd name="adj" fmla="val 3314"/>
            </a:avLst>
          </a:prstGeom>
          <a:solidFill>
            <a:srgbClr val="436C6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7" name="Скругленный прямоугольник 88"/>
          <p:cNvSpPr/>
          <p:nvPr/>
        </p:nvSpPr>
        <p:spPr>
          <a:xfrm>
            <a:off x="17989581" y="4747359"/>
            <a:ext cx="4913750" cy="6673003"/>
          </a:xfrm>
          <a:prstGeom prst="roundRect">
            <a:avLst>
              <a:gd name="adj" fmla="val 3493"/>
            </a:avLst>
          </a:prstGeom>
          <a:solidFill>
            <a:srgbClr val="2D494A"/>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8" name="https://rseek.org/…"/>
          <p:cNvSpPr txBox="1"/>
          <p:nvPr/>
        </p:nvSpPr>
        <p:spPr>
          <a:xfrm>
            <a:off x="1627440" y="7167033"/>
            <a:ext cx="4768918" cy="462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2"/>
              </a:rPr>
              <a:t>https://rseek.org/</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3"/>
              </a:rPr>
              <a:t>https://rstudio.com/resources/cheatsheets/</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4"/>
              </a:rPr>
              <a:t>http://www.cookbook-r.com/</a:t>
            </a:r>
          </a:p>
          <a:p>
            <a:pPr algn="ctr">
              <a:defRPr sz="2700">
                <a:solidFill>
                  <a:srgbClr val="FFFFFF"/>
                </a:solidFill>
                <a:latin typeface="Helvetica"/>
                <a:ea typeface="Helvetica"/>
                <a:cs typeface="Helvetica"/>
                <a:sym typeface="Helvetica"/>
              </a:defRPr>
            </a:pPr>
            <a:endParaRPr u="sng">
              <a:hlinkClick r:id="rId4"/>
            </a:endParaRPr>
          </a:p>
          <a:p>
            <a:pPr algn="ctr">
              <a:defRPr sz="2700">
                <a:solidFill>
                  <a:srgbClr val="FFFFFF"/>
                </a:solidFill>
                <a:latin typeface="Helvetica"/>
                <a:ea typeface="Helvetica"/>
                <a:cs typeface="Helvetica"/>
                <a:sym typeface="Helvetica"/>
              </a:defRPr>
            </a:pPr>
            <a:r>
              <a:rPr u="sng">
                <a:hlinkClick r:id="rId5"/>
              </a:rPr>
              <a:t>https://www.statmethods.net/r-tutorial/index.html</a:t>
            </a:r>
          </a:p>
          <a:p>
            <a:pPr>
              <a:defRPr sz="2800">
                <a:solidFill>
                  <a:srgbClr val="FFFFFF"/>
                </a:solidFill>
                <a:latin typeface="Helvetica"/>
                <a:ea typeface="Helvetica"/>
                <a:cs typeface="Helvetica"/>
                <a:sym typeface="Helvetica"/>
              </a:defRPr>
            </a:pPr>
            <a:endParaRPr u="sng">
              <a:hlinkClick r:id="rId5"/>
            </a:endParaRPr>
          </a:p>
        </p:txBody>
      </p:sp>
      <p:sp>
        <p:nvSpPr>
          <p:cNvPr id="619" name="Line"/>
          <p:cNvSpPr/>
          <p:nvPr/>
        </p:nvSpPr>
        <p:spPr>
          <a:xfrm>
            <a:off x="7690334" y="6870700"/>
            <a:ext cx="3718499" cy="0"/>
          </a:xfrm>
          <a:prstGeom prst="line">
            <a:avLst/>
          </a:prstGeom>
          <a:ln w="25400">
            <a:solidFill>
              <a:srgbClr val="FFFFFF"/>
            </a:solidFill>
            <a:miter lim="400000"/>
          </a:ln>
        </p:spPr>
        <p:txBody>
          <a:bodyPr lIns="0" tIns="0" rIns="0" bIns="0"/>
          <a:lstStyle/>
          <a:p>
            <a:endParaRPr/>
          </a:p>
        </p:txBody>
      </p:sp>
      <p:sp>
        <p:nvSpPr>
          <p:cNvPr id="620" name="https://github.com/trending/r…"/>
          <p:cNvSpPr txBox="1"/>
          <p:nvPr/>
        </p:nvSpPr>
        <p:spPr>
          <a:xfrm>
            <a:off x="18198607" y="7225968"/>
            <a:ext cx="4569279" cy="294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6"/>
              </a:rPr>
              <a:t>https://github.com/trending/r</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7"/>
              </a:rPr>
              <a:t>https://blog.revolutionanalytics.com/</a:t>
            </a:r>
          </a:p>
          <a:p>
            <a:pPr algn="ctr">
              <a:defRPr sz="2700">
                <a:solidFill>
                  <a:srgbClr val="FFFFFF"/>
                </a:solidFill>
                <a:latin typeface="Helvetica"/>
                <a:ea typeface="Helvetica"/>
                <a:cs typeface="Helvetica"/>
                <a:sym typeface="Helvetica"/>
              </a:defRPr>
            </a:pPr>
            <a:endParaRPr u="sng">
              <a:hlinkClick r:id="rId7"/>
            </a:endParaRPr>
          </a:p>
          <a:p>
            <a:pPr algn="ctr">
              <a:defRPr sz="2700">
                <a:solidFill>
                  <a:srgbClr val="FFFFFF"/>
                </a:solidFill>
                <a:latin typeface="Helvetica"/>
                <a:ea typeface="Helvetica"/>
                <a:cs typeface="Helvetica"/>
                <a:sym typeface="Helvetica"/>
              </a:defRPr>
            </a:pPr>
            <a:r>
              <a:rPr u="sng">
                <a:hlinkClick r:id="rId8"/>
              </a:rPr>
              <a:t>https://stackoverflow.com/questions/tagged/r</a:t>
            </a:r>
            <a:r>
              <a:t> </a:t>
            </a:r>
          </a:p>
        </p:txBody>
      </p:sp>
      <p:sp>
        <p:nvSpPr>
          <p:cNvPr id="621" name="https://www.r-graph-gallery.com/…"/>
          <p:cNvSpPr txBox="1"/>
          <p:nvPr/>
        </p:nvSpPr>
        <p:spPr>
          <a:xfrm>
            <a:off x="7165125" y="7814733"/>
            <a:ext cx="4768917" cy="294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9"/>
              </a:rPr>
              <a:t>https://www.r-graph-gallery.com/</a:t>
            </a:r>
          </a:p>
          <a:p>
            <a:pPr algn="ctr">
              <a:defRPr sz="2700">
                <a:solidFill>
                  <a:srgbClr val="FFFFFF"/>
                </a:solidFill>
                <a:latin typeface="Helvetica"/>
                <a:ea typeface="Helvetica"/>
                <a:cs typeface="Helvetica"/>
                <a:sym typeface="Helvetica"/>
              </a:defRPr>
            </a:pPr>
            <a:endParaRPr u="sng">
              <a:hlinkClick r:id="rId9"/>
            </a:endParaRPr>
          </a:p>
          <a:p>
            <a:pPr algn="ctr">
              <a:defRPr sz="2700">
                <a:solidFill>
                  <a:srgbClr val="FFFFFF"/>
                </a:solidFill>
                <a:latin typeface="Helvetica"/>
                <a:ea typeface="Helvetica"/>
                <a:cs typeface="Helvetica"/>
                <a:sym typeface="Helvetica"/>
              </a:defRPr>
            </a:pPr>
            <a:r>
              <a:rPr u="sng">
                <a:hlinkClick r:id="rId10"/>
              </a:rPr>
              <a:t>http://r-statistics.co/Top50-Ggplot2-Visualizations-MasterList-R-Code.html</a:t>
            </a:r>
            <a:r>
              <a:t>  </a:t>
            </a:r>
          </a:p>
        </p:txBody>
      </p:sp>
      <p:sp>
        <p:nvSpPr>
          <p:cNvPr id="622" name="https://www.r-bloggers.com/best-books-to-learn-r-programming/…"/>
          <p:cNvSpPr txBox="1"/>
          <p:nvPr/>
        </p:nvSpPr>
        <p:spPr>
          <a:xfrm>
            <a:off x="12702810" y="7211483"/>
            <a:ext cx="4768917" cy="415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11"/>
              </a:rPr>
              <a:t>https://www.r-bloggers.com/best-books-to-learn-r-programming/</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12"/>
              </a:rPr>
              <a:t>https://www.datacamp.com/</a:t>
            </a:r>
          </a:p>
          <a:p>
            <a:pPr algn="ctr">
              <a:defRPr sz="2700">
                <a:solidFill>
                  <a:srgbClr val="FFFFFF"/>
                </a:solidFill>
                <a:latin typeface="Helvetica"/>
                <a:ea typeface="Helvetica"/>
                <a:cs typeface="Helvetica"/>
                <a:sym typeface="Helvetica"/>
              </a:defRPr>
            </a:pPr>
            <a:endParaRPr u="sng">
              <a:hlinkClick r:id="rId12"/>
            </a:endParaRPr>
          </a:p>
          <a:p>
            <a:pPr algn="ctr">
              <a:defRPr sz="2700">
                <a:solidFill>
                  <a:srgbClr val="FFFFFF"/>
                </a:solidFill>
                <a:latin typeface="Helvetica"/>
                <a:ea typeface="Helvetica"/>
                <a:cs typeface="Helvetica"/>
                <a:sym typeface="Helvetica"/>
              </a:defRPr>
            </a:pPr>
            <a:r>
              <a:rPr u="sng">
                <a:hlinkClick r:id="rId13"/>
              </a:rPr>
              <a:t>https://www.codecademy.com/</a:t>
            </a:r>
          </a:p>
          <a:p>
            <a:pPr algn="ctr">
              <a:defRPr sz="2700">
                <a:solidFill>
                  <a:srgbClr val="FFFFFF"/>
                </a:solidFill>
                <a:latin typeface="Helvetica"/>
                <a:ea typeface="Helvetica"/>
                <a:cs typeface="Helvetica"/>
                <a:sym typeface="Helvetica"/>
              </a:defRPr>
            </a:pPr>
            <a:endParaRPr u="sng">
              <a:hlinkClick r:id="rId13"/>
            </a:endParaRPr>
          </a:p>
          <a:p>
            <a:pPr algn="ctr">
              <a:defRPr sz="2700">
                <a:solidFill>
                  <a:srgbClr val="FFFFFF"/>
                </a:solidFill>
                <a:latin typeface="Helvetica"/>
                <a:ea typeface="Helvetica"/>
                <a:cs typeface="Helvetica"/>
                <a:sym typeface="Helvetica"/>
              </a:defRPr>
            </a:pPr>
            <a:r>
              <a:rPr u="sng">
                <a:hlinkClick r:id="rId14"/>
              </a:rPr>
              <a:t>https://www.coursera.org/</a:t>
            </a:r>
            <a:r>
              <a:t> </a:t>
            </a:r>
          </a:p>
          <a:p>
            <a:pPr algn="ctr">
              <a:defRPr sz="2600">
                <a:solidFill>
                  <a:srgbClr val="FFFFFF"/>
                </a:solidFill>
                <a:latin typeface="Helvetica"/>
                <a:ea typeface="Helvetica"/>
                <a:cs typeface="Helvetica"/>
                <a:sym typeface="Helvetica"/>
              </a:defRPr>
            </a:pPr>
            <a:r>
              <a:t> </a:t>
            </a:r>
          </a:p>
        </p:txBody>
      </p:sp>
      <p:sp>
        <p:nvSpPr>
          <p:cNvPr id="623" name="Line"/>
          <p:cNvSpPr/>
          <p:nvPr/>
        </p:nvSpPr>
        <p:spPr>
          <a:xfrm>
            <a:off x="2279650" y="6853766"/>
            <a:ext cx="3718498" cy="1"/>
          </a:xfrm>
          <a:prstGeom prst="line">
            <a:avLst/>
          </a:prstGeom>
          <a:ln w="25400">
            <a:solidFill>
              <a:srgbClr val="FFFFFF"/>
            </a:solidFill>
            <a:miter lim="400000"/>
          </a:ln>
        </p:spPr>
        <p:txBody>
          <a:bodyPr lIns="0" tIns="0" rIns="0" bIns="0"/>
          <a:lstStyle/>
          <a:p>
            <a:endParaRPr/>
          </a:p>
        </p:txBody>
      </p:sp>
      <p:sp>
        <p:nvSpPr>
          <p:cNvPr id="624" name="Line"/>
          <p:cNvSpPr/>
          <p:nvPr/>
        </p:nvSpPr>
        <p:spPr>
          <a:xfrm>
            <a:off x="13228018" y="6853766"/>
            <a:ext cx="3718499" cy="1"/>
          </a:xfrm>
          <a:prstGeom prst="line">
            <a:avLst/>
          </a:prstGeom>
          <a:ln w="25400">
            <a:solidFill>
              <a:srgbClr val="FFFFFF"/>
            </a:solidFill>
            <a:miter lim="400000"/>
          </a:ln>
        </p:spPr>
        <p:txBody>
          <a:bodyPr lIns="0" tIns="0" rIns="0" bIns="0"/>
          <a:lstStyle/>
          <a:p>
            <a:endParaRPr/>
          </a:p>
        </p:txBody>
      </p:sp>
      <p:sp>
        <p:nvSpPr>
          <p:cNvPr id="625" name="Line"/>
          <p:cNvSpPr/>
          <p:nvPr/>
        </p:nvSpPr>
        <p:spPr>
          <a:xfrm>
            <a:off x="18632927" y="6853766"/>
            <a:ext cx="3718499" cy="1"/>
          </a:xfrm>
          <a:prstGeom prst="line">
            <a:avLst/>
          </a:prstGeom>
          <a:ln w="25400">
            <a:solidFill>
              <a:srgbClr val="FFFFFF"/>
            </a:solidFill>
            <a:miter lim="400000"/>
          </a:ln>
        </p:spPr>
        <p:txBody>
          <a:bodyPr lIns="0" tIns="0" rIns="0" bIns="0"/>
          <a:lstStyle/>
          <a:p>
            <a:endParaRPr/>
          </a:p>
        </p:txBody>
      </p:sp>
      <p:sp>
        <p:nvSpPr>
          <p:cNvPr id="626" name="GRAPHICS"/>
          <p:cNvSpPr txBox="1"/>
          <p:nvPr/>
        </p:nvSpPr>
        <p:spPr>
          <a:xfrm>
            <a:off x="7165125" y="6073375"/>
            <a:ext cx="476891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GRAPHICS</a:t>
            </a:r>
          </a:p>
        </p:txBody>
      </p:sp>
      <p:sp>
        <p:nvSpPr>
          <p:cNvPr id="627" name="BOOKS &amp; COURSES"/>
          <p:cNvSpPr txBox="1"/>
          <p:nvPr/>
        </p:nvSpPr>
        <p:spPr>
          <a:xfrm>
            <a:off x="12702810" y="6074833"/>
            <a:ext cx="476891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BOOKS &amp; COURSES</a:t>
            </a:r>
          </a:p>
        </p:txBody>
      </p:sp>
      <p:sp>
        <p:nvSpPr>
          <p:cNvPr id="628" name="GET STARTED"/>
          <p:cNvSpPr txBox="1"/>
          <p:nvPr/>
        </p:nvSpPr>
        <p:spPr>
          <a:xfrm>
            <a:off x="1627440" y="6074035"/>
            <a:ext cx="476891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GET STARTED</a:t>
            </a:r>
          </a:p>
        </p:txBody>
      </p:sp>
      <p:sp>
        <p:nvSpPr>
          <p:cNvPr id="629" name="OTHER RESOURCES"/>
          <p:cNvSpPr txBox="1"/>
          <p:nvPr/>
        </p:nvSpPr>
        <p:spPr>
          <a:xfrm>
            <a:off x="18107717" y="6074833"/>
            <a:ext cx="476891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OTHER RESOURCES</a:t>
            </a:r>
          </a:p>
        </p:txBody>
      </p:sp>
      <p:sp>
        <p:nvSpPr>
          <p:cNvPr id="630" name="Shape"/>
          <p:cNvSpPr/>
          <p:nvPr/>
        </p:nvSpPr>
        <p:spPr>
          <a:xfrm>
            <a:off x="14689796" y="4979560"/>
            <a:ext cx="794941" cy="887840"/>
          </a:xfrm>
          <a:custGeom>
            <a:avLst/>
            <a:gdLst/>
            <a:ahLst/>
            <a:cxnLst>
              <a:cxn ang="0">
                <a:pos x="wd2" y="hd2"/>
              </a:cxn>
              <a:cxn ang="5400000">
                <a:pos x="wd2" y="hd2"/>
              </a:cxn>
              <a:cxn ang="10800000">
                <a:pos x="wd2" y="hd2"/>
              </a:cxn>
              <a:cxn ang="16200000">
                <a:pos x="wd2" y="hd2"/>
              </a:cxn>
            </a:cxnLst>
            <a:rect l="0" t="0" r="r" b="b"/>
            <a:pathLst>
              <a:path w="21600" h="21365" extrusionOk="0">
                <a:moveTo>
                  <a:pt x="21382" y="20661"/>
                </a:moveTo>
                <a:cubicBezTo>
                  <a:pt x="21382" y="19722"/>
                  <a:pt x="20291" y="18595"/>
                  <a:pt x="18764" y="18407"/>
                </a:cubicBezTo>
                <a:cubicBezTo>
                  <a:pt x="19418" y="17843"/>
                  <a:pt x="19855" y="17280"/>
                  <a:pt x="19855" y="16529"/>
                </a:cubicBezTo>
                <a:cubicBezTo>
                  <a:pt x="19855" y="15590"/>
                  <a:pt x="18982" y="14838"/>
                  <a:pt x="17891" y="14838"/>
                </a:cubicBezTo>
                <a:cubicBezTo>
                  <a:pt x="16800" y="14838"/>
                  <a:pt x="15927" y="15590"/>
                  <a:pt x="15927" y="16529"/>
                </a:cubicBezTo>
                <a:cubicBezTo>
                  <a:pt x="15927" y="17280"/>
                  <a:pt x="16364" y="17843"/>
                  <a:pt x="17018" y="18407"/>
                </a:cubicBezTo>
                <a:cubicBezTo>
                  <a:pt x="15491" y="18595"/>
                  <a:pt x="14400" y="19722"/>
                  <a:pt x="14400" y="20661"/>
                </a:cubicBezTo>
                <a:cubicBezTo>
                  <a:pt x="14400" y="21600"/>
                  <a:pt x="21382" y="21600"/>
                  <a:pt x="21382" y="20661"/>
                </a:cubicBezTo>
                <a:close/>
                <a:moveTo>
                  <a:pt x="4800" y="3944"/>
                </a:moveTo>
                <a:cubicBezTo>
                  <a:pt x="5673" y="3944"/>
                  <a:pt x="6327" y="3005"/>
                  <a:pt x="6327" y="2254"/>
                </a:cubicBezTo>
                <a:cubicBezTo>
                  <a:pt x="6327" y="1503"/>
                  <a:pt x="5673" y="751"/>
                  <a:pt x="4800" y="751"/>
                </a:cubicBezTo>
                <a:cubicBezTo>
                  <a:pt x="3927" y="751"/>
                  <a:pt x="3273" y="1503"/>
                  <a:pt x="3273" y="2254"/>
                </a:cubicBezTo>
                <a:cubicBezTo>
                  <a:pt x="3273" y="3005"/>
                  <a:pt x="3927" y="3944"/>
                  <a:pt x="4800" y="3944"/>
                </a:cubicBezTo>
                <a:close/>
                <a:moveTo>
                  <a:pt x="21600" y="7889"/>
                </a:moveTo>
                <a:cubicBezTo>
                  <a:pt x="21600" y="2066"/>
                  <a:pt x="21600" y="2066"/>
                  <a:pt x="21600" y="2066"/>
                </a:cubicBezTo>
                <a:cubicBezTo>
                  <a:pt x="21600" y="1503"/>
                  <a:pt x="21164" y="1127"/>
                  <a:pt x="20509" y="1127"/>
                </a:cubicBezTo>
                <a:cubicBezTo>
                  <a:pt x="16145" y="1127"/>
                  <a:pt x="16145" y="1127"/>
                  <a:pt x="16145" y="1127"/>
                </a:cubicBezTo>
                <a:cubicBezTo>
                  <a:pt x="16145" y="376"/>
                  <a:pt x="16145" y="376"/>
                  <a:pt x="16145" y="376"/>
                </a:cubicBezTo>
                <a:cubicBezTo>
                  <a:pt x="16145" y="188"/>
                  <a:pt x="15927" y="0"/>
                  <a:pt x="15709" y="0"/>
                </a:cubicBezTo>
                <a:cubicBezTo>
                  <a:pt x="15491" y="0"/>
                  <a:pt x="15273" y="188"/>
                  <a:pt x="15273" y="376"/>
                </a:cubicBezTo>
                <a:cubicBezTo>
                  <a:pt x="15273" y="1127"/>
                  <a:pt x="15273" y="1127"/>
                  <a:pt x="15273" y="1127"/>
                </a:cubicBezTo>
                <a:cubicBezTo>
                  <a:pt x="10909" y="1127"/>
                  <a:pt x="10909" y="1127"/>
                  <a:pt x="10909" y="1127"/>
                </a:cubicBezTo>
                <a:cubicBezTo>
                  <a:pt x="10255" y="1127"/>
                  <a:pt x="9818" y="1503"/>
                  <a:pt x="9818" y="2066"/>
                </a:cubicBezTo>
                <a:cubicBezTo>
                  <a:pt x="9818" y="5071"/>
                  <a:pt x="9818" y="5071"/>
                  <a:pt x="9818" y="5071"/>
                </a:cubicBezTo>
                <a:cubicBezTo>
                  <a:pt x="7636" y="4508"/>
                  <a:pt x="7636" y="4508"/>
                  <a:pt x="7636" y="4508"/>
                </a:cubicBezTo>
                <a:cubicBezTo>
                  <a:pt x="7418" y="4320"/>
                  <a:pt x="6109" y="3944"/>
                  <a:pt x="5018" y="3944"/>
                </a:cubicBezTo>
                <a:cubicBezTo>
                  <a:pt x="4800" y="4320"/>
                  <a:pt x="4800" y="4320"/>
                  <a:pt x="4800" y="4320"/>
                </a:cubicBezTo>
                <a:cubicBezTo>
                  <a:pt x="4800" y="4320"/>
                  <a:pt x="4800" y="4320"/>
                  <a:pt x="4800" y="4320"/>
                </a:cubicBezTo>
                <a:cubicBezTo>
                  <a:pt x="5236" y="7137"/>
                  <a:pt x="5236" y="7137"/>
                  <a:pt x="5236" y="7137"/>
                </a:cubicBezTo>
                <a:cubicBezTo>
                  <a:pt x="4800" y="7889"/>
                  <a:pt x="4800" y="7889"/>
                  <a:pt x="4800" y="7889"/>
                </a:cubicBezTo>
                <a:cubicBezTo>
                  <a:pt x="4364" y="7137"/>
                  <a:pt x="4364" y="7137"/>
                  <a:pt x="4364" y="7137"/>
                </a:cubicBezTo>
                <a:cubicBezTo>
                  <a:pt x="4800" y="4320"/>
                  <a:pt x="4800" y="4320"/>
                  <a:pt x="4800" y="4320"/>
                </a:cubicBezTo>
                <a:cubicBezTo>
                  <a:pt x="4800" y="4320"/>
                  <a:pt x="4800" y="4320"/>
                  <a:pt x="4800" y="4320"/>
                </a:cubicBezTo>
                <a:cubicBezTo>
                  <a:pt x="4582" y="3944"/>
                  <a:pt x="4582" y="3944"/>
                  <a:pt x="4582" y="3944"/>
                </a:cubicBezTo>
                <a:cubicBezTo>
                  <a:pt x="3273" y="3944"/>
                  <a:pt x="2182" y="4508"/>
                  <a:pt x="1964" y="4508"/>
                </a:cubicBezTo>
                <a:cubicBezTo>
                  <a:pt x="1964" y="4508"/>
                  <a:pt x="1964" y="4508"/>
                  <a:pt x="1964" y="4508"/>
                </a:cubicBezTo>
                <a:cubicBezTo>
                  <a:pt x="1964" y="4508"/>
                  <a:pt x="1964" y="4508"/>
                  <a:pt x="1964" y="4508"/>
                </a:cubicBezTo>
                <a:cubicBezTo>
                  <a:pt x="1745" y="4508"/>
                  <a:pt x="1745" y="4508"/>
                  <a:pt x="1745" y="4508"/>
                </a:cubicBezTo>
                <a:cubicBezTo>
                  <a:pt x="1745" y="4696"/>
                  <a:pt x="1745" y="4696"/>
                  <a:pt x="1745" y="4696"/>
                </a:cubicBezTo>
                <a:cubicBezTo>
                  <a:pt x="1745" y="4696"/>
                  <a:pt x="1745" y="4696"/>
                  <a:pt x="1745" y="4696"/>
                </a:cubicBezTo>
                <a:cubicBezTo>
                  <a:pt x="1745" y="4883"/>
                  <a:pt x="1745" y="4883"/>
                  <a:pt x="1527" y="4883"/>
                </a:cubicBezTo>
                <a:cubicBezTo>
                  <a:pt x="655" y="8828"/>
                  <a:pt x="655" y="8828"/>
                  <a:pt x="655" y="8828"/>
                </a:cubicBezTo>
                <a:cubicBezTo>
                  <a:pt x="436" y="9016"/>
                  <a:pt x="655" y="9391"/>
                  <a:pt x="1091" y="9391"/>
                </a:cubicBezTo>
                <a:cubicBezTo>
                  <a:pt x="1091" y="9391"/>
                  <a:pt x="1091" y="9391"/>
                  <a:pt x="1309" y="9391"/>
                </a:cubicBezTo>
                <a:cubicBezTo>
                  <a:pt x="1527" y="9391"/>
                  <a:pt x="1745" y="9203"/>
                  <a:pt x="1745" y="9016"/>
                </a:cubicBezTo>
                <a:cubicBezTo>
                  <a:pt x="2836" y="5447"/>
                  <a:pt x="2836" y="5447"/>
                  <a:pt x="2836" y="5447"/>
                </a:cubicBezTo>
                <a:cubicBezTo>
                  <a:pt x="2836" y="5259"/>
                  <a:pt x="2836" y="5259"/>
                  <a:pt x="3055" y="5259"/>
                </a:cubicBezTo>
                <a:cubicBezTo>
                  <a:pt x="3055" y="9016"/>
                  <a:pt x="3055" y="9016"/>
                  <a:pt x="3055" y="9016"/>
                </a:cubicBezTo>
                <a:cubicBezTo>
                  <a:pt x="2400" y="14463"/>
                  <a:pt x="2400" y="14463"/>
                  <a:pt x="2400" y="14463"/>
                </a:cubicBezTo>
                <a:cubicBezTo>
                  <a:pt x="2400" y="14650"/>
                  <a:pt x="2618" y="14838"/>
                  <a:pt x="2836" y="15026"/>
                </a:cubicBezTo>
                <a:cubicBezTo>
                  <a:pt x="1964" y="15214"/>
                  <a:pt x="1527" y="15777"/>
                  <a:pt x="1527" y="16529"/>
                </a:cubicBezTo>
                <a:cubicBezTo>
                  <a:pt x="1527" y="17280"/>
                  <a:pt x="1964" y="17843"/>
                  <a:pt x="2618" y="18219"/>
                </a:cubicBezTo>
                <a:cubicBezTo>
                  <a:pt x="1091" y="18595"/>
                  <a:pt x="0" y="19722"/>
                  <a:pt x="0" y="20661"/>
                </a:cubicBezTo>
                <a:cubicBezTo>
                  <a:pt x="0" y="21600"/>
                  <a:pt x="7200" y="21600"/>
                  <a:pt x="7200" y="20661"/>
                </a:cubicBezTo>
                <a:cubicBezTo>
                  <a:pt x="7200" y="19722"/>
                  <a:pt x="6109" y="18595"/>
                  <a:pt x="4364" y="18219"/>
                </a:cubicBezTo>
                <a:cubicBezTo>
                  <a:pt x="5018" y="17843"/>
                  <a:pt x="5455" y="17280"/>
                  <a:pt x="5455" y="16529"/>
                </a:cubicBezTo>
                <a:cubicBezTo>
                  <a:pt x="5455" y="15777"/>
                  <a:pt x="4800" y="15026"/>
                  <a:pt x="3927" y="14838"/>
                </a:cubicBezTo>
                <a:cubicBezTo>
                  <a:pt x="3927" y="14838"/>
                  <a:pt x="3927" y="14650"/>
                  <a:pt x="3927" y="14463"/>
                </a:cubicBezTo>
                <a:cubicBezTo>
                  <a:pt x="4582" y="9579"/>
                  <a:pt x="4582" y="9579"/>
                  <a:pt x="4582" y="9579"/>
                </a:cubicBezTo>
                <a:cubicBezTo>
                  <a:pt x="4582" y="9767"/>
                  <a:pt x="4582" y="9767"/>
                  <a:pt x="4800" y="9767"/>
                </a:cubicBezTo>
                <a:cubicBezTo>
                  <a:pt x="4800" y="9767"/>
                  <a:pt x="5018" y="9767"/>
                  <a:pt x="5018" y="9579"/>
                </a:cubicBezTo>
                <a:cubicBezTo>
                  <a:pt x="5455" y="14463"/>
                  <a:pt x="5455" y="14463"/>
                  <a:pt x="5455" y="14463"/>
                </a:cubicBezTo>
                <a:cubicBezTo>
                  <a:pt x="5673" y="14838"/>
                  <a:pt x="5891" y="15214"/>
                  <a:pt x="6327" y="15214"/>
                </a:cubicBezTo>
                <a:cubicBezTo>
                  <a:pt x="6327" y="15214"/>
                  <a:pt x="6327" y="15214"/>
                  <a:pt x="6327" y="15214"/>
                </a:cubicBezTo>
                <a:cubicBezTo>
                  <a:pt x="6764" y="15214"/>
                  <a:pt x="7200" y="14838"/>
                  <a:pt x="6982" y="14463"/>
                </a:cubicBezTo>
                <a:cubicBezTo>
                  <a:pt x="6545" y="9016"/>
                  <a:pt x="6545" y="9016"/>
                  <a:pt x="6545" y="9016"/>
                </a:cubicBezTo>
                <a:cubicBezTo>
                  <a:pt x="6545" y="5259"/>
                  <a:pt x="6545" y="5259"/>
                  <a:pt x="6545" y="5259"/>
                </a:cubicBezTo>
                <a:cubicBezTo>
                  <a:pt x="6982" y="5447"/>
                  <a:pt x="7200" y="5447"/>
                  <a:pt x="7200" y="5447"/>
                </a:cubicBezTo>
                <a:cubicBezTo>
                  <a:pt x="7200" y="5447"/>
                  <a:pt x="7200" y="5447"/>
                  <a:pt x="7200" y="5447"/>
                </a:cubicBezTo>
                <a:cubicBezTo>
                  <a:pt x="7200" y="5447"/>
                  <a:pt x="7200" y="5447"/>
                  <a:pt x="7200" y="5447"/>
                </a:cubicBezTo>
                <a:cubicBezTo>
                  <a:pt x="9818" y="6198"/>
                  <a:pt x="9818" y="6198"/>
                  <a:pt x="9818" y="6198"/>
                </a:cubicBezTo>
                <a:cubicBezTo>
                  <a:pt x="9818" y="7889"/>
                  <a:pt x="9818" y="7889"/>
                  <a:pt x="9818" y="7889"/>
                </a:cubicBezTo>
                <a:cubicBezTo>
                  <a:pt x="9818" y="8452"/>
                  <a:pt x="10255" y="8828"/>
                  <a:pt x="10909" y="8828"/>
                </a:cubicBezTo>
                <a:cubicBezTo>
                  <a:pt x="12873" y="8828"/>
                  <a:pt x="12873" y="8828"/>
                  <a:pt x="12873" y="8828"/>
                </a:cubicBezTo>
                <a:cubicBezTo>
                  <a:pt x="11127" y="14650"/>
                  <a:pt x="11127" y="14650"/>
                  <a:pt x="11127" y="14650"/>
                </a:cubicBezTo>
                <a:cubicBezTo>
                  <a:pt x="11127" y="14838"/>
                  <a:pt x="11127" y="14838"/>
                  <a:pt x="11127" y="14838"/>
                </a:cubicBezTo>
                <a:cubicBezTo>
                  <a:pt x="10909" y="14838"/>
                  <a:pt x="10909" y="14838"/>
                  <a:pt x="10691" y="14838"/>
                </a:cubicBezTo>
                <a:cubicBezTo>
                  <a:pt x="9600" y="14838"/>
                  <a:pt x="8727" y="15590"/>
                  <a:pt x="8727" y="16529"/>
                </a:cubicBezTo>
                <a:cubicBezTo>
                  <a:pt x="8727" y="17280"/>
                  <a:pt x="9164" y="17843"/>
                  <a:pt x="9818" y="18219"/>
                </a:cubicBezTo>
                <a:cubicBezTo>
                  <a:pt x="8291" y="18595"/>
                  <a:pt x="7200" y="19722"/>
                  <a:pt x="7200" y="20661"/>
                </a:cubicBezTo>
                <a:cubicBezTo>
                  <a:pt x="7200" y="21600"/>
                  <a:pt x="14400" y="21600"/>
                  <a:pt x="14400" y="20661"/>
                </a:cubicBezTo>
                <a:cubicBezTo>
                  <a:pt x="14400" y="19722"/>
                  <a:pt x="13091" y="18595"/>
                  <a:pt x="11564" y="18219"/>
                </a:cubicBezTo>
                <a:cubicBezTo>
                  <a:pt x="12218" y="17843"/>
                  <a:pt x="12655" y="17280"/>
                  <a:pt x="12655" y="16529"/>
                </a:cubicBezTo>
                <a:cubicBezTo>
                  <a:pt x="12655" y="15965"/>
                  <a:pt x="12436" y="15402"/>
                  <a:pt x="11782" y="15026"/>
                </a:cubicBezTo>
                <a:cubicBezTo>
                  <a:pt x="11782" y="15026"/>
                  <a:pt x="12000" y="15026"/>
                  <a:pt x="12000" y="14838"/>
                </a:cubicBezTo>
                <a:cubicBezTo>
                  <a:pt x="13745" y="8828"/>
                  <a:pt x="13745" y="8828"/>
                  <a:pt x="13745" y="8828"/>
                </a:cubicBezTo>
                <a:cubicBezTo>
                  <a:pt x="15273" y="8828"/>
                  <a:pt x="15273" y="8828"/>
                  <a:pt x="15273" y="8828"/>
                </a:cubicBezTo>
                <a:cubicBezTo>
                  <a:pt x="15273" y="13148"/>
                  <a:pt x="15273" y="13148"/>
                  <a:pt x="15273" y="13148"/>
                </a:cubicBezTo>
                <a:cubicBezTo>
                  <a:pt x="15273" y="13336"/>
                  <a:pt x="15491" y="13523"/>
                  <a:pt x="15709" y="13523"/>
                </a:cubicBezTo>
                <a:cubicBezTo>
                  <a:pt x="15927" y="13523"/>
                  <a:pt x="16145" y="13336"/>
                  <a:pt x="16145" y="13148"/>
                </a:cubicBezTo>
                <a:cubicBezTo>
                  <a:pt x="16145" y="8828"/>
                  <a:pt x="16145" y="8828"/>
                  <a:pt x="16145" y="8828"/>
                </a:cubicBezTo>
                <a:cubicBezTo>
                  <a:pt x="17455" y="8828"/>
                  <a:pt x="17455" y="8828"/>
                  <a:pt x="17455" y="8828"/>
                </a:cubicBezTo>
                <a:cubicBezTo>
                  <a:pt x="19418" y="14838"/>
                  <a:pt x="19418" y="14838"/>
                  <a:pt x="19418" y="14838"/>
                </a:cubicBezTo>
                <a:cubicBezTo>
                  <a:pt x="19418" y="15026"/>
                  <a:pt x="19636" y="15214"/>
                  <a:pt x="19855" y="15214"/>
                </a:cubicBezTo>
                <a:cubicBezTo>
                  <a:pt x="19855" y="15214"/>
                  <a:pt x="19855" y="15214"/>
                  <a:pt x="19855" y="15214"/>
                </a:cubicBezTo>
                <a:cubicBezTo>
                  <a:pt x="20073" y="15026"/>
                  <a:pt x="20291" y="14838"/>
                  <a:pt x="20291" y="14650"/>
                </a:cubicBezTo>
                <a:cubicBezTo>
                  <a:pt x="18327" y="8828"/>
                  <a:pt x="18327" y="8828"/>
                  <a:pt x="18327" y="8828"/>
                </a:cubicBezTo>
                <a:cubicBezTo>
                  <a:pt x="20509" y="8828"/>
                  <a:pt x="20509" y="8828"/>
                  <a:pt x="20509" y="8828"/>
                </a:cubicBezTo>
                <a:cubicBezTo>
                  <a:pt x="21164" y="8828"/>
                  <a:pt x="21600" y="8452"/>
                  <a:pt x="21600" y="7889"/>
                </a:cubicBezTo>
                <a:close/>
                <a:moveTo>
                  <a:pt x="10909" y="8452"/>
                </a:moveTo>
                <a:cubicBezTo>
                  <a:pt x="10473" y="8452"/>
                  <a:pt x="10255" y="8264"/>
                  <a:pt x="10255" y="7889"/>
                </a:cubicBezTo>
                <a:cubicBezTo>
                  <a:pt x="10255" y="6386"/>
                  <a:pt x="10255" y="6386"/>
                  <a:pt x="10255" y="6386"/>
                </a:cubicBezTo>
                <a:cubicBezTo>
                  <a:pt x="10255" y="6386"/>
                  <a:pt x="10255" y="6386"/>
                  <a:pt x="10473" y="6386"/>
                </a:cubicBezTo>
                <a:cubicBezTo>
                  <a:pt x="10691" y="6386"/>
                  <a:pt x="10909" y="6198"/>
                  <a:pt x="10909" y="6010"/>
                </a:cubicBezTo>
                <a:cubicBezTo>
                  <a:pt x="11127" y="5635"/>
                  <a:pt x="10909" y="5447"/>
                  <a:pt x="10473" y="5259"/>
                </a:cubicBezTo>
                <a:cubicBezTo>
                  <a:pt x="10255" y="5259"/>
                  <a:pt x="10255" y="5259"/>
                  <a:pt x="10255" y="5259"/>
                </a:cubicBezTo>
                <a:cubicBezTo>
                  <a:pt x="10255" y="2066"/>
                  <a:pt x="10255" y="2066"/>
                  <a:pt x="10255" y="2066"/>
                </a:cubicBezTo>
                <a:cubicBezTo>
                  <a:pt x="10255" y="1878"/>
                  <a:pt x="10473" y="1503"/>
                  <a:pt x="10909" y="1503"/>
                </a:cubicBezTo>
                <a:cubicBezTo>
                  <a:pt x="20509" y="1503"/>
                  <a:pt x="20509" y="1503"/>
                  <a:pt x="20509" y="1503"/>
                </a:cubicBezTo>
                <a:cubicBezTo>
                  <a:pt x="20727" y="1503"/>
                  <a:pt x="20945" y="1878"/>
                  <a:pt x="20945" y="2066"/>
                </a:cubicBezTo>
                <a:cubicBezTo>
                  <a:pt x="20945" y="7889"/>
                  <a:pt x="20945" y="7889"/>
                  <a:pt x="20945" y="7889"/>
                </a:cubicBezTo>
                <a:cubicBezTo>
                  <a:pt x="20945" y="8264"/>
                  <a:pt x="20727" y="8452"/>
                  <a:pt x="20509" y="8452"/>
                </a:cubicBezTo>
                <a:lnTo>
                  <a:pt x="10909" y="8452"/>
                </a:ln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631" name="Shape"/>
          <p:cNvSpPr/>
          <p:nvPr/>
        </p:nvSpPr>
        <p:spPr>
          <a:xfrm flipH="1">
            <a:off x="3699945" y="5220785"/>
            <a:ext cx="877908" cy="495301"/>
          </a:xfrm>
          <a:custGeom>
            <a:avLst/>
            <a:gdLst/>
            <a:ahLst/>
            <a:cxnLst>
              <a:cxn ang="0">
                <a:pos x="wd2" y="hd2"/>
              </a:cxn>
              <a:cxn ang="5400000">
                <a:pos x="wd2" y="hd2"/>
              </a:cxn>
              <a:cxn ang="10800000">
                <a:pos x="wd2" y="hd2"/>
              </a:cxn>
              <a:cxn ang="16200000">
                <a:pos x="wd2" y="hd2"/>
              </a:cxn>
            </a:cxnLst>
            <a:rect l="0" t="0" r="r" b="b"/>
            <a:pathLst>
              <a:path w="21600" h="21600" extrusionOk="0">
                <a:moveTo>
                  <a:pt x="4918" y="10484"/>
                </a:moveTo>
                <a:cubicBezTo>
                  <a:pt x="18000" y="10484"/>
                  <a:pt x="18000" y="10484"/>
                  <a:pt x="18000" y="10484"/>
                </a:cubicBezTo>
                <a:cubicBezTo>
                  <a:pt x="18000" y="21600"/>
                  <a:pt x="18000" y="21600"/>
                  <a:pt x="18000" y="21600"/>
                </a:cubicBezTo>
                <a:cubicBezTo>
                  <a:pt x="21600" y="21600"/>
                  <a:pt x="21600" y="21600"/>
                  <a:pt x="21600" y="21600"/>
                </a:cubicBezTo>
                <a:cubicBezTo>
                  <a:pt x="21600" y="8857"/>
                  <a:pt x="21600" y="8857"/>
                  <a:pt x="21600" y="8857"/>
                </a:cubicBezTo>
                <a:cubicBezTo>
                  <a:pt x="21600" y="6417"/>
                  <a:pt x="20282" y="4067"/>
                  <a:pt x="18862" y="4067"/>
                </a:cubicBezTo>
                <a:cubicBezTo>
                  <a:pt x="4918" y="4067"/>
                  <a:pt x="4918" y="4067"/>
                  <a:pt x="4918" y="4067"/>
                </a:cubicBezTo>
                <a:cubicBezTo>
                  <a:pt x="4918" y="0"/>
                  <a:pt x="4918" y="0"/>
                  <a:pt x="4918" y="0"/>
                </a:cubicBezTo>
                <a:cubicBezTo>
                  <a:pt x="0" y="7230"/>
                  <a:pt x="0" y="7230"/>
                  <a:pt x="0" y="7230"/>
                </a:cubicBezTo>
                <a:cubicBezTo>
                  <a:pt x="4918" y="14460"/>
                  <a:pt x="4918" y="14460"/>
                  <a:pt x="4918" y="14460"/>
                </a:cubicBezTo>
                <a:lnTo>
                  <a:pt x="4918" y="10484"/>
                </a:lnTo>
              </a:path>
            </a:pathLst>
          </a:custGeom>
          <a:solidFill>
            <a:srgbClr val="FFFFFF"/>
          </a:solidFill>
          <a:ln w="12700">
            <a:miter lim="400000"/>
          </a:ln>
        </p:spPr>
        <p:txBody>
          <a:bodyPr lIns="121919" tIns="121919" rIns="121919" bIns="121919" anchor="ctr"/>
          <a:lstStyle/>
          <a:p>
            <a:pPr defTabSz="2438400">
              <a:defRPr sz="4800">
                <a:solidFill>
                  <a:srgbClr val="000000"/>
                </a:solidFill>
              </a:defRPr>
            </a:pPr>
            <a:endParaRPr/>
          </a:p>
        </p:txBody>
      </p:sp>
      <p:sp>
        <p:nvSpPr>
          <p:cNvPr id="632" name="Shape"/>
          <p:cNvSpPr/>
          <p:nvPr/>
        </p:nvSpPr>
        <p:spPr>
          <a:xfrm>
            <a:off x="9071102" y="5082264"/>
            <a:ext cx="956963" cy="772344"/>
          </a:xfrm>
          <a:custGeom>
            <a:avLst/>
            <a:gdLst/>
            <a:ahLst/>
            <a:cxnLst>
              <a:cxn ang="0">
                <a:pos x="wd2" y="hd2"/>
              </a:cxn>
              <a:cxn ang="5400000">
                <a:pos x="wd2" y="hd2"/>
              </a:cxn>
              <a:cxn ang="10800000">
                <a:pos x="wd2" y="hd2"/>
              </a:cxn>
              <a:cxn ang="16200000">
                <a:pos x="wd2" y="hd2"/>
              </a:cxn>
            </a:cxnLst>
            <a:rect l="0" t="0" r="r" b="b"/>
            <a:pathLst>
              <a:path w="21600" h="21600" extrusionOk="0">
                <a:moveTo>
                  <a:pt x="6413" y="17319"/>
                </a:moveTo>
                <a:cubicBezTo>
                  <a:pt x="7594" y="17319"/>
                  <a:pt x="8606" y="16346"/>
                  <a:pt x="8606" y="14984"/>
                </a:cubicBezTo>
                <a:cubicBezTo>
                  <a:pt x="8606" y="14400"/>
                  <a:pt x="8438" y="13816"/>
                  <a:pt x="8100" y="13232"/>
                </a:cubicBezTo>
                <a:cubicBezTo>
                  <a:pt x="12150" y="7200"/>
                  <a:pt x="12150" y="7200"/>
                  <a:pt x="12150" y="7200"/>
                </a:cubicBezTo>
                <a:cubicBezTo>
                  <a:pt x="12319" y="7395"/>
                  <a:pt x="12656" y="7395"/>
                  <a:pt x="12994" y="7395"/>
                </a:cubicBezTo>
                <a:cubicBezTo>
                  <a:pt x="13500" y="7395"/>
                  <a:pt x="14006" y="7200"/>
                  <a:pt x="14344" y="6811"/>
                </a:cubicBezTo>
                <a:cubicBezTo>
                  <a:pt x="17381" y="9535"/>
                  <a:pt x="17381" y="9535"/>
                  <a:pt x="17381" y="9535"/>
                </a:cubicBezTo>
                <a:cubicBezTo>
                  <a:pt x="17213" y="9924"/>
                  <a:pt x="17213" y="10314"/>
                  <a:pt x="17213" y="10703"/>
                </a:cubicBezTo>
                <a:cubicBezTo>
                  <a:pt x="17213" y="12065"/>
                  <a:pt x="18225" y="13038"/>
                  <a:pt x="19406" y="13038"/>
                </a:cubicBezTo>
                <a:cubicBezTo>
                  <a:pt x="20587" y="13038"/>
                  <a:pt x="21600" y="12065"/>
                  <a:pt x="21600" y="10703"/>
                </a:cubicBezTo>
                <a:cubicBezTo>
                  <a:pt x="21600" y="9341"/>
                  <a:pt x="20587" y="8173"/>
                  <a:pt x="19406" y="8173"/>
                </a:cubicBezTo>
                <a:cubicBezTo>
                  <a:pt x="18900" y="8173"/>
                  <a:pt x="18394" y="8368"/>
                  <a:pt x="18056" y="8757"/>
                </a:cubicBezTo>
                <a:cubicBezTo>
                  <a:pt x="14850" y="6032"/>
                  <a:pt x="14850" y="6032"/>
                  <a:pt x="14850" y="6032"/>
                </a:cubicBezTo>
                <a:cubicBezTo>
                  <a:pt x="15019" y="5643"/>
                  <a:pt x="15019" y="5254"/>
                  <a:pt x="15019" y="4865"/>
                </a:cubicBezTo>
                <a:cubicBezTo>
                  <a:pt x="15019" y="3503"/>
                  <a:pt x="14175" y="2530"/>
                  <a:pt x="12994" y="2530"/>
                </a:cubicBezTo>
                <a:cubicBezTo>
                  <a:pt x="11812" y="2530"/>
                  <a:pt x="10800" y="3503"/>
                  <a:pt x="10800" y="4865"/>
                </a:cubicBezTo>
                <a:cubicBezTo>
                  <a:pt x="10800" y="5643"/>
                  <a:pt x="10969" y="6032"/>
                  <a:pt x="11306" y="6616"/>
                </a:cubicBezTo>
                <a:cubicBezTo>
                  <a:pt x="7425" y="12649"/>
                  <a:pt x="7425" y="12649"/>
                  <a:pt x="7425" y="12649"/>
                </a:cubicBezTo>
                <a:cubicBezTo>
                  <a:pt x="7088" y="12649"/>
                  <a:pt x="6750" y="12454"/>
                  <a:pt x="6413" y="12454"/>
                </a:cubicBezTo>
                <a:cubicBezTo>
                  <a:pt x="5231" y="12454"/>
                  <a:pt x="4388" y="13622"/>
                  <a:pt x="4388" y="14984"/>
                </a:cubicBezTo>
                <a:cubicBezTo>
                  <a:pt x="4388" y="16346"/>
                  <a:pt x="5231" y="17319"/>
                  <a:pt x="6413" y="17319"/>
                </a:cubicBezTo>
                <a:close/>
                <a:moveTo>
                  <a:pt x="20419" y="10703"/>
                </a:moveTo>
                <a:cubicBezTo>
                  <a:pt x="20419" y="11481"/>
                  <a:pt x="19912" y="12065"/>
                  <a:pt x="19237" y="12065"/>
                </a:cubicBezTo>
                <a:cubicBezTo>
                  <a:pt x="18731" y="12065"/>
                  <a:pt x="18056" y="11481"/>
                  <a:pt x="18056" y="10703"/>
                </a:cubicBezTo>
                <a:cubicBezTo>
                  <a:pt x="18056" y="9924"/>
                  <a:pt x="18731" y="9341"/>
                  <a:pt x="19237" y="9341"/>
                </a:cubicBezTo>
                <a:cubicBezTo>
                  <a:pt x="19912" y="9341"/>
                  <a:pt x="20419" y="9924"/>
                  <a:pt x="20419" y="10703"/>
                </a:cubicBezTo>
                <a:close/>
                <a:moveTo>
                  <a:pt x="12994" y="3697"/>
                </a:moveTo>
                <a:cubicBezTo>
                  <a:pt x="13669" y="3697"/>
                  <a:pt x="14175" y="4281"/>
                  <a:pt x="14175" y="5059"/>
                </a:cubicBezTo>
                <a:cubicBezTo>
                  <a:pt x="14175" y="5838"/>
                  <a:pt x="13669" y="6422"/>
                  <a:pt x="12994" y="6422"/>
                </a:cubicBezTo>
                <a:cubicBezTo>
                  <a:pt x="12319" y="6422"/>
                  <a:pt x="11812" y="5838"/>
                  <a:pt x="11812" y="5059"/>
                </a:cubicBezTo>
                <a:cubicBezTo>
                  <a:pt x="11812" y="4281"/>
                  <a:pt x="12319" y="3697"/>
                  <a:pt x="12994" y="3697"/>
                </a:cubicBezTo>
                <a:close/>
                <a:moveTo>
                  <a:pt x="6413" y="13622"/>
                </a:moveTo>
                <a:cubicBezTo>
                  <a:pt x="7088" y="13622"/>
                  <a:pt x="7594" y="14205"/>
                  <a:pt x="7594" y="14984"/>
                </a:cubicBezTo>
                <a:cubicBezTo>
                  <a:pt x="7594" y="15762"/>
                  <a:pt x="7088" y="16346"/>
                  <a:pt x="6413" y="16346"/>
                </a:cubicBezTo>
                <a:cubicBezTo>
                  <a:pt x="5906" y="16346"/>
                  <a:pt x="5231" y="15762"/>
                  <a:pt x="5231" y="14984"/>
                </a:cubicBezTo>
                <a:cubicBezTo>
                  <a:pt x="5231" y="14205"/>
                  <a:pt x="5906" y="13622"/>
                  <a:pt x="6413" y="13622"/>
                </a:cubicBezTo>
                <a:close/>
                <a:moveTo>
                  <a:pt x="21600" y="21211"/>
                </a:moveTo>
                <a:cubicBezTo>
                  <a:pt x="21600" y="21405"/>
                  <a:pt x="21431" y="21600"/>
                  <a:pt x="21262" y="21600"/>
                </a:cubicBezTo>
                <a:cubicBezTo>
                  <a:pt x="2869" y="21600"/>
                  <a:pt x="2869" y="21600"/>
                  <a:pt x="2869" y="21600"/>
                </a:cubicBezTo>
                <a:cubicBezTo>
                  <a:pt x="2700" y="21600"/>
                  <a:pt x="2363" y="21600"/>
                  <a:pt x="2025" y="21211"/>
                </a:cubicBezTo>
                <a:cubicBezTo>
                  <a:pt x="1688" y="21016"/>
                  <a:pt x="1519" y="20432"/>
                  <a:pt x="1519" y="19849"/>
                </a:cubicBezTo>
                <a:cubicBezTo>
                  <a:pt x="1519" y="19070"/>
                  <a:pt x="1519" y="19070"/>
                  <a:pt x="1519" y="19070"/>
                </a:cubicBezTo>
                <a:cubicBezTo>
                  <a:pt x="506" y="19070"/>
                  <a:pt x="506" y="19070"/>
                  <a:pt x="506" y="19070"/>
                </a:cubicBezTo>
                <a:cubicBezTo>
                  <a:pt x="169" y="19070"/>
                  <a:pt x="0" y="18681"/>
                  <a:pt x="0" y="18486"/>
                </a:cubicBezTo>
                <a:cubicBezTo>
                  <a:pt x="0" y="18097"/>
                  <a:pt x="169" y="17903"/>
                  <a:pt x="506" y="17903"/>
                </a:cubicBezTo>
                <a:cubicBezTo>
                  <a:pt x="1519" y="17903"/>
                  <a:pt x="1519" y="17903"/>
                  <a:pt x="1519" y="17903"/>
                </a:cubicBezTo>
                <a:cubicBezTo>
                  <a:pt x="1519" y="15373"/>
                  <a:pt x="1519" y="15373"/>
                  <a:pt x="1519" y="15373"/>
                </a:cubicBezTo>
                <a:cubicBezTo>
                  <a:pt x="506" y="15373"/>
                  <a:pt x="506" y="15373"/>
                  <a:pt x="506" y="15373"/>
                </a:cubicBezTo>
                <a:cubicBezTo>
                  <a:pt x="169" y="15373"/>
                  <a:pt x="0" y="15178"/>
                  <a:pt x="0" y="14984"/>
                </a:cubicBezTo>
                <a:cubicBezTo>
                  <a:pt x="0" y="14595"/>
                  <a:pt x="169" y="14400"/>
                  <a:pt x="506" y="14400"/>
                </a:cubicBezTo>
                <a:cubicBezTo>
                  <a:pt x="1519" y="14400"/>
                  <a:pt x="1519" y="14400"/>
                  <a:pt x="1519" y="14400"/>
                </a:cubicBezTo>
                <a:cubicBezTo>
                  <a:pt x="1519" y="11870"/>
                  <a:pt x="1519" y="11870"/>
                  <a:pt x="1519" y="11870"/>
                </a:cubicBezTo>
                <a:cubicBezTo>
                  <a:pt x="506" y="11870"/>
                  <a:pt x="506" y="11870"/>
                  <a:pt x="506" y="11870"/>
                </a:cubicBezTo>
                <a:cubicBezTo>
                  <a:pt x="169" y="11870"/>
                  <a:pt x="0" y="11676"/>
                  <a:pt x="0" y="11286"/>
                </a:cubicBezTo>
                <a:cubicBezTo>
                  <a:pt x="0" y="11092"/>
                  <a:pt x="169" y="10897"/>
                  <a:pt x="506" y="10897"/>
                </a:cubicBezTo>
                <a:cubicBezTo>
                  <a:pt x="1519" y="10897"/>
                  <a:pt x="1519" y="10897"/>
                  <a:pt x="1519" y="10897"/>
                </a:cubicBezTo>
                <a:cubicBezTo>
                  <a:pt x="1519" y="8368"/>
                  <a:pt x="1519" y="8368"/>
                  <a:pt x="1519" y="8368"/>
                </a:cubicBezTo>
                <a:cubicBezTo>
                  <a:pt x="506" y="8368"/>
                  <a:pt x="506" y="8368"/>
                  <a:pt x="506" y="8368"/>
                </a:cubicBezTo>
                <a:cubicBezTo>
                  <a:pt x="169" y="8368"/>
                  <a:pt x="0" y="8173"/>
                  <a:pt x="0" y="7784"/>
                </a:cubicBezTo>
                <a:cubicBezTo>
                  <a:pt x="0" y="7589"/>
                  <a:pt x="169" y="7200"/>
                  <a:pt x="506" y="7200"/>
                </a:cubicBezTo>
                <a:cubicBezTo>
                  <a:pt x="1519" y="7200"/>
                  <a:pt x="1519" y="7200"/>
                  <a:pt x="1519" y="7200"/>
                </a:cubicBezTo>
                <a:cubicBezTo>
                  <a:pt x="1519" y="4865"/>
                  <a:pt x="1519" y="4865"/>
                  <a:pt x="1519" y="4865"/>
                </a:cubicBezTo>
                <a:cubicBezTo>
                  <a:pt x="506" y="4865"/>
                  <a:pt x="506" y="4865"/>
                  <a:pt x="506" y="4865"/>
                </a:cubicBezTo>
                <a:cubicBezTo>
                  <a:pt x="169" y="4865"/>
                  <a:pt x="0" y="4476"/>
                  <a:pt x="0" y="4281"/>
                </a:cubicBezTo>
                <a:cubicBezTo>
                  <a:pt x="0" y="3892"/>
                  <a:pt x="169" y="3697"/>
                  <a:pt x="506" y="3697"/>
                </a:cubicBezTo>
                <a:cubicBezTo>
                  <a:pt x="1519" y="3697"/>
                  <a:pt x="1519" y="3697"/>
                  <a:pt x="1519" y="3697"/>
                </a:cubicBezTo>
                <a:cubicBezTo>
                  <a:pt x="1519" y="1168"/>
                  <a:pt x="1519" y="1168"/>
                  <a:pt x="1519" y="1168"/>
                </a:cubicBezTo>
                <a:cubicBezTo>
                  <a:pt x="506" y="1168"/>
                  <a:pt x="506" y="1168"/>
                  <a:pt x="506" y="1168"/>
                </a:cubicBezTo>
                <a:cubicBezTo>
                  <a:pt x="169" y="1168"/>
                  <a:pt x="0" y="778"/>
                  <a:pt x="0" y="584"/>
                </a:cubicBezTo>
                <a:cubicBezTo>
                  <a:pt x="0" y="195"/>
                  <a:pt x="169" y="0"/>
                  <a:pt x="506" y="0"/>
                </a:cubicBezTo>
                <a:cubicBezTo>
                  <a:pt x="2025" y="0"/>
                  <a:pt x="2025" y="0"/>
                  <a:pt x="2025" y="0"/>
                </a:cubicBezTo>
                <a:cubicBezTo>
                  <a:pt x="2194" y="0"/>
                  <a:pt x="2363" y="195"/>
                  <a:pt x="2363" y="584"/>
                </a:cubicBezTo>
                <a:cubicBezTo>
                  <a:pt x="2363" y="19849"/>
                  <a:pt x="2363" y="19849"/>
                  <a:pt x="2363" y="19849"/>
                </a:cubicBezTo>
                <a:cubicBezTo>
                  <a:pt x="2363" y="20043"/>
                  <a:pt x="2531" y="20432"/>
                  <a:pt x="2531" y="20432"/>
                </a:cubicBezTo>
                <a:cubicBezTo>
                  <a:pt x="2700" y="20627"/>
                  <a:pt x="2869" y="20627"/>
                  <a:pt x="2869" y="20627"/>
                </a:cubicBezTo>
                <a:cubicBezTo>
                  <a:pt x="21262" y="20627"/>
                  <a:pt x="21262" y="20627"/>
                  <a:pt x="21262" y="20627"/>
                </a:cubicBezTo>
                <a:cubicBezTo>
                  <a:pt x="21431" y="20627"/>
                  <a:pt x="21600" y="20822"/>
                  <a:pt x="21600" y="21211"/>
                </a:cubicBezTo>
                <a:close/>
                <a:moveTo>
                  <a:pt x="21600" y="21211"/>
                </a:moveTo>
                <a:cubicBezTo>
                  <a:pt x="21600" y="21211"/>
                  <a:pt x="21600" y="21211"/>
                  <a:pt x="21600" y="21211"/>
                </a:cubicBezTo>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633" name="Shape"/>
          <p:cNvSpPr/>
          <p:nvPr/>
        </p:nvSpPr>
        <p:spPr>
          <a:xfrm>
            <a:off x="20106943" y="5082264"/>
            <a:ext cx="770467" cy="7723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90" y="0"/>
                  <a:pt x="0" y="4790"/>
                  <a:pt x="0" y="10800"/>
                </a:cubicBezTo>
                <a:cubicBezTo>
                  <a:pt x="0" y="16810"/>
                  <a:pt x="4790" y="21600"/>
                  <a:pt x="10800" y="21600"/>
                </a:cubicBezTo>
                <a:cubicBezTo>
                  <a:pt x="16810" y="21600"/>
                  <a:pt x="21600" y="16810"/>
                  <a:pt x="21600" y="10800"/>
                </a:cubicBezTo>
                <a:cubicBezTo>
                  <a:pt x="21600" y="4790"/>
                  <a:pt x="16810" y="0"/>
                  <a:pt x="10800" y="0"/>
                </a:cubicBezTo>
                <a:close/>
                <a:moveTo>
                  <a:pt x="20018" y="10800"/>
                </a:moveTo>
                <a:cubicBezTo>
                  <a:pt x="20018" y="13195"/>
                  <a:pt x="19205" y="14822"/>
                  <a:pt x="18030" y="16403"/>
                </a:cubicBezTo>
                <a:cubicBezTo>
                  <a:pt x="17623" y="16403"/>
                  <a:pt x="17217" y="15590"/>
                  <a:pt x="17623" y="14822"/>
                </a:cubicBezTo>
                <a:cubicBezTo>
                  <a:pt x="18030" y="14008"/>
                  <a:pt x="18030" y="12427"/>
                  <a:pt x="18030" y="11613"/>
                </a:cubicBezTo>
                <a:cubicBezTo>
                  <a:pt x="18030" y="10800"/>
                  <a:pt x="17623" y="9218"/>
                  <a:pt x="16810" y="9218"/>
                </a:cubicBezTo>
                <a:cubicBezTo>
                  <a:pt x="15635" y="9218"/>
                  <a:pt x="15228" y="9218"/>
                  <a:pt x="14415" y="8044"/>
                </a:cubicBezTo>
                <a:cubicBezTo>
                  <a:pt x="13602" y="5603"/>
                  <a:pt x="16810" y="5197"/>
                  <a:pt x="15635" y="3977"/>
                </a:cubicBezTo>
                <a:cubicBezTo>
                  <a:pt x="15228" y="3615"/>
                  <a:pt x="13602" y="5197"/>
                  <a:pt x="13240" y="2802"/>
                </a:cubicBezTo>
                <a:lnTo>
                  <a:pt x="13602" y="2395"/>
                </a:lnTo>
                <a:cubicBezTo>
                  <a:pt x="17217" y="3615"/>
                  <a:pt x="20018" y="6778"/>
                  <a:pt x="20018" y="10800"/>
                </a:cubicBezTo>
                <a:close/>
                <a:moveTo>
                  <a:pt x="9580" y="1988"/>
                </a:moveTo>
                <a:cubicBezTo>
                  <a:pt x="9218" y="2395"/>
                  <a:pt x="8767" y="2395"/>
                  <a:pt x="8405" y="2802"/>
                </a:cubicBezTo>
                <a:cubicBezTo>
                  <a:pt x="7592" y="3615"/>
                  <a:pt x="7185" y="3208"/>
                  <a:pt x="6778" y="3977"/>
                </a:cubicBezTo>
                <a:cubicBezTo>
                  <a:pt x="6372" y="4790"/>
                  <a:pt x="5197" y="5603"/>
                  <a:pt x="5197" y="6010"/>
                </a:cubicBezTo>
                <a:cubicBezTo>
                  <a:pt x="5197" y="6417"/>
                  <a:pt x="6010" y="7185"/>
                  <a:pt x="6010" y="7185"/>
                </a:cubicBezTo>
                <a:cubicBezTo>
                  <a:pt x="6372" y="6778"/>
                  <a:pt x="7185" y="6778"/>
                  <a:pt x="7998" y="7185"/>
                </a:cubicBezTo>
                <a:cubicBezTo>
                  <a:pt x="8405" y="7185"/>
                  <a:pt x="12427" y="7637"/>
                  <a:pt x="11207" y="10800"/>
                </a:cubicBezTo>
                <a:cubicBezTo>
                  <a:pt x="10800" y="12020"/>
                  <a:pt x="8767" y="11613"/>
                  <a:pt x="8405" y="13195"/>
                </a:cubicBezTo>
                <a:cubicBezTo>
                  <a:pt x="8405" y="13602"/>
                  <a:pt x="8405" y="14822"/>
                  <a:pt x="7998" y="15228"/>
                </a:cubicBezTo>
                <a:cubicBezTo>
                  <a:pt x="7998" y="15590"/>
                  <a:pt x="8405" y="17623"/>
                  <a:pt x="7998" y="17623"/>
                </a:cubicBezTo>
                <a:cubicBezTo>
                  <a:pt x="7592" y="17623"/>
                  <a:pt x="6010" y="15590"/>
                  <a:pt x="6010" y="15590"/>
                </a:cubicBezTo>
                <a:cubicBezTo>
                  <a:pt x="6010" y="15228"/>
                  <a:pt x="5603" y="14008"/>
                  <a:pt x="5603" y="12833"/>
                </a:cubicBezTo>
                <a:cubicBezTo>
                  <a:pt x="5603" y="12020"/>
                  <a:pt x="3977" y="12020"/>
                  <a:pt x="3977" y="10800"/>
                </a:cubicBezTo>
                <a:cubicBezTo>
                  <a:pt x="3977" y="9625"/>
                  <a:pt x="4790" y="8812"/>
                  <a:pt x="4790" y="8405"/>
                </a:cubicBezTo>
                <a:cubicBezTo>
                  <a:pt x="4383" y="7637"/>
                  <a:pt x="2802" y="7637"/>
                  <a:pt x="2395" y="7637"/>
                </a:cubicBezTo>
                <a:cubicBezTo>
                  <a:pt x="3615" y="4383"/>
                  <a:pt x="6372" y="2395"/>
                  <a:pt x="9580" y="1988"/>
                </a:cubicBezTo>
                <a:close/>
                <a:moveTo>
                  <a:pt x="7998" y="19612"/>
                </a:moveTo>
                <a:cubicBezTo>
                  <a:pt x="8405" y="19205"/>
                  <a:pt x="8405" y="18798"/>
                  <a:pt x="9218" y="18798"/>
                </a:cubicBezTo>
                <a:cubicBezTo>
                  <a:pt x="9580" y="18798"/>
                  <a:pt x="9987" y="18798"/>
                  <a:pt x="10800" y="18392"/>
                </a:cubicBezTo>
                <a:cubicBezTo>
                  <a:pt x="11207" y="18392"/>
                  <a:pt x="12427" y="17985"/>
                  <a:pt x="13240" y="17623"/>
                </a:cubicBezTo>
                <a:cubicBezTo>
                  <a:pt x="14008" y="17623"/>
                  <a:pt x="15635" y="17985"/>
                  <a:pt x="15997" y="18392"/>
                </a:cubicBezTo>
                <a:cubicBezTo>
                  <a:pt x="14415" y="19612"/>
                  <a:pt x="12833" y="20018"/>
                  <a:pt x="10800" y="20018"/>
                </a:cubicBezTo>
                <a:cubicBezTo>
                  <a:pt x="9987" y="20018"/>
                  <a:pt x="8767" y="20018"/>
                  <a:pt x="7998" y="19612"/>
                </a:cubicBezTo>
                <a:close/>
              </a:path>
            </a:pathLst>
          </a:custGeom>
          <a:solidFill>
            <a:srgbClr val="FFFFFF"/>
          </a:solidFill>
          <a:ln w="12700">
            <a:miter lim="400000"/>
          </a:ln>
        </p:spPr>
        <p:txBody>
          <a:bodyPr lIns="121919" tIns="121919" rIns="121919" bIns="121919" anchor="ctr"/>
          <a:lstStyle/>
          <a:p>
            <a:pPr defTabSz="2438400">
              <a:defRPr sz="4800">
                <a:solidFill>
                  <a:srgbClr val="000000"/>
                </a:solidFill>
              </a:defRPr>
            </a:pPr>
            <a:endParaRPr/>
          </a:p>
        </p:txBody>
      </p:sp>
      <p:grpSp>
        <p:nvGrpSpPr>
          <p:cNvPr id="644" name="Group"/>
          <p:cNvGrpSpPr/>
          <p:nvPr/>
        </p:nvGrpSpPr>
        <p:grpSpPr>
          <a:xfrm>
            <a:off x="19194029" y="10557907"/>
            <a:ext cx="2596295" cy="466960"/>
            <a:chOff x="0" y="0"/>
            <a:chExt cx="2596293" cy="466959"/>
          </a:xfrm>
        </p:grpSpPr>
        <p:sp>
          <p:nvSpPr>
            <p:cNvPr id="634" name="Shape"/>
            <p:cNvSpPr/>
            <p:nvPr/>
          </p:nvSpPr>
          <p:spPr>
            <a:xfrm>
              <a:off x="1055225" y="5172"/>
              <a:ext cx="454685" cy="461788"/>
            </a:xfrm>
            <a:custGeom>
              <a:avLst/>
              <a:gdLst/>
              <a:ahLst/>
              <a:cxnLst>
                <a:cxn ang="0">
                  <a:pos x="wd2" y="hd2"/>
                </a:cxn>
                <a:cxn ang="5400000">
                  <a:pos x="wd2" y="hd2"/>
                </a:cxn>
                <a:cxn ang="10800000">
                  <a:pos x="wd2" y="hd2"/>
                </a:cxn>
                <a:cxn ang="16200000">
                  <a:pos x="wd2" y="hd2"/>
                </a:cxn>
              </a:cxnLst>
              <a:rect l="0" t="0" r="r" b="b"/>
              <a:pathLst>
                <a:path w="21600" h="21600" extrusionOk="0">
                  <a:moveTo>
                    <a:pt x="18906" y="0"/>
                  </a:moveTo>
                  <a:cubicBezTo>
                    <a:pt x="2694" y="0"/>
                    <a:pt x="2694" y="0"/>
                    <a:pt x="2694" y="0"/>
                  </a:cubicBezTo>
                  <a:cubicBezTo>
                    <a:pt x="1372" y="0"/>
                    <a:pt x="0" y="1369"/>
                    <a:pt x="0" y="2687"/>
                  </a:cubicBezTo>
                  <a:cubicBezTo>
                    <a:pt x="0" y="18862"/>
                    <a:pt x="0" y="18862"/>
                    <a:pt x="0" y="18862"/>
                  </a:cubicBezTo>
                  <a:cubicBezTo>
                    <a:pt x="0" y="20231"/>
                    <a:pt x="1372" y="21600"/>
                    <a:pt x="2694" y="21600"/>
                  </a:cubicBezTo>
                  <a:cubicBezTo>
                    <a:pt x="10825" y="21600"/>
                    <a:pt x="10825" y="21600"/>
                    <a:pt x="10825" y="21600"/>
                  </a:cubicBezTo>
                  <a:cubicBezTo>
                    <a:pt x="10825" y="13893"/>
                    <a:pt x="10825" y="13893"/>
                    <a:pt x="10825" y="13893"/>
                  </a:cubicBezTo>
                  <a:cubicBezTo>
                    <a:pt x="8132" y="13893"/>
                    <a:pt x="8132" y="13893"/>
                    <a:pt x="8132" y="13893"/>
                  </a:cubicBezTo>
                  <a:cubicBezTo>
                    <a:pt x="8132" y="10344"/>
                    <a:pt x="8132" y="10344"/>
                    <a:pt x="8132" y="10344"/>
                  </a:cubicBezTo>
                  <a:cubicBezTo>
                    <a:pt x="10825" y="10344"/>
                    <a:pt x="10825" y="10344"/>
                    <a:pt x="10825" y="10344"/>
                  </a:cubicBezTo>
                  <a:cubicBezTo>
                    <a:pt x="10825" y="8518"/>
                    <a:pt x="10825" y="8518"/>
                    <a:pt x="10825" y="8518"/>
                  </a:cubicBezTo>
                  <a:cubicBezTo>
                    <a:pt x="10825" y="6287"/>
                    <a:pt x="13062" y="4056"/>
                    <a:pt x="15298" y="4056"/>
                  </a:cubicBezTo>
                  <a:cubicBezTo>
                    <a:pt x="17585" y="4056"/>
                    <a:pt x="17585" y="4056"/>
                    <a:pt x="17585" y="4056"/>
                  </a:cubicBezTo>
                  <a:cubicBezTo>
                    <a:pt x="17585" y="8113"/>
                    <a:pt x="17585" y="8113"/>
                    <a:pt x="17585" y="8113"/>
                  </a:cubicBezTo>
                  <a:cubicBezTo>
                    <a:pt x="15755" y="8113"/>
                    <a:pt x="15755" y="8113"/>
                    <a:pt x="15755" y="8113"/>
                  </a:cubicBezTo>
                  <a:cubicBezTo>
                    <a:pt x="14840" y="8113"/>
                    <a:pt x="14840" y="8113"/>
                    <a:pt x="14840" y="8518"/>
                  </a:cubicBezTo>
                  <a:cubicBezTo>
                    <a:pt x="14840" y="10344"/>
                    <a:pt x="14840" y="10344"/>
                    <a:pt x="14840" y="10344"/>
                  </a:cubicBezTo>
                  <a:cubicBezTo>
                    <a:pt x="17585" y="10344"/>
                    <a:pt x="17585" y="10344"/>
                    <a:pt x="17585" y="10344"/>
                  </a:cubicBezTo>
                  <a:cubicBezTo>
                    <a:pt x="17585" y="13893"/>
                    <a:pt x="17585" y="13893"/>
                    <a:pt x="17585" y="13893"/>
                  </a:cubicBezTo>
                  <a:cubicBezTo>
                    <a:pt x="14840" y="13893"/>
                    <a:pt x="14840" y="13893"/>
                    <a:pt x="14840" y="13893"/>
                  </a:cubicBezTo>
                  <a:cubicBezTo>
                    <a:pt x="14840" y="21600"/>
                    <a:pt x="14840" y="21600"/>
                    <a:pt x="14840" y="21600"/>
                  </a:cubicBezTo>
                  <a:cubicBezTo>
                    <a:pt x="18906" y="21600"/>
                    <a:pt x="18906" y="21600"/>
                    <a:pt x="18906" y="21600"/>
                  </a:cubicBezTo>
                  <a:cubicBezTo>
                    <a:pt x="20279" y="21600"/>
                    <a:pt x="21600" y="20231"/>
                    <a:pt x="21600" y="18862"/>
                  </a:cubicBezTo>
                  <a:cubicBezTo>
                    <a:pt x="21600" y="2687"/>
                    <a:pt x="21600" y="2687"/>
                    <a:pt x="21600" y="2687"/>
                  </a:cubicBezTo>
                  <a:cubicBezTo>
                    <a:pt x="21600" y="1369"/>
                    <a:pt x="20279" y="0"/>
                    <a:pt x="18906" y="0"/>
                  </a:cubicBezTo>
                </a:path>
              </a:pathLst>
            </a:custGeom>
            <a:solidFill>
              <a:srgbClr val="FFFFFF"/>
            </a:solidFill>
            <a:ln w="12700" cap="flat">
              <a:noFill/>
              <a:miter lim="400000"/>
            </a:ln>
            <a:effectLst/>
          </p:spPr>
          <p:txBody>
            <a:bodyPr wrap="square" lIns="121919" tIns="121919" rIns="121919" bIns="121919" numCol="1" anchor="ctr">
              <a:noAutofit/>
            </a:bodyPr>
            <a:lstStyle/>
            <a:p>
              <a:pPr defTabSz="2438400">
                <a:defRPr sz="4800">
                  <a:solidFill>
                    <a:srgbClr val="000000"/>
                  </a:solidFill>
                </a:defRPr>
              </a:pPr>
              <a:endParaRPr/>
            </a:p>
          </p:txBody>
        </p:sp>
        <p:sp>
          <p:nvSpPr>
            <p:cNvPr id="635" name="Shape"/>
            <p:cNvSpPr/>
            <p:nvPr/>
          </p:nvSpPr>
          <p:spPr>
            <a:xfrm>
              <a:off x="543191" y="5172"/>
              <a:ext cx="412870" cy="461788"/>
            </a:xfrm>
            <a:custGeom>
              <a:avLst/>
              <a:gdLst/>
              <a:ahLst/>
              <a:cxnLst>
                <a:cxn ang="0">
                  <a:pos x="wd2" y="hd2"/>
                </a:cxn>
                <a:cxn ang="5400000">
                  <a:pos x="wd2" y="hd2"/>
                </a:cxn>
                <a:cxn ang="10800000">
                  <a:pos x="wd2" y="hd2"/>
                </a:cxn>
                <a:cxn ang="16200000">
                  <a:pos x="wd2" y="hd2"/>
                </a:cxn>
              </a:cxnLst>
              <a:rect l="0" t="0" r="r" b="b"/>
              <a:pathLst>
                <a:path w="21600" h="21600" extrusionOk="0">
                  <a:moveTo>
                    <a:pt x="21600" y="4529"/>
                  </a:moveTo>
                  <a:cubicBezTo>
                    <a:pt x="21600" y="17071"/>
                    <a:pt x="21600" y="17071"/>
                    <a:pt x="21600" y="17071"/>
                  </a:cubicBezTo>
                  <a:cubicBezTo>
                    <a:pt x="21600" y="19510"/>
                    <a:pt x="19830" y="21600"/>
                    <a:pt x="17351" y="21600"/>
                  </a:cubicBezTo>
                  <a:cubicBezTo>
                    <a:pt x="4603" y="21600"/>
                    <a:pt x="4603" y="21600"/>
                    <a:pt x="4603" y="21600"/>
                  </a:cubicBezTo>
                  <a:cubicBezTo>
                    <a:pt x="2125" y="21600"/>
                    <a:pt x="0" y="19510"/>
                    <a:pt x="0" y="17071"/>
                  </a:cubicBezTo>
                  <a:cubicBezTo>
                    <a:pt x="0" y="4529"/>
                    <a:pt x="0" y="4529"/>
                    <a:pt x="0" y="4529"/>
                  </a:cubicBezTo>
                  <a:cubicBezTo>
                    <a:pt x="0" y="2090"/>
                    <a:pt x="2125" y="0"/>
                    <a:pt x="4603" y="0"/>
                  </a:cubicBezTo>
                  <a:cubicBezTo>
                    <a:pt x="17351" y="0"/>
                    <a:pt x="17351" y="0"/>
                    <a:pt x="17351" y="0"/>
                  </a:cubicBezTo>
                  <a:cubicBezTo>
                    <a:pt x="19830" y="0"/>
                    <a:pt x="21600" y="2090"/>
                    <a:pt x="21600" y="4529"/>
                  </a:cubicBezTo>
                  <a:close/>
                  <a:moveTo>
                    <a:pt x="19830" y="9755"/>
                  </a:moveTo>
                  <a:cubicBezTo>
                    <a:pt x="19830" y="9058"/>
                    <a:pt x="19121" y="8013"/>
                    <a:pt x="18059" y="8013"/>
                  </a:cubicBezTo>
                  <a:cubicBezTo>
                    <a:pt x="17351" y="8013"/>
                    <a:pt x="16997" y="8361"/>
                    <a:pt x="16643" y="8710"/>
                  </a:cubicBezTo>
                  <a:cubicBezTo>
                    <a:pt x="15226" y="8013"/>
                    <a:pt x="13456" y="7316"/>
                    <a:pt x="11331" y="7316"/>
                  </a:cubicBezTo>
                  <a:cubicBezTo>
                    <a:pt x="12393" y="3484"/>
                    <a:pt x="12393" y="3484"/>
                    <a:pt x="12393" y="3484"/>
                  </a:cubicBezTo>
                  <a:cubicBezTo>
                    <a:pt x="15580" y="4181"/>
                    <a:pt x="15580" y="4181"/>
                    <a:pt x="15580" y="4181"/>
                  </a:cubicBezTo>
                  <a:cubicBezTo>
                    <a:pt x="15580" y="5226"/>
                    <a:pt x="16289" y="5923"/>
                    <a:pt x="17351" y="5923"/>
                  </a:cubicBezTo>
                  <a:cubicBezTo>
                    <a:pt x="18059" y="5923"/>
                    <a:pt x="18767" y="5226"/>
                    <a:pt x="18767" y="4181"/>
                  </a:cubicBezTo>
                  <a:cubicBezTo>
                    <a:pt x="18767" y="3135"/>
                    <a:pt x="18059" y="2439"/>
                    <a:pt x="17351" y="2439"/>
                  </a:cubicBezTo>
                  <a:cubicBezTo>
                    <a:pt x="16643" y="2439"/>
                    <a:pt x="15934" y="2787"/>
                    <a:pt x="15580" y="3484"/>
                  </a:cubicBezTo>
                  <a:cubicBezTo>
                    <a:pt x="12393" y="2787"/>
                    <a:pt x="12393" y="2787"/>
                    <a:pt x="12393" y="2787"/>
                  </a:cubicBezTo>
                  <a:cubicBezTo>
                    <a:pt x="12039" y="2787"/>
                    <a:pt x="12039" y="2787"/>
                    <a:pt x="12039" y="3135"/>
                  </a:cubicBezTo>
                  <a:cubicBezTo>
                    <a:pt x="10623" y="7316"/>
                    <a:pt x="10623" y="7316"/>
                    <a:pt x="10623" y="7316"/>
                  </a:cubicBezTo>
                  <a:cubicBezTo>
                    <a:pt x="8498" y="7316"/>
                    <a:pt x="6728" y="8013"/>
                    <a:pt x="5311" y="8710"/>
                  </a:cubicBezTo>
                  <a:cubicBezTo>
                    <a:pt x="4957" y="8361"/>
                    <a:pt x="4249" y="8361"/>
                    <a:pt x="3895" y="8361"/>
                  </a:cubicBezTo>
                  <a:cubicBezTo>
                    <a:pt x="2833" y="8361"/>
                    <a:pt x="2125" y="9058"/>
                    <a:pt x="2125" y="10103"/>
                  </a:cubicBezTo>
                  <a:cubicBezTo>
                    <a:pt x="2125" y="10800"/>
                    <a:pt x="2479" y="11148"/>
                    <a:pt x="3187" y="11497"/>
                  </a:cubicBezTo>
                  <a:cubicBezTo>
                    <a:pt x="3187" y="11845"/>
                    <a:pt x="3187" y="12194"/>
                    <a:pt x="3187" y="12194"/>
                  </a:cubicBezTo>
                  <a:cubicBezTo>
                    <a:pt x="3187" y="14981"/>
                    <a:pt x="6728" y="17419"/>
                    <a:pt x="10977" y="17419"/>
                  </a:cubicBezTo>
                  <a:cubicBezTo>
                    <a:pt x="15226" y="17419"/>
                    <a:pt x="18767" y="14981"/>
                    <a:pt x="18767" y="12194"/>
                  </a:cubicBezTo>
                  <a:cubicBezTo>
                    <a:pt x="18767" y="12194"/>
                    <a:pt x="18767" y="11845"/>
                    <a:pt x="18767" y="11497"/>
                  </a:cubicBezTo>
                  <a:cubicBezTo>
                    <a:pt x="19475" y="11148"/>
                    <a:pt x="19830" y="10800"/>
                    <a:pt x="19830" y="9755"/>
                  </a:cubicBezTo>
                  <a:close/>
                  <a:moveTo>
                    <a:pt x="8144" y="12542"/>
                  </a:moveTo>
                  <a:cubicBezTo>
                    <a:pt x="7436" y="12542"/>
                    <a:pt x="7082" y="11845"/>
                    <a:pt x="7082" y="11148"/>
                  </a:cubicBezTo>
                  <a:cubicBezTo>
                    <a:pt x="7082" y="10452"/>
                    <a:pt x="7436" y="10103"/>
                    <a:pt x="8144" y="10103"/>
                  </a:cubicBezTo>
                  <a:cubicBezTo>
                    <a:pt x="8852" y="10103"/>
                    <a:pt x="9561" y="10452"/>
                    <a:pt x="9561" y="11148"/>
                  </a:cubicBezTo>
                  <a:cubicBezTo>
                    <a:pt x="9561" y="11845"/>
                    <a:pt x="8852" y="12542"/>
                    <a:pt x="8144" y="12542"/>
                  </a:cubicBezTo>
                  <a:close/>
                  <a:moveTo>
                    <a:pt x="13810" y="14284"/>
                  </a:moveTo>
                  <a:cubicBezTo>
                    <a:pt x="14164" y="14632"/>
                    <a:pt x="14164" y="14632"/>
                    <a:pt x="13810" y="14981"/>
                  </a:cubicBezTo>
                  <a:cubicBezTo>
                    <a:pt x="13456" y="15329"/>
                    <a:pt x="12393" y="15677"/>
                    <a:pt x="10977" y="15677"/>
                  </a:cubicBezTo>
                  <a:cubicBezTo>
                    <a:pt x="10977" y="15677"/>
                    <a:pt x="10977" y="15677"/>
                    <a:pt x="10977" y="15677"/>
                  </a:cubicBezTo>
                  <a:cubicBezTo>
                    <a:pt x="10977" y="15677"/>
                    <a:pt x="10977" y="15677"/>
                    <a:pt x="10977" y="15677"/>
                  </a:cubicBezTo>
                  <a:cubicBezTo>
                    <a:pt x="9561" y="15677"/>
                    <a:pt x="8498" y="15329"/>
                    <a:pt x="8144" y="14981"/>
                  </a:cubicBezTo>
                  <a:cubicBezTo>
                    <a:pt x="7790" y="14632"/>
                    <a:pt x="7790" y="14632"/>
                    <a:pt x="8144" y="14284"/>
                  </a:cubicBezTo>
                  <a:cubicBezTo>
                    <a:pt x="8144" y="14284"/>
                    <a:pt x="8498" y="14284"/>
                    <a:pt x="8498" y="14284"/>
                  </a:cubicBezTo>
                  <a:cubicBezTo>
                    <a:pt x="8852" y="14981"/>
                    <a:pt x="9915" y="14981"/>
                    <a:pt x="10977" y="14981"/>
                  </a:cubicBezTo>
                  <a:cubicBezTo>
                    <a:pt x="10977" y="14981"/>
                    <a:pt x="10977" y="14981"/>
                    <a:pt x="10977" y="14981"/>
                  </a:cubicBezTo>
                  <a:cubicBezTo>
                    <a:pt x="10977" y="14981"/>
                    <a:pt x="10977" y="14981"/>
                    <a:pt x="10977" y="14981"/>
                  </a:cubicBezTo>
                  <a:cubicBezTo>
                    <a:pt x="12039" y="14981"/>
                    <a:pt x="13102" y="14981"/>
                    <a:pt x="13456" y="14284"/>
                  </a:cubicBezTo>
                  <a:cubicBezTo>
                    <a:pt x="13456" y="14284"/>
                    <a:pt x="13810" y="14284"/>
                    <a:pt x="13810" y="14284"/>
                  </a:cubicBezTo>
                  <a:close/>
                  <a:moveTo>
                    <a:pt x="14872" y="11148"/>
                  </a:moveTo>
                  <a:cubicBezTo>
                    <a:pt x="14872" y="11845"/>
                    <a:pt x="14518" y="12542"/>
                    <a:pt x="13810" y="12542"/>
                  </a:cubicBezTo>
                  <a:cubicBezTo>
                    <a:pt x="13102" y="12542"/>
                    <a:pt x="12393" y="11845"/>
                    <a:pt x="12393" y="11148"/>
                  </a:cubicBezTo>
                  <a:cubicBezTo>
                    <a:pt x="12393" y="10452"/>
                    <a:pt x="13102" y="10103"/>
                    <a:pt x="13810" y="10103"/>
                  </a:cubicBezTo>
                  <a:cubicBezTo>
                    <a:pt x="14518" y="10103"/>
                    <a:pt x="14872" y="10452"/>
                    <a:pt x="14872" y="11148"/>
                  </a:cubicBezTo>
                  <a:close/>
                  <a:moveTo>
                    <a:pt x="16289" y="4181"/>
                  </a:moveTo>
                  <a:cubicBezTo>
                    <a:pt x="16289" y="3484"/>
                    <a:pt x="16643" y="3135"/>
                    <a:pt x="17351" y="3135"/>
                  </a:cubicBezTo>
                  <a:cubicBezTo>
                    <a:pt x="17705" y="3135"/>
                    <a:pt x="18059" y="3484"/>
                    <a:pt x="18059" y="4181"/>
                  </a:cubicBezTo>
                  <a:cubicBezTo>
                    <a:pt x="18059" y="4877"/>
                    <a:pt x="17705" y="5226"/>
                    <a:pt x="17351" y="5226"/>
                  </a:cubicBezTo>
                  <a:cubicBezTo>
                    <a:pt x="16643" y="5226"/>
                    <a:pt x="16289" y="4877"/>
                    <a:pt x="16289" y="4181"/>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sp>
          <p:nvSpPr>
            <p:cNvPr id="636" name="Rounded Rectangle"/>
            <p:cNvSpPr/>
            <p:nvPr/>
          </p:nvSpPr>
          <p:spPr>
            <a:xfrm>
              <a:off x="1609074" y="10656"/>
              <a:ext cx="444028" cy="450819"/>
            </a:xfrm>
            <a:prstGeom prst="roundRect">
              <a:avLst>
                <a:gd name="adj" fmla="val 14509"/>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637" name="Shape"/>
            <p:cNvSpPr/>
            <p:nvPr/>
          </p:nvSpPr>
          <p:spPr>
            <a:xfrm>
              <a:off x="1645966" y="93994"/>
              <a:ext cx="391556" cy="269476"/>
            </a:xfrm>
            <a:custGeom>
              <a:avLst/>
              <a:gdLst/>
              <a:ahLst/>
              <a:cxnLst>
                <a:cxn ang="0">
                  <a:pos x="wd2" y="hd2"/>
                </a:cxn>
                <a:cxn ang="5400000">
                  <a:pos x="wd2" y="hd2"/>
                </a:cxn>
                <a:cxn ang="10800000">
                  <a:pos x="wd2" y="hd2"/>
                </a:cxn>
                <a:cxn ang="16200000">
                  <a:pos x="wd2" y="hd2"/>
                </a:cxn>
              </a:cxnLst>
              <a:rect l="0" t="0" r="r" b="b"/>
              <a:pathLst>
                <a:path w="21600" h="17917" extrusionOk="0">
                  <a:moveTo>
                    <a:pt x="0" y="8345"/>
                  </a:moveTo>
                  <a:cubicBezTo>
                    <a:pt x="815" y="8345"/>
                    <a:pt x="1834" y="8345"/>
                    <a:pt x="2445" y="7855"/>
                  </a:cubicBezTo>
                  <a:cubicBezTo>
                    <a:pt x="1223" y="7855"/>
                    <a:pt x="408" y="7118"/>
                    <a:pt x="204" y="6136"/>
                  </a:cubicBezTo>
                  <a:cubicBezTo>
                    <a:pt x="611" y="6627"/>
                    <a:pt x="2038" y="6873"/>
                    <a:pt x="2649" y="6627"/>
                  </a:cubicBezTo>
                  <a:cubicBezTo>
                    <a:pt x="2649" y="6382"/>
                    <a:pt x="2853" y="6136"/>
                    <a:pt x="2853" y="5891"/>
                  </a:cubicBezTo>
                  <a:cubicBezTo>
                    <a:pt x="3464" y="3436"/>
                    <a:pt x="5298" y="1473"/>
                    <a:pt x="7336" y="1718"/>
                  </a:cubicBezTo>
                  <a:cubicBezTo>
                    <a:pt x="7132" y="1473"/>
                    <a:pt x="7132" y="1473"/>
                    <a:pt x="6928" y="1473"/>
                  </a:cubicBezTo>
                  <a:cubicBezTo>
                    <a:pt x="6725" y="1227"/>
                    <a:pt x="5298" y="982"/>
                    <a:pt x="5502" y="491"/>
                  </a:cubicBezTo>
                  <a:cubicBezTo>
                    <a:pt x="5706" y="0"/>
                    <a:pt x="7336" y="982"/>
                    <a:pt x="7743" y="982"/>
                  </a:cubicBezTo>
                  <a:cubicBezTo>
                    <a:pt x="7336" y="736"/>
                    <a:pt x="6521" y="491"/>
                    <a:pt x="6521" y="0"/>
                  </a:cubicBezTo>
                  <a:cubicBezTo>
                    <a:pt x="7132" y="0"/>
                    <a:pt x="7743" y="491"/>
                    <a:pt x="8151" y="982"/>
                  </a:cubicBezTo>
                  <a:cubicBezTo>
                    <a:pt x="7947" y="736"/>
                    <a:pt x="7947" y="491"/>
                    <a:pt x="7947" y="245"/>
                  </a:cubicBezTo>
                  <a:cubicBezTo>
                    <a:pt x="9577" y="1473"/>
                    <a:pt x="10392" y="3927"/>
                    <a:pt x="11208" y="6382"/>
                  </a:cubicBezTo>
                  <a:cubicBezTo>
                    <a:pt x="11819" y="5645"/>
                    <a:pt x="12430" y="5155"/>
                    <a:pt x="12838" y="4909"/>
                  </a:cubicBezTo>
                  <a:cubicBezTo>
                    <a:pt x="14264" y="3927"/>
                    <a:pt x="15894" y="2945"/>
                    <a:pt x="18543" y="1964"/>
                  </a:cubicBezTo>
                  <a:cubicBezTo>
                    <a:pt x="18543" y="2945"/>
                    <a:pt x="18136" y="4173"/>
                    <a:pt x="16709" y="5155"/>
                  </a:cubicBezTo>
                  <a:cubicBezTo>
                    <a:pt x="16913" y="5155"/>
                    <a:pt x="17525" y="5155"/>
                    <a:pt x="17932" y="5400"/>
                  </a:cubicBezTo>
                  <a:cubicBezTo>
                    <a:pt x="17728" y="6627"/>
                    <a:pt x="17117" y="7609"/>
                    <a:pt x="15487" y="8100"/>
                  </a:cubicBezTo>
                  <a:cubicBezTo>
                    <a:pt x="16302" y="8100"/>
                    <a:pt x="16709" y="8345"/>
                    <a:pt x="16913" y="8591"/>
                  </a:cubicBezTo>
                  <a:cubicBezTo>
                    <a:pt x="16709" y="9573"/>
                    <a:pt x="15894" y="10555"/>
                    <a:pt x="14264" y="10309"/>
                  </a:cubicBezTo>
                  <a:cubicBezTo>
                    <a:pt x="16098" y="11045"/>
                    <a:pt x="15079" y="12764"/>
                    <a:pt x="13653" y="12518"/>
                  </a:cubicBezTo>
                  <a:cubicBezTo>
                    <a:pt x="15894" y="15464"/>
                    <a:pt x="19562" y="15218"/>
                    <a:pt x="21600" y="12764"/>
                  </a:cubicBezTo>
                  <a:cubicBezTo>
                    <a:pt x="16302" y="21600"/>
                    <a:pt x="4483" y="18164"/>
                    <a:pt x="2649" y="9327"/>
                  </a:cubicBezTo>
                  <a:cubicBezTo>
                    <a:pt x="1223" y="9327"/>
                    <a:pt x="611" y="8836"/>
                    <a:pt x="0" y="8345"/>
                  </a:cubicBezTo>
                  <a:close/>
                </a:path>
              </a:pathLst>
            </a:custGeom>
            <a:solidFill>
              <a:srgbClr val="2D494A"/>
            </a:solidFill>
            <a:ln w="12700" cap="flat">
              <a:noFill/>
              <a:miter lim="400000"/>
            </a:ln>
            <a:effectLst/>
          </p:spPr>
          <p:txBody>
            <a:bodyPr wrap="square" lIns="121919" tIns="121919" rIns="121919" bIns="121919" numCol="1" anchor="t">
              <a:noAutofit/>
            </a:bodyPr>
            <a:lstStyle/>
            <a:p>
              <a:endParaRPr/>
            </a:p>
          </p:txBody>
        </p:sp>
        <p:sp>
          <p:nvSpPr>
            <p:cNvPr id="638" name="Rounded Rectangle"/>
            <p:cNvSpPr/>
            <p:nvPr/>
          </p:nvSpPr>
          <p:spPr>
            <a:xfrm>
              <a:off x="2152266" y="0"/>
              <a:ext cx="444028" cy="450818"/>
            </a:xfrm>
            <a:prstGeom prst="roundRect">
              <a:avLst>
                <a:gd name="adj" fmla="val 14509"/>
              </a:avLst>
            </a:prstGeom>
            <a:solidFill>
              <a:srgbClr val="FFFFFF"/>
            </a:solidFill>
            <a:ln w="12700" cap="flat">
              <a:noFill/>
              <a:miter lim="400000"/>
            </a:ln>
            <a:effectLst/>
          </p:spPr>
          <p:txBody>
            <a:bodyPr wrap="square" lIns="45719" tIns="45719" rIns="45719" bIns="45719" numCol="1" anchor="ctr">
              <a:noAutofit/>
            </a:bodyPr>
            <a:lstStyle/>
            <a:p>
              <a:endParaRPr/>
            </a:p>
          </p:txBody>
        </p:sp>
        <p:grpSp>
          <p:nvGrpSpPr>
            <p:cNvPr id="641" name="Group"/>
            <p:cNvGrpSpPr/>
            <p:nvPr/>
          </p:nvGrpSpPr>
          <p:grpSpPr>
            <a:xfrm>
              <a:off x="2243801" y="83337"/>
              <a:ext cx="282271" cy="284144"/>
              <a:chOff x="0" y="0"/>
              <a:chExt cx="282269" cy="284143"/>
            </a:xfrm>
          </p:grpSpPr>
          <p:sp>
            <p:nvSpPr>
              <p:cNvPr id="639" name="Shape"/>
              <p:cNvSpPr/>
              <p:nvPr/>
            </p:nvSpPr>
            <p:spPr>
              <a:xfrm>
                <a:off x="0" y="0"/>
                <a:ext cx="61612" cy="280375"/>
              </a:xfrm>
              <a:custGeom>
                <a:avLst/>
                <a:gdLst/>
                <a:ahLst/>
                <a:cxnLst>
                  <a:cxn ang="0">
                    <a:pos x="wd2" y="hd2"/>
                  </a:cxn>
                  <a:cxn ang="5400000">
                    <a:pos x="wd2" y="hd2"/>
                  </a:cxn>
                  <a:cxn ang="10800000">
                    <a:pos x="wd2" y="hd2"/>
                  </a:cxn>
                  <a:cxn ang="16200000">
                    <a:pos x="wd2" y="hd2"/>
                  </a:cxn>
                </a:cxnLst>
                <a:rect l="0" t="0" r="r" b="b"/>
                <a:pathLst>
                  <a:path w="21600" h="21600" extrusionOk="0">
                    <a:moveTo>
                      <a:pt x="21600" y="2190"/>
                    </a:moveTo>
                    <a:cubicBezTo>
                      <a:pt x="21600" y="3534"/>
                      <a:pt x="17633" y="4380"/>
                      <a:pt x="9918" y="4380"/>
                    </a:cubicBezTo>
                    <a:cubicBezTo>
                      <a:pt x="3747" y="4380"/>
                      <a:pt x="0" y="3534"/>
                      <a:pt x="0" y="2190"/>
                    </a:cubicBezTo>
                    <a:cubicBezTo>
                      <a:pt x="0" y="896"/>
                      <a:pt x="3747" y="0"/>
                      <a:pt x="9918" y="0"/>
                    </a:cubicBezTo>
                    <a:cubicBezTo>
                      <a:pt x="17633" y="0"/>
                      <a:pt x="21600" y="896"/>
                      <a:pt x="21600" y="2190"/>
                    </a:cubicBezTo>
                    <a:close/>
                    <a:moveTo>
                      <a:pt x="0" y="21600"/>
                    </a:moveTo>
                    <a:cubicBezTo>
                      <a:pt x="0" y="6570"/>
                      <a:pt x="0" y="6570"/>
                      <a:pt x="0" y="6570"/>
                    </a:cubicBezTo>
                    <a:cubicBezTo>
                      <a:pt x="21600" y="6570"/>
                      <a:pt x="21600" y="6570"/>
                      <a:pt x="21600" y="6570"/>
                    </a:cubicBezTo>
                    <a:cubicBezTo>
                      <a:pt x="21600" y="21600"/>
                      <a:pt x="21600" y="21600"/>
                      <a:pt x="21600" y="21600"/>
                    </a:cubicBezTo>
                    <a:lnTo>
                      <a:pt x="0" y="21600"/>
                    </a:lnTo>
                    <a:close/>
                  </a:path>
                </a:pathLst>
              </a:custGeom>
              <a:solidFill>
                <a:srgbClr val="2D494A"/>
              </a:solidFill>
              <a:ln w="12700" cap="flat">
                <a:noFill/>
                <a:miter lim="400000"/>
              </a:ln>
              <a:effectLst/>
            </p:spPr>
            <p:txBody>
              <a:bodyPr wrap="square" lIns="121919" tIns="121919" rIns="121919" bIns="121919" numCol="1" anchor="ctr">
                <a:noAutofit/>
              </a:bodyPr>
              <a:lstStyle/>
              <a:p>
                <a:pPr defTabSz="2438400">
                  <a:defRPr sz="4800">
                    <a:solidFill>
                      <a:srgbClr val="000000"/>
                    </a:solidFill>
                  </a:defRPr>
                </a:pPr>
                <a:endParaRPr/>
              </a:p>
            </p:txBody>
          </p:sp>
          <p:sp>
            <p:nvSpPr>
              <p:cNvPr id="640" name="Shape"/>
              <p:cNvSpPr/>
              <p:nvPr/>
            </p:nvSpPr>
            <p:spPr>
              <a:xfrm>
                <a:off x="96188" y="82985"/>
                <a:ext cx="186082" cy="201159"/>
              </a:xfrm>
              <a:custGeom>
                <a:avLst/>
                <a:gdLst/>
                <a:ahLst/>
                <a:cxnLst>
                  <a:cxn ang="0">
                    <a:pos x="wd2" y="hd2"/>
                  </a:cxn>
                  <a:cxn ang="5400000">
                    <a:pos x="wd2" y="hd2"/>
                  </a:cxn>
                  <a:cxn ang="10800000">
                    <a:pos x="wd2" y="hd2"/>
                  </a:cxn>
                  <a:cxn ang="16200000">
                    <a:pos x="wd2" y="hd2"/>
                  </a:cxn>
                </a:cxnLst>
                <a:rect l="0" t="0" r="r" b="b"/>
                <a:pathLst>
                  <a:path w="21600" h="21600" extrusionOk="0">
                    <a:moveTo>
                      <a:pt x="0" y="7386"/>
                    </a:moveTo>
                    <a:cubicBezTo>
                      <a:pt x="0" y="4320"/>
                      <a:pt x="0" y="2439"/>
                      <a:pt x="0" y="557"/>
                    </a:cubicBezTo>
                    <a:cubicBezTo>
                      <a:pt x="5844" y="557"/>
                      <a:pt x="5844" y="557"/>
                      <a:pt x="5844" y="557"/>
                    </a:cubicBezTo>
                    <a:cubicBezTo>
                      <a:pt x="6510" y="3066"/>
                      <a:pt x="6510" y="3066"/>
                      <a:pt x="6510" y="3066"/>
                    </a:cubicBezTo>
                    <a:cubicBezTo>
                      <a:pt x="7175" y="1812"/>
                      <a:pt x="9764" y="0"/>
                      <a:pt x="13759" y="0"/>
                    </a:cubicBezTo>
                    <a:cubicBezTo>
                      <a:pt x="18345" y="0"/>
                      <a:pt x="21600" y="3066"/>
                      <a:pt x="21600" y="9197"/>
                    </a:cubicBezTo>
                    <a:cubicBezTo>
                      <a:pt x="21600" y="21600"/>
                      <a:pt x="21600" y="21600"/>
                      <a:pt x="21600" y="21600"/>
                    </a:cubicBezTo>
                    <a:cubicBezTo>
                      <a:pt x="14351" y="21600"/>
                      <a:pt x="14351" y="21600"/>
                      <a:pt x="14351" y="21600"/>
                    </a:cubicBezTo>
                    <a:cubicBezTo>
                      <a:pt x="14351" y="9825"/>
                      <a:pt x="14351" y="9825"/>
                      <a:pt x="14351" y="9825"/>
                    </a:cubicBezTo>
                    <a:cubicBezTo>
                      <a:pt x="14351" y="7386"/>
                      <a:pt x="13759" y="5505"/>
                      <a:pt x="11096" y="5505"/>
                    </a:cubicBezTo>
                    <a:cubicBezTo>
                      <a:pt x="9099" y="5505"/>
                      <a:pt x="7841" y="6759"/>
                      <a:pt x="7175" y="8013"/>
                    </a:cubicBezTo>
                    <a:cubicBezTo>
                      <a:pt x="7175" y="8013"/>
                      <a:pt x="7175" y="8640"/>
                      <a:pt x="7175" y="9197"/>
                    </a:cubicBezTo>
                    <a:cubicBezTo>
                      <a:pt x="7175" y="21600"/>
                      <a:pt x="7175" y="21600"/>
                      <a:pt x="7175" y="21600"/>
                    </a:cubicBezTo>
                    <a:cubicBezTo>
                      <a:pt x="0" y="21600"/>
                      <a:pt x="0" y="21600"/>
                      <a:pt x="0" y="21600"/>
                    </a:cubicBezTo>
                    <a:lnTo>
                      <a:pt x="0" y="7386"/>
                    </a:lnTo>
                  </a:path>
                </a:pathLst>
              </a:custGeom>
              <a:solidFill>
                <a:srgbClr val="2D494A"/>
              </a:solidFill>
              <a:ln w="12700" cap="flat">
                <a:noFill/>
                <a:miter lim="400000"/>
              </a:ln>
              <a:effectLst/>
            </p:spPr>
            <p:txBody>
              <a:bodyPr wrap="square" lIns="121919" tIns="121919" rIns="121919" bIns="121919" numCol="1" anchor="ctr">
                <a:noAutofit/>
              </a:bodyPr>
              <a:lstStyle/>
              <a:p>
                <a:pPr defTabSz="2438400">
                  <a:defRPr sz="4800">
                    <a:solidFill>
                      <a:srgbClr val="000000"/>
                    </a:solidFill>
                  </a:defRPr>
                </a:pPr>
                <a:endParaRPr/>
              </a:p>
            </p:txBody>
          </p:sp>
        </p:grpSp>
        <p:sp>
          <p:nvSpPr>
            <p:cNvPr id="642" name="Rounded Rectangle"/>
            <p:cNvSpPr/>
            <p:nvPr/>
          </p:nvSpPr>
          <p:spPr>
            <a:xfrm>
              <a:off x="0" y="10656"/>
              <a:ext cx="444027" cy="450819"/>
            </a:xfrm>
            <a:prstGeom prst="roundRect">
              <a:avLst>
                <a:gd name="adj" fmla="val 14509"/>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643" name="Shape"/>
            <p:cNvSpPr/>
            <p:nvPr/>
          </p:nvSpPr>
          <p:spPr>
            <a:xfrm>
              <a:off x="51337" y="80057"/>
              <a:ext cx="341352" cy="312017"/>
            </a:xfrm>
            <a:custGeom>
              <a:avLst/>
              <a:gdLst/>
              <a:ahLst/>
              <a:cxnLst>
                <a:cxn ang="0">
                  <a:pos x="wd2" y="hd2"/>
                </a:cxn>
                <a:cxn ang="5400000">
                  <a:pos x="wd2" y="hd2"/>
                </a:cxn>
                <a:cxn ang="10800000">
                  <a:pos x="wd2" y="hd2"/>
                </a:cxn>
                <a:cxn ang="16200000">
                  <a:pos x="wd2" y="hd2"/>
                </a:cxn>
              </a:cxnLst>
              <a:rect l="0" t="0" r="r" b="b"/>
              <a:pathLst>
                <a:path w="21600" h="21600" extrusionOk="0">
                  <a:moveTo>
                    <a:pt x="21234" y="19800"/>
                  </a:moveTo>
                  <a:cubicBezTo>
                    <a:pt x="21234" y="20700"/>
                    <a:pt x="20136" y="21300"/>
                    <a:pt x="19037" y="21300"/>
                  </a:cubicBezTo>
                  <a:cubicBezTo>
                    <a:pt x="16475" y="21600"/>
                    <a:pt x="13546" y="21600"/>
                    <a:pt x="10983" y="21600"/>
                  </a:cubicBezTo>
                  <a:cubicBezTo>
                    <a:pt x="8054" y="21600"/>
                    <a:pt x="5492" y="21600"/>
                    <a:pt x="2563" y="21300"/>
                  </a:cubicBezTo>
                  <a:cubicBezTo>
                    <a:pt x="1464" y="21300"/>
                    <a:pt x="732" y="20700"/>
                    <a:pt x="366" y="19800"/>
                  </a:cubicBezTo>
                  <a:cubicBezTo>
                    <a:pt x="0" y="18300"/>
                    <a:pt x="0" y="16800"/>
                    <a:pt x="0" y="15600"/>
                  </a:cubicBezTo>
                  <a:cubicBezTo>
                    <a:pt x="0" y="14100"/>
                    <a:pt x="0" y="12600"/>
                    <a:pt x="366" y="11400"/>
                  </a:cubicBezTo>
                  <a:cubicBezTo>
                    <a:pt x="732" y="10200"/>
                    <a:pt x="1464" y="9600"/>
                    <a:pt x="2563" y="9600"/>
                  </a:cubicBezTo>
                  <a:cubicBezTo>
                    <a:pt x="5492" y="9300"/>
                    <a:pt x="8054" y="9300"/>
                    <a:pt x="10983" y="9300"/>
                  </a:cubicBezTo>
                  <a:cubicBezTo>
                    <a:pt x="13546" y="9300"/>
                    <a:pt x="16475" y="9300"/>
                    <a:pt x="19037" y="9600"/>
                  </a:cubicBezTo>
                  <a:cubicBezTo>
                    <a:pt x="20136" y="9600"/>
                    <a:pt x="21234" y="10200"/>
                    <a:pt x="21234" y="11400"/>
                  </a:cubicBezTo>
                  <a:cubicBezTo>
                    <a:pt x="21600" y="12600"/>
                    <a:pt x="21600" y="14100"/>
                    <a:pt x="21600" y="15600"/>
                  </a:cubicBezTo>
                  <a:cubicBezTo>
                    <a:pt x="21600" y="16800"/>
                    <a:pt x="21600" y="18300"/>
                    <a:pt x="21234" y="19800"/>
                  </a:cubicBezTo>
                  <a:close/>
                  <a:moveTo>
                    <a:pt x="6224" y="12600"/>
                  </a:moveTo>
                  <a:cubicBezTo>
                    <a:pt x="6224" y="11400"/>
                    <a:pt x="6224" y="11400"/>
                    <a:pt x="6224" y="11400"/>
                  </a:cubicBezTo>
                  <a:cubicBezTo>
                    <a:pt x="1464" y="11400"/>
                    <a:pt x="1464" y="11400"/>
                    <a:pt x="1464" y="11400"/>
                  </a:cubicBezTo>
                  <a:cubicBezTo>
                    <a:pt x="1464" y="12600"/>
                    <a:pt x="1464" y="12600"/>
                    <a:pt x="1464" y="12600"/>
                  </a:cubicBezTo>
                  <a:cubicBezTo>
                    <a:pt x="3295" y="12600"/>
                    <a:pt x="3295" y="12600"/>
                    <a:pt x="3295" y="12600"/>
                  </a:cubicBezTo>
                  <a:cubicBezTo>
                    <a:pt x="3295" y="19200"/>
                    <a:pt x="3295" y="19200"/>
                    <a:pt x="3295" y="19200"/>
                  </a:cubicBezTo>
                  <a:cubicBezTo>
                    <a:pt x="4759" y="19200"/>
                    <a:pt x="4759" y="19200"/>
                    <a:pt x="4759" y="19200"/>
                  </a:cubicBezTo>
                  <a:cubicBezTo>
                    <a:pt x="4759" y="12600"/>
                    <a:pt x="4759" y="12600"/>
                    <a:pt x="4759" y="12600"/>
                  </a:cubicBezTo>
                  <a:lnTo>
                    <a:pt x="6224" y="12600"/>
                  </a:lnTo>
                  <a:close/>
                  <a:moveTo>
                    <a:pt x="8420" y="0"/>
                  </a:moveTo>
                  <a:cubicBezTo>
                    <a:pt x="6956" y="4800"/>
                    <a:pt x="6956" y="4800"/>
                    <a:pt x="6956" y="4800"/>
                  </a:cubicBezTo>
                  <a:cubicBezTo>
                    <a:pt x="6956" y="8100"/>
                    <a:pt x="6956" y="8100"/>
                    <a:pt x="6956" y="8100"/>
                  </a:cubicBezTo>
                  <a:cubicBezTo>
                    <a:pt x="5492" y="8100"/>
                    <a:pt x="5492" y="8100"/>
                    <a:pt x="5492" y="8100"/>
                  </a:cubicBezTo>
                  <a:cubicBezTo>
                    <a:pt x="5492" y="4800"/>
                    <a:pt x="5492" y="4800"/>
                    <a:pt x="5492" y="4800"/>
                  </a:cubicBezTo>
                  <a:cubicBezTo>
                    <a:pt x="5125" y="4200"/>
                    <a:pt x="4759" y="3600"/>
                    <a:pt x="4393" y="2400"/>
                  </a:cubicBezTo>
                  <a:cubicBezTo>
                    <a:pt x="4027" y="1500"/>
                    <a:pt x="3661" y="900"/>
                    <a:pt x="3295" y="0"/>
                  </a:cubicBezTo>
                  <a:cubicBezTo>
                    <a:pt x="5125" y="0"/>
                    <a:pt x="5125" y="0"/>
                    <a:pt x="5125" y="0"/>
                  </a:cubicBezTo>
                  <a:cubicBezTo>
                    <a:pt x="6224" y="3300"/>
                    <a:pt x="6224" y="3300"/>
                    <a:pt x="6224" y="3300"/>
                  </a:cubicBezTo>
                  <a:cubicBezTo>
                    <a:pt x="6956" y="0"/>
                    <a:pt x="6956" y="0"/>
                    <a:pt x="6956" y="0"/>
                  </a:cubicBezTo>
                  <a:lnTo>
                    <a:pt x="8420" y="0"/>
                  </a:lnTo>
                  <a:close/>
                  <a:moveTo>
                    <a:pt x="10251" y="19200"/>
                  </a:moveTo>
                  <a:cubicBezTo>
                    <a:pt x="10251" y="13500"/>
                    <a:pt x="10251" y="13500"/>
                    <a:pt x="10251" y="13500"/>
                  </a:cubicBezTo>
                  <a:cubicBezTo>
                    <a:pt x="8786" y="13500"/>
                    <a:pt x="8786" y="13500"/>
                    <a:pt x="8786" y="13500"/>
                  </a:cubicBezTo>
                  <a:cubicBezTo>
                    <a:pt x="8786" y="18000"/>
                    <a:pt x="8786" y="18000"/>
                    <a:pt x="8786" y="18000"/>
                  </a:cubicBezTo>
                  <a:cubicBezTo>
                    <a:pt x="8420" y="18300"/>
                    <a:pt x="8420" y="18300"/>
                    <a:pt x="8054" y="18300"/>
                  </a:cubicBezTo>
                  <a:cubicBezTo>
                    <a:pt x="7688" y="18300"/>
                    <a:pt x="7688" y="18300"/>
                    <a:pt x="7688" y="18300"/>
                  </a:cubicBezTo>
                  <a:cubicBezTo>
                    <a:pt x="7688" y="18000"/>
                    <a:pt x="7688" y="18000"/>
                    <a:pt x="7688" y="17700"/>
                  </a:cubicBezTo>
                  <a:cubicBezTo>
                    <a:pt x="7688" y="13500"/>
                    <a:pt x="7688" y="13500"/>
                    <a:pt x="7688" y="13500"/>
                  </a:cubicBezTo>
                  <a:cubicBezTo>
                    <a:pt x="6224" y="13500"/>
                    <a:pt x="6224" y="13500"/>
                    <a:pt x="6224" y="13500"/>
                  </a:cubicBezTo>
                  <a:cubicBezTo>
                    <a:pt x="6224" y="18000"/>
                    <a:pt x="6224" y="18000"/>
                    <a:pt x="6224" y="18000"/>
                  </a:cubicBezTo>
                  <a:cubicBezTo>
                    <a:pt x="6224" y="18600"/>
                    <a:pt x="6224" y="18900"/>
                    <a:pt x="6590" y="18900"/>
                  </a:cubicBezTo>
                  <a:cubicBezTo>
                    <a:pt x="6590" y="19200"/>
                    <a:pt x="6956" y="19500"/>
                    <a:pt x="7322" y="19500"/>
                  </a:cubicBezTo>
                  <a:cubicBezTo>
                    <a:pt x="7688" y="19500"/>
                    <a:pt x="8420" y="19200"/>
                    <a:pt x="8786" y="18600"/>
                  </a:cubicBezTo>
                  <a:cubicBezTo>
                    <a:pt x="8786" y="19200"/>
                    <a:pt x="8786" y="19200"/>
                    <a:pt x="8786" y="19200"/>
                  </a:cubicBezTo>
                  <a:lnTo>
                    <a:pt x="10251" y="19200"/>
                  </a:lnTo>
                  <a:close/>
                  <a:moveTo>
                    <a:pt x="12447" y="6300"/>
                  </a:moveTo>
                  <a:cubicBezTo>
                    <a:pt x="12447" y="6900"/>
                    <a:pt x="12447" y="7200"/>
                    <a:pt x="12081" y="7500"/>
                  </a:cubicBezTo>
                  <a:cubicBezTo>
                    <a:pt x="11715" y="8100"/>
                    <a:pt x="11349" y="8400"/>
                    <a:pt x="10617" y="8400"/>
                  </a:cubicBezTo>
                  <a:cubicBezTo>
                    <a:pt x="9885" y="8400"/>
                    <a:pt x="9519" y="8100"/>
                    <a:pt x="9153" y="7500"/>
                  </a:cubicBezTo>
                  <a:cubicBezTo>
                    <a:pt x="8786" y="7200"/>
                    <a:pt x="8420" y="6900"/>
                    <a:pt x="8420" y="6300"/>
                  </a:cubicBezTo>
                  <a:cubicBezTo>
                    <a:pt x="8420" y="4200"/>
                    <a:pt x="8420" y="4200"/>
                    <a:pt x="8420" y="4200"/>
                  </a:cubicBezTo>
                  <a:cubicBezTo>
                    <a:pt x="8420" y="3600"/>
                    <a:pt x="8786" y="3000"/>
                    <a:pt x="9153" y="2700"/>
                  </a:cubicBezTo>
                  <a:cubicBezTo>
                    <a:pt x="9519" y="2400"/>
                    <a:pt x="9885" y="2100"/>
                    <a:pt x="10617" y="2100"/>
                  </a:cubicBezTo>
                  <a:cubicBezTo>
                    <a:pt x="11349" y="2100"/>
                    <a:pt x="11715" y="2400"/>
                    <a:pt x="12081" y="2700"/>
                  </a:cubicBezTo>
                  <a:cubicBezTo>
                    <a:pt x="12447" y="3000"/>
                    <a:pt x="12447" y="3600"/>
                    <a:pt x="12447" y="4200"/>
                  </a:cubicBezTo>
                  <a:lnTo>
                    <a:pt x="12447" y="6300"/>
                  </a:lnTo>
                  <a:close/>
                  <a:moveTo>
                    <a:pt x="10983" y="3900"/>
                  </a:moveTo>
                  <a:cubicBezTo>
                    <a:pt x="10983" y="3300"/>
                    <a:pt x="10983" y="3000"/>
                    <a:pt x="10617" y="3000"/>
                  </a:cubicBezTo>
                  <a:cubicBezTo>
                    <a:pt x="10251" y="3000"/>
                    <a:pt x="9885" y="3300"/>
                    <a:pt x="9885" y="3900"/>
                  </a:cubicBezTo>
                  <a:cubicBezTo>
                    <a:pt x="9885" y="6300"/>
                    <a:pt x="9885" y="6300"/>
                    <a:pt x="9885" y="6300"/>
                  </a:cubicBezTo>
                  <a:cubicBezTo>
                    <a:pt x="9885" y="6900"/>
                    <a:pt x="10251" y="7200"/>
                    <a:pt x="10617" y="7200"/>
                  </a:cubicBezTo>
                  <a:cubicBezTo>
                    <a:pt x="10983" y="7200"/>
                    <a:pt x="10983" y="6900"/>
                    <a:pt x="10983" y="6300"/>
                  </a:cubicBezTo>
                  <a:lnTo>
                    <a:pt x="10983" y="3900"/>
                  </a:lnTo>
                  <a:close/>
                  <a:moveTo>
                    <a:pt x="15010" y="15300"/>
                  </a:moveTo>
                  <a:cubicBezTo>
                    <a:pt x="15010" y="14700"/>
                    <a:pt x="15010" y="14100"/>
                    <a:pt x="15010" y="14100"/>
                  </a:cubicBezTo>
                  <a:cubicBezTo>
                    <a:pt x="15010" y="13500"/>
                    <a:pt x="14644" y="13200"/>
                    <a:pt x="13912" y="13200"/>
                  </a:cubicBezTo>
                  <a:cubicBezTo>
                    <a:pt x="13546" y="13200"/>
                    <a:pt x="13180" y="13500"/>
                    <a:pt x="12447" y="13800"/>
                  </a:cubicBezTo>
                  <a:cubicBezTo>
                    <a:pt x="12447" y="11400"/>
                    <a:pt x="12447" y="11400"/>
                    <a:pt x="12447" y="11400"/>
                  </a:cubicBezTo>
                  <a:cubicBezTo>
                    <a:pt x="11349" y="11400"/>
                    <a:pt x="11349" y="11400"/>
                    <a:pt x="11349" y="11400"/>
                  </a:cubicBezTo>
                  <a:cubicBezTo>
                    <a:pt x="11349" y="19200"/>
                    <a:pt x="11349" y="19200"/>
                    <a:pt x="11349" y="19200"/>
                  </a:cubicBezTo>
                  <a:cubicBezTo>
                    <a:pt x="12447" y="19200"/>
                    <a:pt x="12447" y="19200"/>
                    <a:pt x="12447" y="19200"/>
                  </a:cubicBezTo>
                  <a:cubicBezTo>
                    <a:pt x="12447" y="18600"/>
                    <a:pt x="12447" y="18600"/>
                    <a:pt x="12447" y="18600"/>
                  </a:cubicBezTo>
                  <a:cubicBezTo>
                    <a:pt x="13180" y="19200"/>
                    <a:pt x="13546" y="19500"/>
                    <a:pt x="13912" y="19500"/>
                  </a:cubicBezTo>
                  <a:cubicBezTo>
                    <a:pt x="14644" y="19500"/>
                    <a:pt x="15010" y="19200"/>
                    <a:pt x="15010" y="18600"/>
                  </a:cubicBezTo>
                  <a:cubicBezTo>
                    <a:pt x="15010" y="18600"/>
                    <a:pt x="15010" y="18000"/>
                    <a:pt x="15010" y="17400"/>
                  </a:cubicBezTo>
                  <a:lnTo>
                    <a:pt x="15010" y="15300"/>
                  </a:lnTo>
                  <a:close/>
                  <a:moveTo>
                    <a:pt x="13912" y="17700"/>
                  </a:moveTo>
                  <a:cubicBezTo>
                    <a:pt x="13912" y="18300"/>
                    <a:pt x="13546" y="18300"/>
                    <a:pt x="13180" y="18300"/>
                  </a:cubicBezTo>
                  <a:cubicBezTo>
                    <a:pt x="13180" y="18300"/>
                    <a:pt x="12814" y="18300"/>
                    <a:pt x="12447" y="18300"/>
                  </a:cubicBezTo>
                  <a:cubicBezTo>
                    <a:pt x="12447" y="14400"/>
                    <a:pt x="12447" y="14400"/>
                    <a:pt x="12447" y="14400"/>
                  </a:cubicBezTo>
                  <a:cubicBezTo>
                    <a:pt x="12814" y="14400"/>
                    <a:pt x="13180" y="14400"/>
                    <a:pt x="13180" y="14400"/>
                  </a:cubicBezTo>
                  <a:cubicBezTo>
                    <a:pt x="13546" y="14400"/>
                    <a:pt x="13912" y="14700"/>
                    <a:pt x="13912" y="15000"/>
                  </a:cubicBezTo>
                  <a:lnTo>
                    <a:pt x="13912" y="17700"/>
                  </a:lnTo>
                  <a:close/>
                  <a:moveTo>
                    <a:pt x="17573" y="8100"/>
                  </a:moveTo>
                  <a:cubicBezTo>
                    <a:pt x="16108" y="8100"/>
                    <a:pt x="16108" y="8100"/>
                    <a:pt x="16108" y="8100"/>
                  </a:cubicBezTo>
                  <a:cubicBezTo>
                    <a:pt x="16108" y="7500"/>
                    <a:pt x="16108" y="7500"/>
                    <a:pt x="16108" y="7500"/>
                  </a:cubicBezTo>
                  <a:cubicBezTo>
                    <a:pt x="15376" y="8100"/>
                    <a:pt x="15010" y="8400"/>
                    <a:pt x="14644" y="8400"/>
                  </a:cubicBezTo>
                  <a:cubicBezTo>
                    <a:pt x="14278" y="8400"/>
                    <a:pt x="13912" y="8100"/>
                    <a:pt x="13546" y="7800"/>
                  </a:cubicBezTo>
                  <a:cubicBezTo>
                    <a:pt x="13546" y="7500"/>
                    <a:pt x="13546" y="7200"/>
                    <a:pt x="13546" y="6900"/>
                  </a:cubicBezTo>
                  <a:cubicBezTo>
                    <a:pt x="13546" y="2100"/>
                    <a:pt x="13546" y="2100"/>
                    <a:pt x="13546" y="2100"/>
                  </a:cubicBezTo>
                  <a:cubicBezTo>
                    <a:pt x="15010" y="2100"/>
                    <a:pt x="15010" y="2100"/>
                    <a:pt x="15010" y="2100"/>
                  </a:cubicBezTo>
                  <a:cubicBezTo>
                    <a:pt x="15010" y="6600"/>
                    <a:pt x="15010" y="6600"/>
                    <a:pt x="15010" y="6600"/>
                  </a:cubicBezTo>
                  <a:cubicBezTo>
                    <a:pt x="15010" y="6900"/>
                    <a:pt x="15010" y="6900"/>
                    <a:pt x="15010" y="6900"/>
                  </a:cubicBezTo>
                  <a:cubicBezTo>
                    <a:pt x="15010" y="7200"/>
                    <a:pt x="15010" y="7200"/>
                    <a:pt x="15376" y="7200"/>
                  </a:cubicBezTo>
                  <a:cubicBezTo>
                    <a:pt x="15376" y="7200"/>
                    <a:pt x="15742" y="7200"/>
                    <a:pt x="16108" y="6600"/>
                  </a:cubicBezTo>
                  <a:cubicBezTo>
                    <a:pt x="16108" y="2100"/>
                    <a:pt x="16108" y="2100"/>
                    <a:pt x="16108" y="2100"/>
                  </a:cubicBezTo>
                  <a:cubicBezTo>
                    <a:pt x="17573" y="2100"/>
                    <a:pt x="17573" y="2100"/>
                    <a:pt x="17573" y="2100"/>
                  </a:cubicBezTo>
                  <a:lnTo>
                    <a:pt x="17573" y="8100"/>
                  </a:lnTo>
                  <a:close/>
                  <a:moveTo>
                    <a:pt x="20136" y="17400"/>
                  </a:moveTo>
                  <a:cubicBezTo>
                    <a:pt x="18671" y="17400"/>
                    <a:pt x="18671" y="17400"/>
                    <a:pt x="18671" y="17400"/>
                  </a:cubicBezTo>
                  <a:cubicBezTo>
                    <a:pt x="18671" y="17700"/>
                    <a:pt x="18671" y="18000"/>
                    <a:pt x="18671" y="18000"/>
                  </a:cubicBezTo>
                  <a:cubicBezTo>
                    <a:pt x="18671" y="18300"/>
                    <a:pt x="18305" y="18300"/>
                    <a:pt x="18305" y="18300"/>
                  </a:cubicBezTo>
                  <a:cubicBezTo>
                    <a:pt x="17573" y="18300"/>
                    <a:pt x="17573" y="18300"/>
                    <a:pt x="17573" y="17700"/>
                  </a:cubicBezTo>
                  <a:cubicBezTo>
                    <a:pt x="17573" y="16500"/>
                    <a:pt x="17573" y="16500"/>
                    <a:pt x="17573" y="16500"/>
                  </a:cubicBezTo>
                  <a:cubicBezTo>
                    <a:pt x="20136" y="16500"/>
                    <a:pt x="20136" y="16500"/>
                    <a:pt x="20136" y="16500"/>
                  </a:cubicBezTo>
                  <a:cubicBezTo>
                    <a:pt x="20136" y="15300"/>
                    <a:pt x="20136" y="15300"/>
                    <a:pt x="20136" y="15300"/>
                  </a:cubicBezTo>
                  <a:cubicBezTo>
                    <a:pt x="20136" y="14700"/>
                    <a:pt x="20136" y="14100"/>
                    <a:pt x="19769" y="13800"/>
                  </a:cubicBezTo>
                  <a:cubicBezTo>
                    <a:pt x="19403" y="13500"/>
                    <a:pt x="18671" y="13200"/>
                    <a:pt x="18305" y="13200"/>
                  </a:cubicBezTo>
                  <a:cubicBezTo>
                    <a:pt x="17573" y="13200"/>
                    <a:pt x="16841" y="13500"/>
                    <a:pt x="16475" y="13800"/>
                  </a:cubicBezTo>
                  <a:cubicBezTo>
                    <a:pt x="16475" y="14100"/>
                    <a:pt x="16108" y="14700"/>
                    <a:pt x="16108" y="15300"/>
                  </a:cubicBezTo>
                  <a:cubicBezTo>
                    <a:pt x="16108" y="17400"/>
                    <a:pt x="16108" y="17400"/>
                    <a:pt x="16108" y="17400"/>
                  </a:cubicBezTo>
                  <a:cubicBezTo>
                    <a:pt x="16108" y="18000"/>
                    <a:pt x="16475" y="18600"/>
                    <a:pt x="16475" y="18900"/>
                  </a:cubicBezTo>
                  <a:cubicBezTo>
                    <a:pt x="16841" y="19200"/>
                    <a:pt x="17573" y="19500"/>
                    <a:pt x="18305" y="19500"/>
                  </a:cubicBezTo>
                  <a:cubicBezTo>
                    <a:pt x="19037" y="19500"/>
                    <a:pt x="19403" y="19200"/>
                    <a:pt x="19769" y="18900"/>
                  </a:cubicBezTo>
                  <a:cubicBezTo>
                    <a:pt x="19769" y="18600"/>
                    <a:pt x="20136" y="18300"/>
                    <a:pt x="20136" y="18000"/>
                  </a:cubicBezTo>
                  <a:cubicBezTo>
                    <a:pt x="20136" y="18000"/>
                    <a:pt x="20136" y="17700"/>
                    <a:pt x="20136" y="17400"/>
                  </a:cubicBezTo>
                  <a:close/>
                  <a:moveTo>
                    <a:pt x="18671" y="15600"/>
                  </a:moveTo>
                  <a:cubicBezTo>
                    <a:pt x="17573" y="15600"/>
                    <a:pt x="17573" y="15600"/>
                    <a:pt x="17573" y="15600"/>
                  </a:cubicBezTo>
                  <a:cubicBezTo>
                    <a:pt x="17573" y="15000"/>
                    <a:pt x="17573" y="15000"/>
                    <a:pt x="17573" y="15000"/>
                  </a:cubicBezTo>
                  <a:cubicBezTo>
                    <a:pt x="17573" y="14700"/>
                    <a:pt x="17573" y="14400"/>
                    <a:pt x="18305" y="14400"/>
                  </a:cubicBezTo>
                  <a:cubicBezTo>
                    <a:pt x="18671" y="14400"/>
                    <a:pt x="18671" y="14700"/>
                    <a:pt x="18671" y="15000"/>
                  </a:cubicBezTo>
                  <a:lnTo>
                    <a:pt x="18671" y="15600"/>
                  </a:lnTo>
                  <a:close/>
                </a:path>
              </a:pathLst>
            </a:custGeom>
            <a:solidFill>
              <a:srgbClr val="2D494A"/>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sp>
        <p:nvSpPr>
          <p:cNvPr id="645" name="https://www.r-project.org/"/>
          <p:cNvSpPr txBox="1"/>
          <p:nvPr/>
        </p:nvSpPr>
        <p:spPr>
          <a:xfrm>
            <a:off x="1501464" y="3314700"/>
            <a:ext cx="3766172"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2600" u="sng">
                <a:solidFill>
                  <a:srgbClr val="374556"/>
                </a:solidFill>
                <a:latin typeface="Helvetica"/>
                <a:ea typeface="Helvetica"/>
                <a:cs typeface="Helvetica"/>
                <a:sym typeface="Helvetica"/>
                <a:hlinkClick r:id="rId15"/>
              </a:defRPr>
            </a:lvl1pPr>
          </a:lstStyle>
          <a:p>
            <a:pPr>
              <a:defRPr u="none"/>
            </a:pPr>
            <a:r>
              <a:rPr u="sng">
                <a:hlinkClick r:id="rId15"/>
              </a:rPr>
              <a:t>https://www.r-project.org/</a:t>
            </a:r>
          </a:p>
        </p:txBody>
      </p:sp>
      <p:sp>
        <p:nvSpPr>
          <p:cNvPr id="646" name="12"/>
          <p:cNvSpPr txBox="1"/>
          <p:nvPr/>
        </p:nvSpPr>
        <p:spPr>
          <a:xfrm>
            <a:off x="374649" y="12998449"/>
            <a:ext cx="575561"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12</a:t>
            </a:r>
          </a:p>
          <a:p>
            <a:pPr lvl="1">
              <a:defRPr sz="3000">
                <a:solidFill>
                  <a:srgbClr val="EBEBEB"/>
                </a:solidFill>
                <a:latin typeface="Helvetica"/>
                <a:ea typeface="Helvetica"/>
                <a:cs typeface="Helvetica"/>
                <a:sym typeface="Helvetica"/>
              </a:defRPr>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3573"/>
            <a:ext cx="1251809" cy="13708856"/>
            <a:chOff x="0" y="0"/>
            <a:chExt cx="220314" cy="2861297"/>
          </a:xfrm>
        </p:grpSpPr>
        <p:sp>
          <p:nvSpPr>
            <p:cNvPr id="4" name="Freeform 4"/>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5" name="TextBox 5"/>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sp>
        <p:nvSpPr>
          <p:cNvPr id="16" name="Rectangle 15">
            <a:extLst>
              <a:ext uri="{FF2B5EF4-FFF2-40B4-BE49-F238E27FC236}">
                <a16:creationId xmlns:a16="http://schemas.microsoft.com/office/drawing/2014/main" id="{9AA12D5A-5DF4-7548-AC2B-41958F1875AD}"/>
              </a:ext>
            </a:extLst>
          </p:cNvPr>
          <p:cNvSpPr/>
          <p:nvPr/>
        </p:nvSpPr>
        <p:spPr>
          <a:xfrm>
            <a:off x="12942436" y="43786"/>
            <a:ext cx="11466583" cy="13708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14013498" y="8738981"/>
            <a:ext cx="5216619" cy="363713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p>
              <a:endParaRPr lang="en-DK" sz="4797"/>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9"/>
          <p:cNvSpPr txBox="1"/>
          <p:nvPr/>
        </p:nvSpPr>
        <p:spPr>
          <a:xfrm>
            <a:off x="1171678" y="1337663"/>
            <a:ext cx="11669294" cy="2214709"/>
          </a:xfrm>
          <a:prstGeom prst="rect">
            <a:avLst/>
          </a:prstGeom>
        </p:spPr>
        <p:txBody>
          <a:bodyPr wrap="square" lIns="0" tIns="0" rIns="0" bIns="0" rtlCol="0" anchor="t">
            <a:spAutoFit/>
          </a:bodyPr>
          <a:lstStyle/>
          <a:p>
            <a:pPr algn="ctr">
              <a:spcBef>
                <a:spcPct val="0"/>
              </a:spcBef>
            </a:pPr>
            <a:r>
              <a:rPr lang="en-US" sz="7196" b="1" dirty="0">
                <a:solidFill>
                  <a:srgbClr val="404040"/>
                </a:solidFill>
                <a:latin typeface="Montserrat" pitchFamily="2" charset="77"/>
              </a:rPr>
              <a:t>EXPLORATORY </a:t>
            </a:r>
          </a:p>
          <a:p>
            <a:pPr algn="ctr">
              <a:spcBef>
                <a:spcPct val="0"/>
              </a:spcBef>
            </a:pPr>
            <a:r>
              <a:rPr lang="en-US" sz="7196" b="1" dirty="0">
                <a:solidFill>
                  <a:srgbClr val="404040"/>
                </a:solidFill>
                <a:latin typeface="Montserrat" pitchFamily="2" charset="77"/>
              </a:rPr>
              <a:t>DATA ANALYSIS</a:t>
            </a:r>
          </a:p>
        </p:txBody>
      </p:sp>
      <p:sp>
        <p:nvSpPr>
          <p:cNvPr id="10" name="TextBox 10"/>
          <p:cNvSpPr txBox="1"/>
          <p:nvPr/>
        </p:nvSpPr>
        <p:spPr>
          <a:xfrm>
            <a:off x="1981536" y="4996282"/>
            <a:ext cx="10110805" cy="6081345"/>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pitchFamily="2" charset="77"/>
              </a:rPr>
              <a:t>Before we start our analysis we need to familiarize with the data.</a:t>
            </a:r>
          </a:p>
          <a:p>
            <a:pPr>
              <a:lnSpc>
                <a:spcPts val="5970"/>
              </a:lnSpc>
            </a:pPr>
            <a:endParaRPr lang="en-US" sz="373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What data do we have?</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Does it look as you expected? </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it suitable for the planned analysis?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8812" y="7221357"/>
            <a:ext cx="5178901" cy="4367007"/>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14013498" y="4054933"/>
            <a:ext cx="5178901" cy="4002088"/>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p>
            <a:endParaRPr lang="en-DK" sz="4797"/>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18176928" y="2445081"/>
            <a:ext cx="5178901" cy="4404653"/>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16308900" y="3963622"/>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22170167" y="2340911"/>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16297294" y="8603370"/>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21421536" y="7221358"/>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17367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401557" y="1556196"/>
            <a:ext cx="19543037"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DATA CLEANING AND SET-UP</a:t>
            </a:r>
          </a:p>
        </p:txBody>
      </p:sp>
      <p:sp>
        <p:nvSpPr>
          <p:cNvPr id="8" name="TextBox 8"/>
          <p:cNvSpPr txBox="1"/>
          <p:nvPr/>
        </p:nvSpPr>
        <p:spPr>
          <a:xfrm>
            <a:off x="2402724" y="3739499"/>
            <a:ext cx="13794993" cy="4542462"/>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We want to clean up our data:</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Remove data outliers or duplicates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Ensure categorical variables are spelled the same</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Change one type of variable to another type</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Merge, add or remove variables</a:t>
            </a:r>
          </a:p>
          <a:p>
            <a:pPr marL="609265" indent="-609265">
              <a:lnSpc>
                <a:spcPts val="5970"/>
              </a:lnSpc>
              <a:buFont typeface="Arial" panose="020B0604020202020204" pitchFamily="34" charset="0"/>
              <a:buChar char="•"/>
            </a:pPr>
            <a:r>
              <a:rPr lang="en-US" sz="3731"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2" name="TextBox 8">
            <a:extLst>
              <a:ext uri="{FF2B5EF4-FFF2-40B4-BE49-F238E27FC236}">
                <a16:creationId xmlns:a16="http://schemas.microsoft.com/office/drawing/2014/main" id="{5407D3D1-8403-6237-FAAD-4688F8C7F33E}"/>
              </a:ext>
            </a:extLst>
          </p:cNvPr>
          <p:cNvSpPr txBox="1"/>
          <p:nvPr/>
        </p:nvSpPr>
        <p:spPr>
          <a:xfrm>
            <a:off x="2401557" y="9397675"/>
            <a:ext cx="15942892" cy="2234138"/>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Missing values: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Filter out some/all missing values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nvGraphicFramePr>
        <p:xfrm>
          <a:off x="19429800" y="3883435"/>
          <a:ext cx="3527658" cy="2081969"/>
        </p:xfrm>
        <a:graphic>
          <a:graphicData uri="http://schemas.openxmlformats.org/drawingml/2006/table">
            <a:tbl>
              <a:tblPr firstRow="1" bandRow="1">
                <a:tableStyleId>{5C22544A-7EE6-4342-B048-85BDC9FD1C3A}</a:tableStyleId>
              </a:tblPr>
              <a:tblGrid>
                <a:gridCol w="1125848">
                  <a:extLst>
                    <a:ext uri="{9D8B030D-6E8A-4147-A177-3AD203B41FA5}">
                      <a16:colId xmlns:a16="http://schemas.microsoft.com/office/drawing/2014/main" val="957514194"/>
                    </a:ext>
                  </a:extLst>
                </a:gridCol>
                <a:gridCol w="710830">
                  <a:extLst>
                    <a:ext uri="{9D8B030D-6E8A-4147-A177-3AD203B41FA5}">
                      <a16:colId xmlns:a16="http://schemas.microsoft.com/office/drawing/2014/main" val="2705506175"/>
                    </a:ext>
                  </a:extLst>
                </a:gridCol>
                <a:gridCol w="812377">
                  <a:extLst>
                    <a:ext uri="{9D8B030D-6E8A-4147-A177-3AD203B41FA5}">
                      <a16:colId xmlns:a16="http://schemas.microsoft.com/office/drawing/2014/main" val="412750620"/>
                    </a:ext>
                  </a:extLst>
                </a:gridCol>
                <a:gridCol w="878603">
                  <a:extLst>
                    <a:ext uri="{9D8B030D-6E8A-4147-A177-3AD203B41FA5}">
                      <a16:colId xmlns:a16="http://schemas.microsoft.com/office/drawing/2014/main" val="3260733559"/>
                    </a:ext>
                  </a:extLst>
                </a:gridCol>
              </a:tblGrid>
              <a:tr h="609283">
                <a:tc>
                  <a:txBody>
                    <a:bodyPr/>
                    <a:lstStyle/>
                    <a:p>
                      <a:r>
                        <a:rPr lang="en-DK" sz="1600" dirty="0">
                          <a:solidFill>
                            <a:schemeClr val="bg1"/>
                          </a:solidFill>
                        </a:rPr>
                        <a:t>Treatment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490811">
                <a:tc>
                  <a:txBody>
                    <a:bodyPr/>
                    <a:lstStyle/>
                    <a:p>
                      <a:r>
                        <a:rPr lang="en-DK" sz="1600" dirty="0">
                          <a:solidFill>
                            <a:srgbClr val="404040"/>
                          </a:solidFill>
                        </a:rPr>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55.0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b="1" dirty="0">
                          <a:solidFill>
                            <a:srgbClr val="404040"/>
                          </a:solidFill>
                        </a:rPr>
                        <a:t>NA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65.7</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490811">
                <a:tc>
                  <a:txBody>
                    <a:bodyPr/>
                    <a:lstStyle/>
                    <a:p>
                      <a:r>
                        <a:rPr lang="en-DK" sz="1600" dirty="0">
                          <a:solidFill>
                            <a:srgbClr val="404040"/>
                          </a:solidFill>
                        </a:rPr>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172.0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69.4</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490811">
                <a:tc>
                  <a:txBody>
                    <a:bodyPr/>
                    <a:lstStyle/>
                    <a:p>
                      <a:r>
                        <a:rPr lang="en-DK" sz="1600" dirty="0">
                          <a:solidFill>
                            <a:srgbClr val="404040"/>
                          </a:solidFill>
                        </a:rPr>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39.0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161.0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b="1" dirty="0">
                          <a:solidFill>
                            <a:srgbClr val="404040"/>
                          </a:solidFill>
                        </a:rPr>
                        <a:t>NA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19435217" y="8406593"/>
          <a:ext cx="3147960" cy="4333772"/>
        </p:xfrm>
        <a:graphic>
          <a:graphicData uri="http://schemas.openxmlformats.org/drawingml/2006/table">
            <a:tbl>
              <a:tblPr firstRow="1" bandRow="1">
                <a:tableStyleId>{5C22544A-7EE6-4342-B048-85BDC9FD1C3A}</a:tableStyleId>
              </a:tblPr>
              <a:tblGrid>
                <a:gridCol w="1218565">
                  <a:extLst>
                    <a:ext uri="{9D8B030D-6E8A-4147-A177-3AD203B41FA5}">
                      <a16:colId xmlns:a16="http://schemas.microsoft.com/office/drawing/2014/main" val="1300212344"/>
                    </a:ext>
                  </a:extLst>
                </a:gridCol>
                <a:gridCol w="1015471">
                  <a:extLst>
                    <a:ext uri="{9D8B030D-6E8A-4147-A177-3AD203B41FA5}">
                      <a16:colId xmlns:a16="http://schemas.microsoft.com/office/drawing/2014/main" val="1517387956"/>
                    </a:ext>
                  </a:extLst>
                </a:gridCol>
                <a:gridCol w="913924">
                  <a:extLst>
                    <a:ext uri="{9D8B030D-6E8A-4147-A177-3AD203B41FA5}">
                      <a16:colId xmlns:a16="http://schemas.microsoft.com/office/drawing/2014/main" val="326490612"/>
                    </a:ext>
                  </a:extLst>
                </a:gridCol>
              </a:tblGrid>
              <a:tr h="413804">
                <a:tc>
                  <a:txBody>
                    <a:bodyPr/>
                    <a:lstStyle/>
                    <a:p>
                      <a:r>
                        <a:rPr lang="en-DK" sz="1600" dirty="0"/>
                        <a:t>Treatment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t>variable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t>value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413804">
                <a:tc>
                  <a:txBody>
                    <a:bodyPr/>
                    <a:lstStyle/>
                    <a:p>
                      <a:r>
                        <a:rPr lang="en-DK" sz="1600" dirty="0"/>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55</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413804">
                <a:tc>
                  <a:txBody>
                    <a:bodyPr/>
                    <a:lstStyle/>
                    <a:p>
                      <a:r>
                        <a:rPr lang="en-DK" sz="1600" dirty="0"/>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170</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413804">
                <a:tc>
                  <a:txBody>
                    <a:bodyPr/>
                    <a:lstStyle/>
                    <a:p>
                      <a:r>
                        <a:rPr lang="en-DK" sz="1600" dirty="0"/>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65.7</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413804">
                <a:tc>
                  <a:txBody>
                    <a:bodyPr/>
                    <a:lstStyle/>
                    <a:p>
                      <a:r>
                        <a:rPr lang="en-DK" sz="1600" dirty="0"/>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31</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413804">
                <a:tc>
                  <a:txBody>
                    <a:bodyPr/>
                    <a:lstStyle/>
                    <a:p>
                      <a:r>
                        <a:rPr lang="en-DK" sz="1600" dirty="0"/>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172</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413804">
                <a:tc>
                  <a:txBody>
                    <a:bodyPr/>
                    <a:lstStyle/>
                    <a:p>
                      <a:r>
                        <a:rPr lang="en-DK" sz="1600" dirty="0"/>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69.4</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413804">
                <a:tc>
                  <a:txBody>
                    <a:bodyPr/>
                    <a:lstStyle/>
                    <a:p>
                      <a:r>
                        <a:rPr lang="en-DK" sz="1600" dirty="0"/>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39</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413804">
                <a:tc>
                  <a:txBody>
                    <a:bodyPr/>
                    <a:lstStyle/>
                    <a:p>
                      <a:r>
                        <a:rPr lang="en-DK" sz="1600" dirty="0"/>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161.0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413804">
                <a:tc>
                  <a:txBody>
                    <a:bodyPr/>
                    <a:lstStyle/>
                    <a:p>
                      <a:r>
                        <a:rPr lang="en-DK" sz="1600" dirty="0"/>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58.1</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nvGraphicFramePr>
        <p:xfrm>
          <a:off x="16455717" y="6119411"/>
          <a:ext cx="3527658" cy="2081969"/>
        </p:xfrm>
        <a:graphic>
          <a:graphicData uri="http://schemas.openxmlformats.org/drawingml/2006/table">
            <a:tbl>
              <a:tblPr firstRow="1" bandRow="1">
                <a:tableStyleId>{5C22544A-7EE6-4342-B048-85BDC9FD1C3A}</a:tableStyleId>
              </a:tblPr>
              <a:tblGrid>
                <a:gridCol w="1125848">
                  <a:extLst>
                    <a:ext uri="{9D8B030D-6E8A-4147-A177-3AD203B41FA5}">
                      <a16:colId xmlns:a16="http://schemas.microsoft.com/office/drawing/2014/main" val="957514194"/>
                    </a:ext>
                  </a:extLst>
                </a:gridCol>
                <a:gridCol w="710830">
                  <a:extLst>
                    <a:ext uri="{9D8B030D-6E8A-4147-A177-3AD203B41FA5}">
                      <a16:colId xmlns:a16="http://schemas.microsoft.com/office/drawing/2014/main" val="2705506175"/>
                    </a:ext>
                  </a:extLst>
                </a:gridCol>
                <a:gridCol w="812377">
                  <a:extLst>
                    <a:ext uri="{9D8B030D-6E8A-4147-A177-3AD203B41FA5}">
                      <a16:colId xmlns:a16="http://schemas.microsoft.com/office/drawing/2014/main" val="412750620"/>
                    </a:ext>
                  </a:extLst>
                </a:gridCol>
                <a:gridCol w="878603">
                  <a:extLst>
                    <a:ext uri="{9D8B030D-6E8A-4147-A177-3AD203B41FA5}">
                      <a16:colId xmlns:a16="http://schemas.microsoft.com/office/drawing/2014/main" val="3260733559"/>
                    </a:ext>
                  </a:extLst>
                </a:gridCol>
              </a:tblGrid>
              <a:tr h="609283">
                <a:tc>
                  <a:txBody>
                    <a:bodyPr/>
                    <a:lstStyle/>
                    <a:p>
                      <a:r>
                        <a:rPr lang="en-DK" sz="1600" dirty="0">
                          <a:solidFill>
                            <a:schemeClr val="bg1"/>
                          </a:solidFill>
                        </a:rPr>
                        <a:t>Treatment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490811">
                <a:tc>
                  <a:txBody>
                    <a:bodyPr/>
                    <a:lstStyle/>
                    <a:p>
                      <a:r>
                        <a:rPr lang="en-DK" sz="1600" dirty="0">
                          <a:solidFill>
                            <a:srgbClr val="404040"/>
                          </a:solidFill>
                        </a:rPr>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55.0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170.0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65.7</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490811">
                <a:tc>
                  <a:txBody>
                    <a:bodyPr/>
                    <a:lstStyle/>
                    <a:p>
                      <a:r>
                        <a:rPr lang="en-DK" sz="1600" dirty="0">
                          <a:solidFill>
                            <a:srgbClr val="404040"/>
                          </a:solidFill>
                        </a:rPr>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172.0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69.4</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490811">
                <a:tc>
                  <a:txBody>
                    <a:bodyPr/>
                    <a:lstStyle/>
                    <a:p>
                      <a:r>
                        <a:rPr lang="en-DK" sz="1600" dirty="0">
                          <a:solidFill>
                            <a:srgbClr val="404040"/>
                          </a:solidFill>
                        </a:rPr>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39.0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161.0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58.1</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18147747" y="5126135"/>
            <a:ext cx="1276927" cy="383663"/>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19919980" y="7284361"/>
            <a:ext cx="1905884" cy="390735"/>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sp>
        <p:nvSpPr>
          <p:cNvPr id="22" name="TextBox 10">
            <a:extLst>
              <a:ext uri="{FF2B5EF4-FFF2-40B4-BE49-F238E27FC236}">
                <a16:creationId xmlns:a16="http://schemas.microsoft.com/office/drawing/2014/main" id="{9E5B7A9D-8828-6623-883D-DCD215792073}"/>
              </a:ext>
            </a:extLst>
          </p:cNvPr>
          <p:cNvSpPr txBox="1"/>
          <p:nvPr/>
        </p:nvSpPr>
        <p:spPr>
          <a:xfrm>
            <a:off x="19483226" y="2953072"/>
            <a:ext cx="3769995"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16769767" y="4869748"/>
            <a:ext cx="3769995"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21122721" y="6682006"/>
            <a:ext cx="2383445"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5551BEA7-80C1-DD33-6689-564EF320CE3C}"/>
              </a:ext>
            </a:extLst>
          </p:cNvPr>
          <p:cNvSpPr txBox="1"/>
          <p:nvPr/>
        </p:nvSpPr>
        <p:spPr>
          <a:xfrm>
            <a:off x="2640225" y="1069817"/>
            <a:ext cx="20052128"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STANDARDIZATION &amp; TRANSFORMATION</a:t>
            </a:r>
          </a:p>
        </p:txBody>
      </p:sp>
      <p:sp>
        <p:nvSpPr>
          <p:cNvPr id="9" name="Freeform 4">
            <a:extLst>
              <a:ext uri="{FF2B5EF4-FFF2-40B4-BE49-F238E27FC236}">
                <a16:creationId xmlns:a16="http://schemas.microsoft.com/office/drawing/2014/main" id="{E7F2AF3B-17E3-1249-3BDE-575B0EB61DF2}"/>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0" name="Picture 9" descr="A blue and black logo&#10;&#10;Description automatically generated">
            <a:extLst>
              <a:ext uri="{FF2B5EF4-FFF2-40B4-BE49-F238E27FC236}">
                <a16:creationId xmlns:a16="http://schemas.microsoft.com/office/drawing/2014/main" id="{5A2A5762-1803-C43E-6B09-3A274A3957C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36" name="TextBox 35">
            <a:extLst>
              <a:ext uri="{FF2B5EF4-FFF2-40B4-BE49-F238E27FC236}">
                <a16:creationId xmlns:a16="http://schemas.microsoft.com/office/drawing/2014/main" id="{55541188-E52B-D372-F9D4-1B45E49606A5}"/>
              </a:ext>
            </a:extLst>
          </p:cNvPr>
          <p:cNvSpPr txBox="1"/>
          <p:nvPr/>
        </p:nvSpPr>
        <p:spPr>
          <a:xfrm>
            <a:off x="4912489" y="7993747"/>
            <a:ext cx="184731" cy="830548"/>
          </a:xfrm>
          <a:prstGeom prst="rect">
            <a:avLst/>
          </a:prstGeom>
          <a:noFill/>
        </p:spPr>
        <p:txBody>
          <a:bodyPr wrap="none" rtlCol="0">
            <a:spAutoFit/>
          </a:bodyPr>
          <a:lstStyle/>
          <a:p>
            <a:endParaRPr lang="en-DK" sz="4797" dirty="0"/>
          </a:p>
        </p:txBody>
      </p:sp>
      <p:sp>
        <p:nvSpPr>
          <p:cNvPr id="38" name="Rectangle 3">
            <a:extLst>
              <a:ext uri="{FF2B5EF4-FFF2-40B4-BE49-F238E27FC236}">
                <a16:creationId xmlns:a16="http://schemas.microsoft.com/office/drawing/2014/main" id="{83C26DA4-2192-9456-2E19-CF6ED431B16F}"/>
              </a:ext>
            </a:extLst>
          </p:cNvPr>
          <p:cNvSpPr/>
          <p:nvPr/>
        </p:nvSpPr>
        <p:spPr>
          <a:xfrm>
            <a:off x="3042771" y="4521988"/>
            <a:ext cx="5835686" cy="8327719"/>
          </a:xfrm>
          <a:prstGeom prst="rect">
            <a:avLst/>
          </a:prstGeom>
          <a:solidFill>
            <a:srgbClr val="F2F2F2"/>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42" name="Rectangle 3">
            <a:extLst>
              <a:ext uri="{FF2B5EF4-FFF2-40B4-BE49-F238E27FC236}">
                <a16:creationId xmlns:a16="http://schemas.microsoft.com/office/drawing/2014/main" id="{B1BA3CC3-1EC1-4280-F64A-E4CB95A57F6B}"/>
              </a:ext>
            </a:extLst>
          </p:cNvPr>
          <p:cNvSpPr/>
          <p:nvPr/>
        </p:nvSpPr>
        <p:spPr>
          <a:xfrm>
            <a:off x="9692284" y="4521987"/>
            <a:ext cx="5593864" cy="8327719"/>
          </a:xfrm>
          <a:prstGeom prst="rect">
            <a:avLst/>
          </a:prstGeom>
          <a:solidFill>
            <a:srgbClr val="F2F2F2"/>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47" name="TextBox 8">
            <a:extLst>
              <a:ext uri="{FF2B5EF4-FFF2-40B4-BE49-F238E27FC236}">
                <a16:creationId xmlns:a16="http://schemas.microsoft.com/office/drawing/2014/main" id="{40CD1FD2-2CDF-5B97-A005-2F04FA2764FC}"/>
              </a:ext>
            </a:extLst>
          </p:cNvPr>
          <p:cNvSpPr txBox="1"/>
          <p:nvPr/>
        </p:nvSpPr>
        <p:spPr>
          <a:xfrm>
            <a:off x="3351054" y="7362277"/>
            <a:ext cx="5357382" cy="5286575"/>
          </a:xfrm>
          <a:prstGeom prst="rect">
            <a:avLst/>
          </a:prstGeom>
        </p:spPr>
        <p:txBody>
          <a:bodyPr wrap="square" lIns="0" tIns="0" rIns="0" bIns="0" rtlCol="0" anchor="t">
            <a:spAutoFit/>
          </a:bodyPr>
          <a:lstStyle/>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Can use for not normally distributed data. </a:t>
            </a:r>
          </a:p>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Variables do not get</a:t>
            </a:r>
            <a:br>
              <a:rPr lang="en-US" sz="2932" dirty="0">
                <a:solidFill>
                  <a:srgbClr val="404040"/>
                </a:solidFill>
                <a:latin typeface="Montserrat" pitchFamily="2" charset="77"/>
              </a:rPr>
            </a:br>
            <a:r>
              <a:rPr lang="en-US" sz="2932" dirty="0">
                <a:solidFill>
                  <a:srgbClr val="404040"/>
                </a:solidFill>
                <a:latin typeface="Montserrat" pitchFamily="2" charset="77"/>
              </a:rPr>
              <a:t> zero centered.</a:t>
            </a:r>
            <a:endParaRPr lang="en-GB" sz="2932" dirty="0">
              <a:solidFill>
                <a:srgbClr val="404040"/>
              </a:solidFill>
              <a:latin typeface="Montserrat" pitchFamily="2" charset="77"/>
            </a:endParaRP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Normalization within a range (max, min).</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Affected by outliers.</a:t>
            </a:r>
            <a:endParaRPr lang="en-US" sz="2932" dirty="0">
              <a:solidFill>
                <a:srgbClr val="404040"/>
              </a:solidFill>
              <a:latin typeface="Montserrat" pitchFamily="2" charset="77"/>
            </a:endParaRPr>
          </a:p>
        </p:txBody>
      </p:sp>
      <p:sp>
        <p:nvSpPr>
          <p:cNvPr id="16" name="TextBox 15">
            <a:extLst>
              <a:ext uri="{FF2B5EF4-FFF2-40B4-BE49-F238E27FC236}">
                <a16:creationId xmlns:a16="http://schemas.microsoft.com/office/drawing/2014/main" id="{2D109058-4A9A-408B-7602-E31D8E5C10F1}"/>
              </a:ext>
            </a:extLst>
          </p:cNvPr>
          <p:cNvSpPr txBox="1"/>
          <p:nvPr/>
        </p:nvSpPr>
        <p:spPr>
          <a:xfrm>
            <a:off x="19204823" y="4131593"/>
            <a:ext cx="4468671" cy="471668"/>
          </a:xfrm>
          <a:prstGeom prst="rect">
            <a:avLst/>
          </a:prstGeom>
        </p:spPr>
        <p:txBody>
          <a:bodyPr wrap="square" lIns="0" tIns="0" rIns="0" bIns="0" rtlCol="0" anchor="t">
            <a:spAutoFit/>
          </a:bodyPr>
          <a:lstStyle/>
          <a:p>
            <a:pPr>
              <a:spcBef>
                <a:spcPct val="0"/>
              </a:spcBef>
            </a:pPr>
            <a:r>
              <a:rPr lang="en-US" sz="3065" b="1" dirty="0">
                <a:solidFill>
                  <a:srgbClr val="404040"/>
                </a:solidFill>
                <a:latin typeface="Montserrat" pitchFamily="2" charset="77"/>
              </a:rPr>
              <a:t> </a:t>
            </a:r>
            <a:r>
              <a:rPr lang="en-US" sz="3065" b="1" dirty="0">
                <a:solidFill>
                  <a:schemeClr val="bg1"/>
                </a:solidFill>
                <a:latin typeface="Montserrat" pitchFamily="2" charset="77"/>
              </a:rPr>
              <a:t>TRANSFORMATION</a:t>
            </a:r>
          </a:p>
        </p:txBody>
      </p:sp>
      <p:sp>
        <p:nvSpPr>
          <p:cNvPr id="55" name="Rectangle 3">
            <a:extLst>
              <a:ext uri="{FF2B5EF4-FFF2-40B4-BE49-F238E27FC236}">
                <a16:creationId xmlns:a16="http://schemas.microsoft.com/office/drawing/2014/main" id="{74D78775-61AC-A8F5-DF73-1A4B4AC15780}"/>
              </a:ext>
            </a:extLst>
          </p:cNvPr>
          <p:cNvSpPr/>
          <p:nvPr/>
        </p:nvSpPr>
        <p:spPr>
          <a:xfrm>
            <a:off x="16088572" y="4545442"/>
            <a:ext cx="5593864" cy="8327719"/>
          </a:xfrm>
          <a:prstGeom prst="rect">
            <a:avLst/>
          </a:prstGeom>
          <a:solidFill>
            <a:srgbClr val="F2F2F2"/>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56" name="TextBox 8">
            <a:extLst>
              <a:ext uri="{FF2B5EF4-FFF2-40B4-BE49-F238E27FC236}">
                <a16:creationId xmlns:a16="http://schemas.microsoft.com/office/drawing/2014/main" id="{804823F5-D3D0-C8F6-B194-09CCEE41E93B}"/>
              </a:ext>
            </a:extLst>
          </p:cNvPr>
          <p:cNvSpPr txBox="1"/>
          <p:nvPr/>
        </p:nvSpPr>
        <p:spPr>
          <a:xfrm>
            <a:off x="16336284" y="7975018"/>
            <a:ext cx="5090151" cy="4517134"/>
          </a:xfrm>
          <a:prstGeom prst="rect">
            <a:avLst/>
          </a:prstGeom>
        </p:spPr>
        <p:txBody>
          <a:bodyPr wrap="square" lIns="0" tIns="0" rIns="0" bIns="0" rtlCol="0" anchor="t">
            <a:spAutoFit/>
          </a:bodyPr>
          <a:lstStyle/>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Attempt to make data normally distributed</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Often logarithmic transformations </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Squeezes outliers for less impact on model.</a:t>
            </a:r>
          </a:p>
        </p:txBody>
      </p:sp>
      <p:sp>
        <p:nvSpPr>
          <p:cNvPr id="58" name="Rectangle 3">
            <a:extLst>
              <a:ext uri="{FF2B5EF4-FFF2-40B4-BE49-F238E27FC236}">
                <a16:creationId xmlns:a16="http://schemas.microsoft.com/office/drawing/2014/main" id="{D9F965AF-774F-0502-CB7F-CB9D2D19924C}"/>
              </a:ext>
            </a:extLst>
          </p:cNvPr>
          <p:cNvSpPr/>
          <p:nvPr/>
        </p:nvSpPr>
        <p:spPr>
          <a:xfrm>
            <a:off x="3042771" y="4484517"/>
            <a:ext cx="3177785" cy="60927"/>
          </a:xfrm>
          <a:prstGeom prst="rect">
            <a:avLst/>
          </a:prstGeom>
          <a:solidFill>
            <a:srgbClr val="FCA873"/>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59" name="TextBox 8">
            <a:extLst>
              <a:ext uri="{FF2B5EF4-FFF2-40B4-BE49-F238E27FC236}">
                <a16:creationId xmlns:a16="http://schemas.microsoft.com/office/drawing/2014/main" id="{0F14F057-AE8F-DB4F-194A-6321210BE685}"/>
              </a:ext>
            </a:extLst>
          </p:cNvPr>
          <p:cNvSpPr txBox="1"/>
          <p:nvPr/>
        </p:nvSpPr>
        <p:spPr>
          <a:xfrm>
            <a:off x="9912368" y="7362276"/>
            <a:ext cx="5116600" cy="5286575"/>
          </a:xfrm>
          <a:prstGeom prst="rect">
            <a:avLst/>
          </a:prstGeom>
        </p:spPr>
        <p:txBody>
          <a:bodyPr wrap="square" lIns="0" tIns="0" rIns="0" bIns="0" rtlCol="0" anchor="t">
            <a:spAutoFit/>
          </a:bodyPr>
          <a:lstStyle/>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For normally distributed data</a:t>
            </a:r>
          </a:p>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Scaled to a mean of 0 and </a:t>
            </a:r>
            <a:r>
              <a:rPr lang="en-GB" sz="2932" dirty="0">
                <a:solidFill>
                  <a:srgbClr val="404040"/>
                </a:solidFill>
                <a:latin typeface="Montserrat" pitchFamily="2" charset="77"/>
              </a:rPr>
              <a:t>standard dev. of 1.</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Not constrained to a </a:t>
            </a:r>
            <a:br>
              <a:rPr lang="en-GB" sz="2932" dirty="0">
                <a:solidFill>
                  <a:srgbClr val="404040"/>
                </a:solidFill>
                <a:latin typeface="Montserrat" pitchFamily="2" charset="77"/>
              </a:rPr>
            </a:br>
            <a:r>
              <a:rPr lang="en-GB" sz="2932" dirty="0">
                <a:solidFill>
                  <a:srgbClr val="404040"/>
                </a:solidFill>
                <a:latin typeface="Montserrat" pitchFamily="2" charset="77"/>
              </a:rPr>
              <a:t>range.</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Not affected by outliers.</a:t>
            </a:r>
          </a:p>
        </p:txBody>
      </p:sp>
      <p:sp>
        <p:nvSpPr>
          <p:cNvPr id="61" name="Rectangle 3">
            <a:extLst>
              <a:ext uri="{FF2B5EF4-FFF2-40B4-BE49-F238E27FC236}">
                <a16:creationId xmlns:a16="http://schemas.microsoft.com/office/drawing/2014/main" id="{F5CDAF57-A6CF-20D5-C448-C00E928B9DD9}"/>
              </a:ext>
            </a:extLst>
          </p:cNvPr>
          <p:cNvSpPr/>
          <p:nvPr/>
        </p:nvSpPr>
        <p:spPr>
          <a:xfrm>
            <a:off x="9692284" y="4420870"/>
            <a:ext cx="2863025" cy="101117"/>
          </a:xfrm>
          <a:prstGeom prst="rect">
            <a:avLst/>
          </a:prstGeom>
          <a:solidFill>
            <a:srgbClr val="C0504D"/>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62" name="Rectangle 3">
            <a:extLst>
              <a:ext uri="{FF2B5EF4-FFF2-40B4-BE49-F238E27FC236}">
                <a16:creationId xmlns:a16="http://schemas.microsoft.com/office/drawing/2014/main" id="{C9E3D5D8-583E-788B-6A3E-FFFB4AC2F568}"/>
              </a:ext>
            </a:extLst>
          </p:cNvPr>
          <p:cNvSpPr/>
          <p:nvPr/>
        </p:nvSpPr>
        <p:spPr>
          <a:xfrm>
            <a:off x="16088572" y="4452125"/>
            <a:ext cx="2863025" cy="101117"/>
          </a:xfrm>
          <a:prstGeom prst="rect">
            <a:avLst/>
          </a:prstGeom>
          <a:solidFill>
            <a:srgbClr val="404040"/>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grpSp>
        <p:nvGrpSpPr>
          <p:cNvPr id="2" name="Group 1">
            <a:extLst>
              <a:ext uri="{FF2B5EF4-FFF2-40B4-BE49-F238E27FC236}">
                <a16:creationId xmlns:a16="http://schemas.microsoft.com/office/drawing/2014/main" id="{1A47A163-E068-8185-2E2B-D35DB743E2FE}"/>
              </a:ext>
            </a:extLst>
          </p:cNvPr>
          <p:cNvGrpSpPr/>
          <p:nvPr/>
        </p:nvGrpSpPr>
        <p:grpSpPr>
          <a:xfrm>
            <a:off x="3042771" y="2916322"/>
            <a:ext cx="5835686" cy="1140991"/>
            <a:chOff x="2514600" y="2642900"/>
            <a:chExt cx="4147712" cy="856189"/>
          </a:xfrm>
        </p:grpSpPr>
        <p:sp>
          <p:nvSpPr>
            <p:cNvPr id="63" name="Rectangle 3">
              <a:extLst>
                <a:ext uri="{FF2B5EF4-FFF2-40B4-BE49-F238E27FC236}">
                  <a16:creationId xmlns:a16="http://schemas.microsoft.com/office/drawing/2014/main" id="{8C3E984F-57F8-27C3-431A-CDB93546972E}"/>
                </a:ext>
              </a:extLst>
            </p:cNvPr>
            <p:cNvSpPr/>
            <p:nvPr/>
          </p:nvSpPr>
          <p:spPr>
            <a:xfrm>
              <a:off x="2514600" y="2642900"/>
              <a:ext cx="4147712" cy="856189"/>
            </a:xfrm>
            <a:prstGeom prst="rect">
              <a:avLst/>
            </a:prstGeom>
            <a:solidFill>
              <a:srgbClr val="FCA873"/>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68" name="TextBox 67">
              <a:extLst>
                <a:ext uri="{FF2B5EF4-FFF2-40B4-BE49-F238E27FC236}">
                  <a16:creationId xmlns:a16="http://schemas.microsoft.com/office/drawing/2014/main" id="{39F4DE76-32EF-1326-F412-DDAE13F3DBE8}"/>
                </a:ext>
              </a:extLst>
            </p:cNvPr>
            <p:cNvSpPr txBox="1"/>
            <p:nvPr/>
          </p:nvSpPr>
          <p:spPr>
            <a:xfrm>
              <a:off x="2819400" y="2829862"/>
              <a:ext cx="3582271" cy="438570"/>
            </a:xfrm>
            <a:prstGeom prst="rect">
              <a:avLst/>
            </a:prstGeom>
            <a:noFill/>
          </p:spPr>
          <p:txBody>
            <a:bodyPr wrap="square">
              <a:spAutoFit/>
            </a:bodyPr>
            <a:lstStyle/>
            <a:p>
              <a:pPr algn="ctr"/>
              <a:r>
                <a:rPr lang="en-US" sz="3198" b="1" dirty="0">
                  <a:solidFill>
                    <a:schemeClr val="bg1"/>
                  </a:solidFill>
                  <a:latin typeface="Montserrat" pitchFamily="2" charset="77"/>
                </a:rPr>
                <a:t>NORMALIZATION</a:t>
              </a:r>
            </a:p>
          </p:txBody>
        </p:sp>
      </p:grpSp>
      <p:grpSp>
        <p:nvGrpSpPr>
          <p:cNvPr id="3" name="Group 2">
            <a:extLst>
              <a:ext uri="{FF2B5EF4-FFF2-40B4-BE49-F238E27FC236}">
                <a16:creationId xmlns:a16="http://schemas.microsoft.com/office/drawing/2014/main" id="{F1872A00-E794-3C49-7D53-8828AD7FAB08}"/>
              </a:ext>
            </a:extLst>
          </p:cNvPr>
          <p:cNvGrpSpPr/>
          <p:nvPr/>
        </p:nvGrpSpPr>
        <p:grpSpPr>
          <a:xfrm>
            <a:off x="9686584" y="2925959"/>
            <a:ext cx="5593862" cy="1140991"/>
            <a:chOff x="7268723" y="2650132"/>
            <a:chExt cx="4197583" cy="856189"/>
          </a:xfrm>
        </p:grpSpPr>
        <p:sp>
          <p:nvSpPr>
            <p:cNvPr id="64" name="Rectangle 3">
              <a:extLst>
                <a:ext uri="{FF2B5EF4-FFF2-40B4-BE49-F238E27FC236}">
                  <a16:creationId xmlns:a16="http://schemas.microsoft.com/office/drawing/2014/main" id="{61B68BD8-CBF9-D8B1-B0D3-F67FC2B59B7E}"/>
                </a:ext>
              </a:extLst>
            </p:cNvPr>
            <p:cNvSpPr/>
            <p:nvPr/>
          </p:nvSpPr>
          <p:spPr>
            <a:xfrm>
              <a:off x="7268723" y="2650132"/>
              <a:ext cx="4197583" cy="856189"/>
            </a:xfrm>
            <a:prstGeom prst="rect">
              <a:avLst/>
            </a:prstGeom>
            <a:solidFill>
              <a:srgbClr val="C0504D"/>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69" name="TextBox 68">
              <a:extLst>
                <a:ext uri="{FF2B5EF4-FFF2-40B4-BE49-F238E27FC236}">
                  <a16:creationId xmlns:a16="http://schemas.microsoft.com/office/drawing/2014/main" id="{E214FD1C-0E99-85F9-677E-C4521C444AD7}"/>
                </a:ext>
              </a:extLst>
            </p:cNvPr>
            <p:cNvSpPr txBox="1"/>
            <p:nvPr/>
          </p:nvSpPr>
          <p:spPr>
            <a:xfrm>
              <a:off x="7597548" y="2847392"/>
              <a:ext cx="3635096" cy="438570"/>
            </a:xfrm>
            <a:prstGeom prst="rect">
              <a:avLst/>
            </a:prstGeom>
            <a:noFill/>
          </p:spPr>
          <p:txBody>
            <a:bodyPr wrap="square">
              <a:spAutoFit/>
            </a:bodyPr>
            <a:lstStyle/>
            <a:p>
              <a:pPr algn="ctr"/>
              <a:r>
                <a:rPr lang="en-US" sz="3198" b="1" dirty="0">
                  <a:solidFill>
                    <a:schemeClr val="bg1"/>
                  </a:solidFill>
                  <a:latin typeface="Montserrat" pitchFamily="2" charset="77"/>
                </a:rPr>
                <a:t>STANDARDIZATION</a:t>
              </a:r>
            </a:p>
          </p:txBody>
        </p:sp>
      </p:grpSp>
      <p:grpSp>
        <p:nvGrpSpPr>
          <p:cNvPr id="4" name="Group 3">
            <a:extLst>
              <a:ext uri="{FF2B5EF4-FFF2-40B4-BE49-F238E27FC236}">
                <a16:creationId xmlns:a16="http://schemas.microsoft.com/office/drawing/2014/main" id="{3F4B6B49-FB9C-A7EF-42E3-E70235EB266A}"/>
              </a:ext>
            </a:extLst>
          </p:cNvPr>
          <p:cNvGrpSpPr/>
          <p:nvPr/>
        </p:nvGrpSpPr>
        <p:grpSpPr>
          <a:xfrm>
            <a:off x="16088574" y="2897665"/>
            <a:ext cx="5593862" cy="1140991"/>
            <a:chOff x="12072718" y="2628900"/>
            <a:chExt cx="4197583" cy="856189"/>
          </a:xfrm>
        </p:grpSpPr>
        <p:sp>
          <p:nvSpPr>
            <p:cNvPr id="65" name="Rectangle 3">
              <a:extLst>
                <a:ext uri="{FF2B5EF4-FFF2-40B4-BE49-F238E27FC236}">
                  <a16:creationId xmlns:a16="http://schemas.microsoft.com/office/drawing/2014/main" id="{5DB1B9E0-F6F6-8E70-D952-C67CB181A3AC}"/>
                </a:ext>
              </a:extLst>
            </p:cNvPr>
            <p:cNvSpPr/>
            <p:nvPr/>
          </p:nvSpPr>
          <p:spPr>
            <a:xfrm>
              <a:off x="12072718" y="2628900"/>
              <a:ext cx="4197583" cy="856189"/>
            </a:xfrm>
            <a:prstGeom prst="rect">
              <a:avLst/>
            </a:prstGeom>
            <a:solidFill>
              <a:srgbClr val="404040"/>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70" name="TextBox 69">
              <a:extLst>
                <a:ext uri="{FF2B5EF4-FFF2-40B4-BE49-F238E27FC236}">
                  <a16:creationId xmlns:a16="http://schemas.microsoft.com/office/drawing/2014/main" id="{4E47DCAE-9AF7-05F6-BBA7-F2B8E082874C}"/>
                </a:ext>
              </a:extLst>
            </p:cNvPr>
            <p:cNvSpPr txBox="1"/>
            <p:nvPr/>
          </p:nvSpPr>
          <p:spPr>
            <a:xfrm>
              <a:off x="12489873" y="2826161"/>
              <a:ext cx="3359727" cy="438570"/>
            </a:xfrm>
            <a:prstGeom prst="rect">
              <a:avLst/>
            </a:prstGeom>
            <a:noFill/>
          </p:spPr>
          <p:txBody>
            <a:bodyPr wrap="square">
              <a:spAutoFit/>
            </a:bodyPr>
            <a:lstStyle/>
            <a:p>
              <a:pPr algn="ctr"/>
              <a:r>
                <a:rPr lang="en-US" sz="3198" b="1" dirty="0">
                  <a:solidFill>
                    <a:schemeClr val="bg1"/>
                  </a:solidFill>
                  <a:latin typeface="Montserrat" pitchFamily="2" charset="77"/>
                </a:rPr>
                <a:t>TRANSFORMATION</a:t>
              </a:r>
            </a:p>
          </p:txBody>
        </p:sp>
      </p:grpSp>
      <p:sp>
        <p:nvSpPr>
          <p:cNvPr id="33" name="Rectangle 32">
            <a:extLst>
              <a:ext uri="{FF2B5EF4-FFF2-40B4-BE49-F238E27FC236}">
                <a16:creationId xmlns:a16="http://schemas.microsoft.com/office/drawing/2014/main" id="{19CF6675-3B3F-0B70-BAAC-0113E3B6A4ED}"/>
              </a:ext>
            </a:extLst>
          </p:cNvPr>
          <p:cNvSpPr/>
          <p:nvPr/>
        </p:nvSpPr>
        <p:spPr>
          <a:xfrm>
            <a:off x="10124788" y="4681078"/>
            <a:ext cx="4493485" cy="2580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grpSp>
        <p:nvGrpSpPr>
          <p:cNvPr id="5" name="Group 4">
            <a:extLst>
              <a:ext uri="{FF2B5EF4-FFF2-40B4-BE49-F238E27FC236}">
                <a16:creationId xmlns:a16="http://schemas.microsoft.com/office/drawing/2014/main" id="{03169567-B2C7-3EFB-311B-A34AFF3800D2}"/>
              </a:ext>
            </a:extLst>
          </p:cNvPr>
          <p:cNvGrpSpPr/>
          <p:nvPr/>
        </p:nvGrpSpPr>
        <p:grpSpPr>
          <a:xfrm>
            <a:off x="10047716" y="4522411"/>
            <a:ext cx="2137934" cy="2823127"/>
            <a:chOff x="2141904" y="5250121"/>
            <a:chExt cx="914400" cy="1207460"/>
          </a:xfrm>
        </p:grpSpPr>
        <p:pic>
          <p:nvPicPr>
            <p:cNvPr id="7" name="Graphic 6" descr="Normal Distribution outline">
              <a:extLst>
                <a:ext uri="{FF2B5EF4-FFF2-40B4-BE49-F238E27FC236}">
                  <a16:creationId xmlns:a16="http://schemas.microsoft.com/office/drawing/2014/main" id="{CC0C3283-FB87-DB58-5B7F-003EB83319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8" name="Rectangle 7">
              <a:extLst>
                <a:ext uri="{FF2B5EF4-FFF2-40B4-BE49-F238E27FC236}">
                  <a16:creationId xmlns:a16="http://schemas.microsoft.com/office/drawing/2014/main" id="{7B250305-37B8-2E5D-21D3-269E4269AC2E}"/>
                </a:ext>
              </a:extLst>
            </p:cNvPr>
            <p:cNvSpPr/>
            <p:nvPr/>
          </p:nvSpPr>
          <p:spPr>
            <a:xfrm>
              <a:off x="2192744" y="5355533"/>
              <a:ext cx="125217" cy="654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cxnSp>
          <p:nvCxnSpPr>
            <p:cNvPr id="11" name="Straight Connector 10">
              <a:extLst>
                <a:ext uri="{FF2B5EF4-FFF2-40B4-BE49-F238E27FC236}">
                  <a16:creationId xmlns:a16="http://schemas.microsoft.com/office/drawing/2014/main" id="{3788ACDD-464C-22DB-D203-8B969DFE6929}"/>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AC8CB3E-2B01-4E7B-B80F-BAEB2E7591E3}"/>
                </a:ext>
              </a:extLst>
            </p:cNvPr>
            <p:cNvSpPr txBox="1"/>
            <p:nvPr/>
          </p:nvSpPr>
          <p:spPr>
            <a:xfrm>
              <a:off x="2489390" y="6102353"/>
              <a:ext cx="303993" cy="355228"/>
            </a:xfrm>
            <a:prstGeom prst="rect">
              <a:avLst/>
            </a:prstGeom>
            <a:noFill/>
          </p:spPr>
          <p:txBody>
            <a:bodyPr wrap="square" rtlCol="0">
              <a:spAutoFit/>
            </a:bodyPr>
            <a:lstStyle/>
            <a:p>
              <a:pPr algn="ctr"/>
              <a:r>
                <a:rPr lang="da-DK" sz="4797" dirty="0"/>
                <a:t>x̅</a:t>
              </a:r>
              <a:endParaRPr lang="en-GB" sz="4797" dirty="0">
                <a:latin typeface="Montserrat" panose="00000500000000000000" pitchFamily="2" charset="0"/>
              </a:endParaRPr>
            </a:p>
          </p:txBody>
        </p:sp>
        <p:cxnSp>
          <p:nvCxnSpPr>
            <p:cNvPr id="13" name="Straight Connector 12">
              <a:extLst>
                <a:ext uri="{FF2B5EF4-FFF2-40B4-BE49-F238E27FC236}">
                  <a16:creationId xmlns:a16="http://schemas.microsoft.com/office/drawing/2014/main" id="{C9318676-B664-D128-615C-0D4CF6725FA5}"/>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212BF119-110A-2EBA-9268-52B96676B5EA}"/>
              </a:ext>
            </a:extLst>
          </p:cNvPr>
          <p:cNvGrpSpPr/>
          <p:nvPr/>
        </p:nvGrpSpPr>
        <p:grpSpPr>
          <a:xfrm>
            <a:off x="12484846" y="4522418"/>
            <a:ext cx="2137934" cy="4948840"/>
            <a:chOff x="3280818" y="5250121"/>
            <a:chExt cx="914400" cy="2116631"/>
          </a:xfrm>
        </p:grpSpPr>
        <p:grpSp>
          <p:nvGrpSpPr>
            <p:cNvPr id="15" name="Group 14">
              <a:extLst>
                <a:ext uri="{FF2B5EF4-FFF2-40B4-BE49-F238E27FC236}">
                  <a16:creationId xmlns:a16="http://schemas.microsoft.com/office/drawing/2014/main" id="{C3FDC529-CF97-8B4E-C416-2048172DF119}"/>
                </a:ext>
              </a:extLst>
            </p:cNvPr>
            <p:cNvGrpSpPr/>
            <p:nvPr/>
          </p:nvGrpSpPr>
          <p:grpSpPr>
            <a:xfrm>
              <a:off x="3280818" y="5250121"/>
              <a:ext cx="914400" cy="2116631"/>
              <a:chOff x="2141904" y="5250121"/>
              <a:chExt cx="914400" cy="2116631"/>
            </a:xfrm>
          </p:grpSpPr>
          <p:pic>
            <p:nvPicPr>
              <p:cNvPr id="19" name="Graphic 18" descr="Normal Distribution outline">
                <a:extLst>
                  <a:ext uri="{FF2B5EF4-FFF2-40B4-BE49-F238E27FC236}">
                    <a16:creationId xmlns:a16="http://schemas.microsoft.com/office/drawing/2014/main" id="{3066C5DF-D494-8231-C2C7-FCC57027E4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0" name="Rectangle 19">
                <a:extLst>
                  <a:ext uri="{FF2B5EF4-FFF2-40B4-BE49-F238E27FC236}">
                    <a16:creationId xmlns:a16="http://schemas.microsoft.com/office/drawing/2014/main" id="{B7BA2B06-0450-15C6-D74A-9C022F578140}"/>
                  </a:ext>
                </a:extLst>
              </p:cNvPr>
              <p:cNvSpPr/>
              <p:nvPr/>
            </p:nvSpPr>
            <p:spPr>
              <a:xfrm>
                <a:off x="2192405" y="5355530"/>
                <a:ext cx="125556" cy="65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cxnSp>
            <p:nvCxnSpPr>
              <p:cNvPr id="21" name="Straight Connector 20">
                <a:extLst>
                  <a:ext uri="{FF2B5EF4-FFF2-40B4-BE49-F238E27FC236}">
                    <a16:creationId xmlns:a16="http://schemas.microsoft.com/office/drawing/2014/main" id="{1DAB39CB-5E92-4DE6-70D9-DB2768320216}"/>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A01E9BE-948C-A1EB-5E74-333BD4E16E50}"/>
                  </a:ext>
                </a:extLst>
              </p:cNvPr>
              <p:cNvSpPr txBox="1"/>
              <p:nvPr/>
            </p:nvSpPr>
            <p:spPr>
              <a:xfrm>
                <a:off x="2401598" y="6064315"/>
                <a:ext cx="467023" cy="1302437"/>
              </a:xfrm>
              <a:prstGeom prst="rect">
                <a:avLst/>
              </a:prstGeom>
              <a:noFill/>
            </p:spPr>
            <p:txBody>
              <a:bodyPr wrap="square" rtlCol="0">
                <a:spAutoFit/>
              </a:bodyPr>
              <a:lstStyle/>
              <a:p>
                <a:pPr algn="ctr"/>
                <a:r>
                  <a:rPr lang="en-GB" sz="4797" dirty="0">
                    <a:latin typeface="Montserrat" panose="00000500000000000000" pitchFamily="2" charset="0"/>
                  </a:rPr>
                  <a:t>0</a:t>
                </a:r>
              </a:p>
              <a:p>
                <a:pPr algn="ctr"/>
                <a:r>
                  <a:rPr lang="en-GB" sz="4797" dirty="0" err="1">
                    <a:latin typeface="Montserrat" panose="00000500000000000000" pitchFamily="2" charset="0"/>
                  </a:rPr>
                  <a:t>sd</a:t>
                </a:r>
                <a:r>
                  <a:rPr lang="en-GB" sz="4797" dirty="0">
                    <a:latin typeface="Montserrat" panose="00000500000000000000" pitchFamily="2" charset="0"/>
                  </a:rPr>
                  <a:t> = 1</a:t>
                </a:r>
              </a:p>
              <a:p>
                <a:pPr algn="ctr"/>
                <a:endParaRPr lang="en-GB" sz="4797" dirty="0">
                  <a:latin typeface="Montserrat" panose="00000500000000000000" pitchFamily="2" charset="0"/>
                </a:endParaRPr>
              </a:p>
            </p:txBody>
          </p:sp>
          <p:cxnSp>
            <p:nvCxnSpPr>
              <p:cNvPr id="23" name="Straight Connector 22">
                <a:extLst>
                  <a:ext uri="{FF2B5EF4-FFF2-40B4-BE49-F238E27FC236}">
                    <a16:creationId xmlns:a16="http://schemas.microsoft.com/office/drawing/2014/main" id="{E05E35CA-14E1-05B0-D016-36BAC7DBC55B}"/>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9311629A-7615-8E80-F814-A657764B5912}"/>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63183F2B-FE35-1390-E42A-DB43F1F55841}"/>
              </a:ext>
            </a:extLst>
          </p:cNvPr>
          <p:cNvCxnSpPr>
            <a:cxnSpLocks/>
          </p:cNvCxnSpPr>
          <p:nvPr/>
        </p:nvCxnSpPr>
        <p:spPr>
          <a:xfrm>
            <a:off x="12015706" y="5639435"/>
            <a:ext cx="7012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comparison of a graph&#10;&#10;Description automatically generated">
            <a:extLst>
              <a:ext uri="{FF2B5EF4-FFF2-40B4-BE49-F238E27FC236}">
                <a16:creationId xmlns:a16="http://schemas.microsoft.com/office/drawing/2014/main" id="{3EC3E070-D2BE-F356-B2FC-270A8201B0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09177" y="4681078"/>
            <a:ext cx="4448505" cy="3158304"/>
          </a:xfrm>
          <a:prstGeom prst="rect">
            <a:avLst/>
          </a:prstGeom>
        </p:spPr>
      </p:pic>
      <p:sp>
        <p:nvSpPr>
          <p:cNvPr id="29" name="AutoShape 2" descr="{\displaystyle {\bar {x}}}">
            <a:extLst>
              <a:ext uri="{FF2B5EF4-FFF2-40B4-BE49-F238E27FC236}">
                <a16:creationId xmlns:a16="http://schemas.microsoft.com/office/drawing/2014/main" id="{334A62E5-9014-8752-231F-E8DF5B2DDAB5}"/>
              </a:ext>
            </a:extLst>
          </p:cNvPr>
          <p:cNvSpPr>
            <a:spLocks noChangeAspect="1" noChangeArrowheads="1"/>
          </p:cNvSpPr>
          <p:nvPr/>
        </p:nvSpPr>
        <p:spPr bwMode="auto">
          <a:xfrm>
            <a:off x="11982556" y="6654906"/>
            <a:ext cx="406188" cy="406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57" tIns="60928" rIns="121857" bIns="60928" numCol="1" anchor="t" anchorCtr="0" compatLnSpc="1">
            <a:prstTxWarp prst="textNoShape">
              <a:avLst/>
            </a:prstTxWarp>
          </a:bodyPr>
          <a:lstStyle/>
          <a:p>
            <a:endParaRPr lang="en-GB" sz="4797"/>
          </a:p>
        </p:txBody>
      </p:sp>
      <p:sp>
        <p:nvSpPr>
          <p:cNvPr id="30" name="AutoShape 4" descr="{\displaystyle {\bar {x}}}">
            <a:extLst>
              <a:ext uri="{FF2B5EF4-FFF2-40B4-BE49-F238E27FC236}">
                <a16:creationId xmlns:a16="http://schemas.microsoft.com/office/drawing/2014/main" id="{DAC7AEFB-6983-9307-CF09-7B413544193F}"/>
              </a:ext>
            </a:extLst>
          </p:cNvPr>
          <p:cNvSpPr>
            <a:spLocks noChangeAspect="1" noChangeArrowheads="1"/>
          </p:cNvSpPr>
          <p:nvPr/>
        </p:nvSpPr>
        <p:spPr bwMode="auto">
          <a:xfrm>
            <a:off x="12185650" y="6858000"/>
            <a:ext cx="406188" cy="406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57" tIns="60928" rIns="121857" bIns="60928" numCol="1" anchor="t" anchorCtr="0" compatLnSpc="1">
            <a:prstTxWarp prst="textNoShape">
              <a:avLst/>
            </a:prstTxWarp>
          </a:bodyPr>
          <a:lstStyle/>
          <a:p>
            <a:endParaRPr lang="en-GB" sz="4797"/>
          </a:p>
        </p:txBody>
      </p:sp>
      <p:sp>
        <p:nvSpPr>
          <p:cNvPr id="31" name="AutoShape 6" descr="{\displaystyle {\bar {x}}}">
            <a:extLst>
              <a:ext uri="{FF2B5EF4-FFF2-40B4-BE49-F238E27FC236}">
                <a16:creationId xmlns:a16="http://schemas.microsoft.com/office/drawing/2014/main" id="{617EE727-0727-4D1A-4204-EDCD4EAF2780}"/>
              </a:ext>
            </a:extLst>
          </p:cNvPr>
          <p:cNvSpPr>
            <a:spLocks noChangeAspect="1" noChangeArrowheads="1"/>
          </p:cNvSpPr>
          <p:nvPr/>
        </p:nvSpPr>
        <p:spPr bwMode="auto">
          <a:xfrm>
            <a:off x="12388744" y="7061094"/>
            <a:ext cx="406188" cy="406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57" tIns="60928" rIns="121857" bIns="60928" numCol="1" anchor="t" anchorCtr="0" compatLnSpc="1">
            <a:prstTxWarp prst="textNoShape">
              <a:avLst/>
            </a:prstTxWarp>
          </a:bodyPr>
          <a:lstStyle/>
          <a:p>
            <a:endParaRPr lang="en-GB" sz="4797"/>
          </a:p>
        </p:txBody>
      </p:sp>
      <p:sp>
        <p:nvSpPr>
          <p:cNvPr id="25" name="Rectangle 24">
            <a:extLst>
              <a:ext uri="{FF2B5EF4-FFF2-40B4-BE49-F238E27FC236}">
                <a16:creationId xmlns:a16="http://schemas.microsoft.com/office/drawing/2014/main" id="{BA00C46C-2756-6D2B-12A6-70B2528C5D4A}"/>
              </a:ext>
            </a:extLst>
          </p:cNvPr>
          <p:cNvSpPr/>
          <p:nvPr/>
        </p:nvSpPr>
        <p:spPr>
          <a:xfrm>
            <a:off x="3462936" y="4708513"/>
            <a:ext cx="5191553" cy="2291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pic>
        <p:nvPicPr>
          <p:cNvPr id="18" name="Picture 17" descr="A graph of different colored bars&#10;&#10;Description automatically generated with medium confidence">
            <a:extLst>
              <a:ext uri="{FF2B5EF4-FFF2-40B4-BE49-F238E27FC236}">
                <a16:creationId xmlns:a16="http://schemas.microsoft.com/office/drawing/2014/main" id="{EE1157C1-FDAE-25B3-BC79-D11C58DD2B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6226" y="5233248"/>
            <a:ext cx="4975518" cy="1276104"/>
          </a:xfrm>
          <a:prstGeom prst="rect">
            <a:avLst/>
          </a:prstGeom>
        </p:spPr>
      </p:pic>
    </p:spTree>
    <p:extLst>
      <p:ext uri="{BB962C8B-B14F-4D97-AF65-F5344CB8AC3E}">
        <p14:creationId xmlns:p14="http://schemas.microsoft.com/office/powerpoint/2010/main" val="141598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21376" y="698855"/>
            <a:ext cx="24392677" cy="272934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3" name="Rectangle 2">
            <a:extLst>
              <a:ext uri="{FF2B5EF4-FFF2-40B4-BE49-F238E27FC236}">
                <a16:creationId xmlns:a16="http://schemas.microsoft.com/office/drawing/2014/main" id="{9D0E6191-CC74-7526-2DDD-57F9445EE5E4}"/>
              </a:ext>
            </a:extLst>
          </p:cNvPr>
          <p:cNvSpPr/>
          <p:nvPr/>
        </p:nvSpPr>
        <p:spPr>
          <a:xfrm>
            <a:off x="12896480" y="3572"/>
            <a:ext cx="11677913" cy="13708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7" name="TextBox 7"/>
          <p:cNvSpPr txBox="1"/>
          <p:nvPr/>
        </p:nvSpPr>
        <p:spPr>
          <a:xfrm>
            <a:off x="1218565" y="1442823"/>
            <a:ext cx="19543037"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SUMMARY STATISTICS</a:t>
            </a:r>
          </a:p>
        </p:txBody>
      </p:sp>
      <p:sp>
        <p:nvSpPr>
          <p:cNvPr id="8" name="TextBox 8"/>
          <p:cNvSpPr txBox="1"/>
          <p:nvPr/>
        </p:nvSpPr>
        <p:spPr>
          <a:xfrm>
            <a:off x="1117018" y="4768471"/>
            <a:ext cx="11525594" cy="8389669"/>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a:rPr>
              <a:t>Summary statistics are used to distill a dataset into some key characteristics.</a:t>
            </a:r>
          </a:p>
          <a:p>
            <a:pPr>
              <a:lnSpc>
                <a:spcPts val="5970"/>
              </a:lnSpc>
            </a:pPr>
            <a:endParaRPr lang="en-US" sz="3731" dirty="0">
              <a:solidFill>
                <a:srgbClr val="404040"/>
              </a:solidFill>
              <a:latin typeface="Montserrat"/>
            </a:endParaRPr>
          </a:p>
          <a:p>
            <a:pPr>
              <a:lnSpc>
                <a:spcPts val="5970"/>
              </a:lnSpc>
            </a:pPr>
            <a:r>
              <a:rPr lang="en-US" sz="3731" dirty="0">
                <a:solidFill>
                  <a:srgbClr val="404040"/>
                </a:solidFill>
                <a:latin typeface="Montserrat"/>
              </a:rPr>
              <a:t>They often include the following measures:</a:t>
            </a:r>
          </a:p>
          <a:p>
            <a:pPr marL="609265" indent="-609265">
              <a:lnSpc>
                <a:spcPts val="5970"/>
              </a:lnSpc>
              <a:buFont typeface="Arial" panose="020B0604020202020204" pitchFamily="34" charset="0"/>
              <a:buChar char="•"/>
            </a:pPr>
            <a:r>
              <a:rPr lang="en-US" sz="3731" dirty="0">
                <a:solidFill>
                  <a:srgbClr val="404040"/>
                </a:solidFill>
                <a:latin typeface="Montserrat"/>
              </a:rPr>
              <a:t>Central tendency (mean, median, mode)</a:t>
            </a:r>
          </a:p>
          <a:p>
            <a:pPr marL="609265" indent="-609265">
              <a:lnSpc>
                <a:spcPts val="5970"/>
              </a:lnSpc>
              <a:buFont typeface="Arial" panose="020B0604020202020204" pitchFamily="34" charset="0"/>
              <a:buChar char="•"/>
            </a:pPr>
            <a:r>
              <a:rPr lang="en-US" sz="3731" dirty="0">
                <a:solidFill>
                  <a:srgbClr val="404040"/>
                </a:solidFill>
                <a:latin typeface="Montserrat"/>
              </a:rPr>
              <a:t>Spread (standard deviation)</a:t>
            </a:r>
          </a:p>
          <a:p>
            <a:pPr marL="609265" indent="-609265">
              <a:lnSpc>
                <a:spcPts val="5970"/>
              </a:lnSpc>
              <a:buFont typeface="Arial" panose="020B0604020202020204" pitchFamily="34" charset="0"/>
              <a:buChar char="•"/>
            </a:pPr>
            <a:r>
              <a:rPr lang="en-US" sz="3731" dirty="0">
                <a:solidFill>
                  <a:srgbClr val="404040"/>
                </a:solidFill>
                <a:latin typeface="Montserrat"/>
              </a:rPr>
              <a:t>Minimum and Maximum</a:t>
            </a:r>
          </a:p>
          <a:p>
            <a:pPr marL="609265" indent="-609265">
              <a:lnSpc>
                <a:spcPts val="5970"/>
              </a:lnSpc>
              <a:buFont typeface="Arial" panose="020B0604020202020204" pitchFamily="34" charset="0"/>
              <a:buChar char="•"/>
            </a:pPr>
            <a:r>
              <a:rPr lang="en-US" sz="3731" dirty="0">
                <a:solidFill>
                  <a:srgbClr val="404040"/>
                </a:solidFill>
                <a:latin typeface="Montserrat"/>
              </a:rPr>
              <a:t>Quartiles </a:t>
            </a:r>
          </a:p>
          <a:p>
            <a:pPr marL="609265" indent="-609265">
              <a:lnSpc>
                <a:spcPts val="5970"/>
              </a:lnSpc>
              <a:buFont typeface="Arial" panose="020B0604020202020204" pitchFamily="34" charset="0"/>
              <a:buChar char="•"/>
            </a:pPr>
            <a:r>
              <a:rPr lang="en-US" sz="3731" dirty="0">
                <a:solidFill>
                  <a:srgbClr val="404040"/>
                </a:solidFill>
                <a:latin typeface="Montserrat"/>
              </a:rPr>
              <a:t>Shape of the distribution</a:t>
            </a:r>
          </a:p>
          <a:p>
            <a:pPr marL="609265" indent="-609265">
              <a:lnSpc>
                <a:spcPts val="5970"/>
              </a:lnSpc>
              <a:buFont typeface="Arial" panose="020B0604020202020204" pitchFamily="34" charset="0"/>
              <a:buChar char="•"/>
            </a:pPr>
            <a:r>
              <a:rPr lang="en-US" sz="3731" dirty="0">
                <a:solidFill>
                  <a:srgbClr val="404040"/>
                </a:solidFill>
                <a:latin typeface="Montserrat"/>
              </a:rPr>
              <a:t>Correlation between features</a:t>
            </a:r>
          </a:p>
          <a:p>
            <a:pPr>
              <a:lnSpc>
                <a:spcPts val="5970"/>
              </a:lnSpc>
            </a:pPr>
            <a:endParaRPr lang="en-US" sz="3731"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14750399" y="1442822"/>
            <a:ext cx="4384858" cy="5652769"/>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50399" y="7628395"/>
            <a:ext cx="7920674" cy="5280448"/>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Прямоугольник 80"/>
          <p:cNvSpPr/>
          <p:nvPr/>
        </p:nvSpPr>
        <p:spPr>
          <a:xfrm rot="5400000" flipH="1">
            <a:off x="12935400" y="8047608"/>
            <a:ext cx="10043792" cy="45278"/>
          </a:xfrm>
          <a:prstGeom prst="rect">
            <a:avLst/>
          </a:prstGeom>
          <a:solidFill>
            <a:srgbClr val="393C39"/>
          </a:solidFill>
          <a:ln w="12700">
            <a:miter lim="400000"/>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49" name="Скругленный прямоугольник 7"/>
          <p:cNvSpPr/>
          <p:nvPr/>
        </p:nvSpPr>
        <p:spPr>
          <a:xfrm rot="5400000" flipH="1">
            <a:off x="12111951" y="10414513"/>
            <a:ext cx="1668042" cy="3444066"/>
          </a:xfrm>
          <a:prstGeom prst="roundRect">
            <a:avLst>
              <a:gd name="adj" fmla="val 4340"/>
            </a:avLst>
          </a:prstGeom>
          <a:solidFill>
            <a:srgbClr val="234C54"/>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0" name="Скругленный прямоугольник 85"/>
          <p:cNvSpPr/>
          <p:nvPr/>
        </p:nvSpPr>
        <p:spPr>
          <a:xfrm rot="5400000" flipH="1">
            <a:off x="12086607" y="5880413"/>
            <a:ext cx="1718730" cy="3444065"/>
          </a:xfrm>
          <a:prstGeom prst="roundRect">
            <a:avLst>
              <a:gd name="adj" fmla="val 4212"/>
            </a:avLst>
          </a:prstGeom>
          <a:solidFill>
            <a:srgbClr val="436C6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1" name="Скругленный прямоугольник 86"/>
          <p:cNvSpPr/>
          <p:nvPr/>
        </p:nvSpPr>
        <p:spPr>
          <a:xfrm rot="5400000" flipH="1">
            <a:off x="12209982" y="3657699"/>
            <a:ext cx="1471980" cy="3444066"/>
          </a:xfrm>
          <a:prstGeom prst="roundRect">
            <a:avLst>
              <a:gd name="adj" fmla="val 4918"/>
            </a:avLst>
          </a:prstGeom>
          <a:solidFill>
            <a:srgbClr val="89A8A8"/>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2" name="Скругленный прямоугольник 88"/>
          <p:cNvSpPr/>
          <p:nvPr/>
        </p:nvSpPr>
        <p:spPr>
          <a:xfrm rot="5400000" flipH="1">
            <a:off x="12567023" y="1700914"/>
            <a:ext cx="757895" cy="3444065"/>
          </a:xfrm>
          <a:prstGeom prst="roundRect">
            <a:avLst>
              <a:gd name="adj" fmla="val 9553"/>
            </a:avLst>
          </a:prstGeom>
          <a:solidFill>
            <a:srgbClr val="93B08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3" name="Прямоугольник 80"/>
          <p:cNvSpPr/>
          <p:nvPr/>
        </p:nvSpPr>
        <p:spPr>
          <a:xfrm rot="5400000" flipH="1">
            <a:off x="5939666" y="8047608"/>
            <a:ext cx="10043793" cy="45278"/>
          </a:xfrm>
          <a:prstGeom prst="rect">
            <a:avLst/>
          </a:prstGeom>
          <a:solidFill>
            <a:srgbClr val="393C39"/>
          </a:solidFill>
          <a:ln w="12700">
            <a:miter lim="400000"/>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4" name="Овал 4"/>
          <p:cNvSpPr/>
          <p:nvPr/>
        </p:nvSpPr>
        <p:spPr>
          <a:xfrm rot="5400000" flipH="1">
            <a:off x="10873497" y="12061466"/>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5" name="Овал 81"/>
          <p:cNvSpPr/>
          <p:nvPr/>
        </p:nvSpPr>
        <p:spPr>
          <a:xfrm rot="5400000" flipH="1">
            <a:off x="10873497" y="9803260"/>
            <a:ext cx="165179"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6" name="Овал 82"/>
          <p:cNvSpPr/>
          <p:nvPr/>
        </p:nvSpPr>
        <p:spPr>
          <a:xfrm rot="5400000" flipH="1">
            <a:off x="10873497" y="7553955"/>
            <a:ext cx="165179"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7" name="Овал 83"/>
          <p:cNvSpPr/>
          <p:nvPr/>
        </p:nvSpPr>
        <p:spPr>
          <a:xfrm rot="5400000" flipH="1">
            <a:off x="10873497" y="3347866"/>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grpSp>
        <p:nvGrpSpPr>
          <p:cNvPr id="664" name="Group"/>
          <p:cNvGrpSpPr/>
          <p:nvPr/>
        </p:nvGrpSpPr>
        <p:grpSpPr>
          <a:xfrm>
            <a:off x="11812601" y="3237996"/>
            <a:ext cx="2266741" cy="375430"/>
            <a:chOff x="0" y="0"/>
            <a:chExt cx="2266740" cy="375428"/>
          </a:xfrm>
        </p:grpSpPr>
        <p:sp>
          <p:nvSpPr>
            <p:cNvPr id="658" name="Square"/>
            <p:cNvSpPr/>
            <p:nvPr/>
          </p:nvSpPr>
          <p:spPr>
            <a:xfrm>
              <a:off x="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59" name="Square"/>
            <p:cNvSpPr/>
            <p:nvPr/>
          </p:nvSpPr>
          <p:spPr>
            <a:xfrm>
              <a:off x="37779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0" name="Square"/>
            <p:cNvSpPr/>
            <p:nvPr/>
          </p:nvSpPr>
          <p:spPr>
            <a:xfrm>
              <a:off x="75558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1" name="Square"/>
            <p:cNvSpPr/>
            <p:nvPr/>
          </p:nvSpPr>
          <p:spPr>
            <a:xfrm>
              <a:off x="113337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2" name="Square"/>
            <p:cNvSpPr/>
            <p:nvPr/>
          </p:nvSpPr>
          <p:spPr>
            <a:xfrm>
              <a:off x="151116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3" name="Square"/>
            <p:cNvSpPr/>
            <p:nvPr/>
          </p:nvSpPr>
          <p:spPr>
            <a:xfrm>
              <a:off x="188895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grpSp>
      <p:grpSp>
        <p:nvGrpSpPr>
          <p:cNvPr id="680" name="Group"/>
          <p:cNvGrpSpPr/>
          <p:nvPr/>
        </p:nvGrpSpPr>
        <p:grpSpPr>
          <a:xfrm>
            <a:off x="11948217" y="4802160"/>
            <a:ext cx="1979125" cy="1155144"/>
            <a:chOff x="0" y="0"/>
            <a:chExt cx="1979124" cy="1155143"/>
          </a:xfrm>
        </p:grpSpPr>
        <p:sp>
          <p:nvSpPr>
            <p:cNvPr id="665" name="Square"/>
            <p:cNvSpPr/>
            <p:nvPr/>
          </p:nvSpPr>
          <p:spPr>
            <a:xfrm>
              <a:off x="0" y="0"/>
              <a:ext cx="395825"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6" name="Square"/>
            <p:cNvSpPr/>
            <p:nvPr/>
          </p:nvSpPr>
          <p:spPr>
            <a:xfrm>
              <a:off x="395824"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7" name="Square"/>
            <p:cNvSpPr/>
            <p:nvPr/>
          </p:nvSpPr>
          <p:spPr>
            <a:xfrm>
              <a:off x="791649"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8" name="Square"/>
            <p:cNvSpPr/>
            <p:nvPr/>
          </p:nvSpPr>
          <p:spPr>
            <a:xfrm>
              <a:off x="1187474"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9" name="Square"/>
            <p:cNvSpPr/>
            <p:nvPr/>
          </p:nvSpPr>
          <p:spPr>
            <a:xfrm>
              <a:off x="1583299"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0" name="Square"/>
            <p:cNvSpPr/>
            <p:nvPr/>
          </p:nvSpPr>
          <p:spPr>
            <a:xfrm>
              <a:off x="0" y="376374"/>
              <a:ext cx="395825"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1" name="Square"/>
            <p:cNvSpPr/>
            <p:nvPr/>
          </p:nvSpPr>
          <p:spPr>
            <a:xfrm>
              <a:off x="395824"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2" name="Square"/>
            <p:cNvSpPr/>
            <p:nvPr/>
          </p:nvSpPr>
          <p:spPr>
            <a:xfrm>
              <a:off x="791649"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3" name="Square"/>
            <p:cNvSpPr/>
            <p:nvPr/>
          </p:nvSpPr>
          <p:spPr>
            <a:xfrm>
              <a:off x="1187474"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4" name="Square"/>
            <p:cNvSpPr/>
            <p:nvPr/>
          </p:nvSpPr>
          <p:spPr>
            <a:xfrm>
              <a:off x="1583299"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5" name="Square"/>
            <p:cNvSpPr/>
            <p:nvPr/>
          </p:nvSpPr>
          <p:spPr>
            <a:xfrm>
              <a:off x="0" y="761792"/>
              <a:ext cx="395825"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6" name="Square"/>
            <p:cNvSpPr/>
            <p:nvPr/>
          </p:nvSpPr>
          <p:spPr>
            <a:xfrm>
              <a:off x="395824"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7" name="Square"/>
            <p:cNvSpPr/>
            <p:nvPr/>
          </p:nvSpPr>
          <p:spPr>
            <a:xfrm>
              <a:off x="791649"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8" name="Square"/>
            <p:cNvSpPr/>
            <p:nvPr/>
          </p:nvSpPr>
          <p:spPr>
            <a:xfrm>
              <a:off x="1187474"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9" name="Square"/>
            <p:cNvSpPr/>
            <p:nvPr/>
          </p:nvSpPr>
          <p:spPr>
            <a:xfrm>
              <a:off x="1583299"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nvGrpSpPr>
          <p:cNvPr id="696" name="Group"/>
          <p:cNvGrpSpPr/>
          <p:nvPr/>
        </p:nvGrpSpPr>
        <p:grpSpPr>
          <a:xfrm>
            <a:off x="11918892" y="6928655"/>
            <a:ext cx="2328435" cy="1366198"/>
            <a:chOff x="0" y="0"/>
            <a:chExt cx="2328434" cy="1366197"/>
          </a:xfrm>
        </p:grpSpPr>
        <p:sp>
          <p:nvSpPr>
            <p:cNvPr id="681" name="Rectangle"/>
            <p:cNvSpPr/>
            <p:nvPr/>
          </p:nvSpPr>
          <p:spPr>
            <a:xfrm>
              <a:off x="0"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2" name="Rectangle"/>
            <p:cNvSpPr/>
            <p:nvPr/>
          </p:nvSpPr>
          <p:spPr>
            <a:xfrm>
              <a:off x="388072"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3" name="Rectangle"/>
            <p:cNvSpPr/>
            <p:nvPr/>
          </p:nvSpPr>
          <p:spPr>
            <a:xfrm>
              <a:off x="776144" y="0"/>
              <a:ext cx="388074"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4" name="Rectangle"/>
            <p:cNvSpPr/>
            <p:nvPr/>
          </p:nvSpPr>
          <p:spPr>
            <a:xfrm>
              <a:off x="1164217"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5" name="Rectangle"/>
            <p:cNvSpPr/>
            <p:nvPr/>
          </p:nvSpPr>
          <p:spPr>
            <a:xfrm>
              <a:off x="1552289"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6" name="Rectangle"/>
            <p:cNvSpPr/>
            <p:nvPr/>
          </p:nvSpPr>
          <p:spPr>
            <a:xfrm>
              <a:off x="0"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7" name="Rectangle"/>
            <p:cNvSpPr/>
            <p:nvPr/>
          </p:nvSpPr>
          <p:spPr>
            <a:xfrm>
              <a:off x="388072"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8" name="Rectangle"/>
            <p:cNvSpPr/>
            <p:nvPr/>
          </p:nvSpPr>
          <p:spPr>
            <a:xfrm>
              <a:off x="776144" y="490274"/>
              <a:ext cx="388074"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9" name="Rectangle"/>
            <p:cNvSpPr/>
            <p:nvPr/>
          </p:nvSpPr>
          <p:spPr>
            <a:xfrm>
              <a:off x="1164217"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0" name="Rectangle"/>
            <p:cNvSpPr/>
            <p:nvPr/>
          </p:nvSpPr>
          <p:spPr>
            <a:xfrm>
              <a:off x="1552289"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1" name="Rectangle"/>
            <p:cNvSpPr/>
            <p:nvPr/>
          </p:nvSpPr>
          <p:spPr>
            <a:xfrm>
              <a:off x="1940361" y="490274"/>
              <a:ext cx="388074"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2" name="Rectangle"/>
            <p:cNvSpPr/>
            <p:nvPr/>
          </p:nvSpPr>
          <p:spPr>
            <a:xfrm>
              <a:off x="0" y="980550"/>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3" name="Rectangle"/>
            <p:cNvSpPr/>
            <p:nvPr/>
          </p:nvSpPr>
          <p:spPr>
            <a:xfrm>
              <a:off x="388072" y="980550"/>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4" name="Rectangle"/>
            <p:cNvSpPr/>
            <p:nvPr/>
          </p:nvSpPr>
          <p:spPr>
            <a:xfrm>
              <a:off x="776144" y="980550"/>
              <a:ext cx="388074"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5" name="Rectangle"/>
            <p:cNvSpPr/>
            <p:nvPr/>
          </p:nvSpPr>
          <p:spPr>
            <a:xfrm>
              <a:off x="1164217" y="980550"/>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sp>
        <p:nvSpPr>
          <p:cNvPr id="697" name="Vector"/>
          <p:cNvSpPr txBox="1"/>
          <p:nvPr/>
        </p:nvSpPr>
        <p:spPr>
          <a:xfrm>
            <a:off x="12338908" y="2542607"/>
            <a:ext cx="1214129" cy="473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Vector</a:t>
            </a:r>
          </a:p>
        </p:txBody>
      </p:sp>
      <p:sp>
        <p:nvSpPr>
          <p:cNvPr id="698" name="Data Frame"/>
          <p:cNvSpPr txBox="1"/>
          <p:nvPr/>
        </p:nvSpPr>
        <p:spPr>
          <a:xfrm>
            <a:off x="11948217" y="4159851"/>
            <a:ext cx="2190697" cy="473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Data Frame</a:t>
            </a:r>
          </a:p>
        </p:txBody>
      </p:sp>
      <p:sp>
        <p:nvSpPr>
          <p:cNvPr id="699" name="Tibble"/>
          <p:cNvSpPr txBox="1"/>
          <p:nvPr/>
        </p:nvSpPr>
        <p:spPr>
          <a:xfrm>
            <a:off x="12386238" y="10814332"/>
            <a:ext cx="1119469" cy="523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Tibble</a:t>
            </a:r>
          </a:p>
        </p:txBody>
      </p:sp>
      <p:sp>
        <p:nvSpPr>
          <p:cNvPr id="700" name="List"/>
          <p:cNvSpPr txBox="1"/>
          <p:nvPr/>
        </p:nvSpPr>
        <p:spPr>
          <a:xfrm>
            <a:off x="12592037" y="6251064"/>
            <a:ext cx="707867" cy="473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List</a:t>
            </a:r>
          </a:p>
        </p:txBody>
      </p:sp>
      <p:grpSp>
        <p:nvGrpSpPr>
          <p:cNvPr id="721" name="Group"/>
          <p:cNvGrpSpPr/>
          <p:nvPr/>
        </p:nvGrpSpPr>
        <p:grpSpPr>
          <a:xfrm>
            <a:off x="11968533" y="11300117"/>
            <a:ext cx="1954879" cy="1436881"/>
            <a:chOff x="0" y="0"/>
            <a:chExt cx="1954878" cy="1436879"/>
          </a:xfrm>
        </p:grpSpPr>
        <p:sp>
          <p:nvSpPr>
            <p:cNvPr id="701" name="Square"/>
            <p:cNvSpPr/>
            <p:nvPr/>
          </p:nvSpPr>
          <p:spPr>
            <a:xfrm>
              <a:off x="0" y="305661"/>
              <a:ext cx="390976"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2" name="Square"/>
            <p:cNvSpPr/>
            <p:nvPr/>
          </p:nvSpPr>
          <p:spPr>
            <a:xfrm>
              <a:off x="390975"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3" name="Square"/>
            <p:cNvSpPr/>
            <p:nvPr/>
          </p:nvSpPr>
          <p:spPr>
            <a:xfrm>
              <a:off x="781951"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4" name="Square"/>
            <p:cNvSpPr/>
            <p:nvPr/>
          </p:nvSpPr>
          <p:spPr>
            <a:xfrm>
              <a:off x="1172926"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5" name="Square"/>
            <p:cNvSpPr/>
            <p:nvPr/>
          </p:nvSpPr>
          <p:spPr>
            <a:xfrm>
              <a:off x="1563902"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6" name="Square"/>
            <p:cNvSpPr/>
            <p:nvPr/>
          </p:nvSpPr>
          <p:spPr>
            <a:xfrm>
              <a:off x="0" y="677424"/>
              <a:ext cx="390976"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7" name="Square"/>
            <p:cNvSpPr/>
            <p:nvPr/>
          </p:nvSpPr>
          <p:spPr>
            <a:xfrm>
              <a:off x="390975"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8" name="Square"/>
            <p:cNvSpPr/>
            <p:nvPr/>
          </p:nvSpPr>
          <p:spPr>
            <a:xfrm>
              <a:off x="781951"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9" name="Square"/>
            <p:cNvSpPr/>
            <p:nvPr/>
          </p:nvSpPr>
          <p:spPr>
            <a:xfrm>
              <a:off x="1172926"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0" name="Square"/>
            <p:cNvSpPr/>
            <p:nvPr/>
          </p:nvSpPr>
          <p:spPr>
            <a:xfrm>
              <a:off x="1563902"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1" name="Square"/>
            <p:cNvSpPr/>
            <p:nvPr/>
          </p:nvSpPr>
          <p:spPr>
            <a:xfrm>
              <a:off x="0" y="1048347"/>
              <a:ext cx="390976"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2" name="Square"/>
            <p:cNvSpPr/>
            <p:nvPr/>
          </p:nvSpPr>
          <p:spPr>
            <a:xfrm>
              <a:off x="390975"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3" name="Square"/>
            <p:cNvSpPr/>
            <p:nvPr/>
          </p:nvSpPr>
          <p:spPr>
            <a:xfrm>
              <a:off x="781951"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4" name="Square"/>
            <p:cNvSpPr/>
            <p:nvPr/>
          </p:nvSpPr>
          <p:spPr>
            <a:xfrm>
              <a:off x="1172926"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5" name="Square"/>
            <p:cNvSpPr/>
            <p:nvPr/>
          </p:nvSpPr>
          <p:spPr>
            <a:xfrm>
              <a:off x="1563902"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6" name="&lt; &gt;"/>
            <p:cNvSpPr txBox="1"/>
            <p:nvPr/>
          </p:nvSpPr>
          <p:spPr>
            <a:xfrm>
              <a:off x="8151"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17" name="&lt; &gt;"/>
            <p:cNvSpPr txBox="1"/>
            <p:nvPr/>
          </p:nvSpPr>
          <p:spPr>
            <a:xfrm>
              <a:off x="407279"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18" name="&lt; &gt;"/>
            <p:cNvSpPr txBox="1"/>
            <p:nvPr/>
          </p:nvSpPr>
          <p:spPr>
            <a:xfrm>
              <a:off x="798254"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19" name="&lt; &gt;"/>
            <p:cNvSpPr txBox="1"/>
            <p:nvPr/>
          </p:nvSpPr>
          <p:spPr>
            <a:xfrm>
              <a:off x="1168039" y="-1"/>
              <a:ext cx="374674"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20" name="&lt; &gt;"/>
            <p:cNvSpPr txBox="1"/>
            <p:nvPr/>
          </p:nvSpPr>
          <p:spPr>
            <a:xfrm>
              <a:off x="1559015"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700">
                  <a:solidFill>
                    <a:srgbClr val="FFFFFF"/>
                  </a:solidFill>
                </a:defRPr>
              </a:lvl1pPr>
            </a:lstStyle>
            <a:p>
              <a:r>
                <a:t>&lt; &gt;</a:t>
              </a:r>
            </a:p>
          </p:txBody>
        </p:sp>
      </p:grpSp>
      <p:sp>
        <p:nvSpPr>
          <p:cNvPr id="722" name="Скругленный прямоугольник 88"/>
          <p:cNvSpPr/>
          <p:nvPr/>
        </p:nvSpPr>
        <p:spPr>
          <a:xfrm rot="5400000" flipH="1">
            <a:off x="19389500" y="1869684"/>
            <a:ext cx="1104410" cy="3444065"/>
          </a:xfrm>
          <a:prstGeom prst="roundRect">
            <a:avLst>
              <a:gd name="adj" fmla="val 6555"/>
            </a:avLst>
          </a:prstGeom>
          <a:solidFill>
            <a:srgbClr val="880C0A">
              <a:alpha val="67831"/>
            </a:srgbClr>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23" name="Овал 4"/>
          <p:cNvSpPr/>
          <p:nvPr/>
        </p:nvSpPr>
        <p:spPr>
          <a:xfrm rot="5400000" flipH="1">
            <a:off x="17869230" y="12016536"/>
            <a:ext cx="165178"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4" name="Овал 81"/>
          <p:cNvSpPr/>
          <p:nvPr/>
        </p:nvSpPr>
        <p:spPr>
          <a:xfrm rot="5400000" flipH="1">
            <a:off x="17869230" y="9891561"/>
            <a:ext cx="165178"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5" name="Овал 82"/>
          <p:cNvSpPr/>
          <p:nvPr/>
        </p:nvSpPr>
        <p:spPr>
          <a:xfrm rot="5400000" flipH="1">
            <a:off x="17869230" y="7766585"/>
            <a:ext cx="165178"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6" name="Овал 83"/>
          <p:cNvSpPr/>
          <p:nvPr/>
        </p:nvSpPr>
        <p:spPr>
          <a:xfrm rot="5400000" flipH="1">
            <a:off x="17874707" y="3516636"/>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7" name="Numeric"/>
          <p:cNvSpPr txBox="1"/>
          <p:nvPr/>
        </p:nvSpPr>
        <p:spPr>
          <a:xfrm>
            <a:off x="19144629" y="2542607"/>
            <a:ext cx="1594152" cy="473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Numeric</a:t>
            </a:r>
          </a:p>
        </p:txBody>
      </p:sp>
      <p:sp>
        <p:nvSpPr>
          <p:cNvPr id="728" name="Integer"/>
          <p:cNvSpPr txBox="1"/>
          <p:nvPr/>
        </p:nvSpPr>
        <p:spPr>
          <a:xfrm>
            <a:off x="19269233" y="4598653"/>
            <a:ext cx="1344945" cy="581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Integer</a:t>
            </a:r>
          </a:p>
        </p:txBody>
      </p:sp>
      <p:sp>
        <p:nvSpPr>
          <p:cNvPr id="729" name="Logical"/>
          <p:cNvSpPr txBox="1"/>
          <p:nvPr/>
        </p:nvSpPr>
        <p:spPr>
          <a:xfrm>
            <a:off x="19269233" y="10925202"/>
            <a:ext cx="1344945" cy="581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Logical</a:t>
            </a:r>
          </a:p>
        </p:txBody>
      </p:sp>
      <p:sp>
        <p:nvSpPr>
          <p:cNvPr id="730" name="Character"/>
          <p:cNvSpPr txBox="1"/>
          <p:nvPr/>
        </p:nvSpPr>
        <p:spPr>
          <a:xfrm>
            <a:off x="19061517" y="6695588"/>
            <a:ext cx="1864914" cy="5498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Character</a:t>
            </a:r>
          </a:p>
        </p:txBody>
      </p:sp>
      <p:sp>
        <p:nvSpPr>
          <p:cNvPr id="731" name="Factor"/>
          <p:cNvSpPr txBox="1"/>
          <p:nvPr/>
        </p:nvSpPr>
        <p:spPr>
          <a:xfrm>
            <a:off x="19333646" y="8859994"/>
            <a:ext cx="1216119" cy="473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Factor</a:t>
            </a:r>
          </a:p>
        </p:txBody>
      </p:sp>
      <p:sp>
        <p:nvSpPr>
          <p:cNvPr id="732" name="Скругленный прямоугольник 88"/>
          <p:cNvSpPr/>
          <p:nvPr/>
        </p:nvSpPr>
        <p:spPr>
          <a:xfrm rot="5400000" flipH="1">
            <a:off x="19389500" y="3994659"/>
            <a:ext cx="1104410" cy="3444065"/>
          </a:xfrm>
          <a:prstGeom prst="roundRect">
            <a:avLst>
              <a:gd name="adj" fmla="val 6555"/>
            </a:avLst>
          </a:prstGeom>
          <a:solidFill>
            <a:srgbClr val="390608">
              <a:alpha val="67831"/>
            </a:srgbClr>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3" name="Скругленный прямоугольник 88"/>
          <p:cNvSpPr/>
          <p:nvPr/>
        </p:nvSpPr>
        <p:spPr>
          <a:xfrm rot="5400000" flipH="1">
            <a:off x="19389500" y="6119634"/>
            <a:ext cx="1104410" cy="3444065"/>
          </a:xfrm>
          <a:prstGeom prst="roundRect">
            <a:avLst>
              <a:gd name="adj" fmla="val 6555"/>
            </a:avLst>
          </a:prstGeom>
          <a:solidFill>
            <a:srgbClr val="390622">
              <a:alpha val="67831"/>
            </a:srgbClr>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4" name="Скругленный прямоугольник 88"/>
          <p:cNvSpPr/>
          <p:nvPr/>
        </p:nvSpPr>
        <p:spPr>
          <a:xfrm rot="5400000" flipH="1">
            <a:off x="19389500" y="8244609"/>
            <a:ext cx="1104410" cy="3444065"/>
          </a:xfrm>
          <a:prstGeom prst="roundRect">
            <a:avLst>
              <a:gd name="adj" fmla="val 6555"/>
            </a:avLst>
          </a:prstGeom>
          <a:solidFill>
            <a:srgbClr val="525067"/>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5" name="Скругленный прямоугольник 88"/>
          <p:cNvSpPr/>
          <p:nvPr/>
        </p:nvSpPr>
        <p:spPr>
          <a:xfrm rot="5400000" flipH="1">
            <a:off x="19389500" y="10369584"/>
            <a:ext cx="1104410" cy="3444065"/>
          </a:xfrm>
          <a:prstGeom prst="roundRect">
            <a:avLst>
              <a:gd name="adj" fmla="val 6555"/>
            </a:avLst>
          </a:prstGeom>
          <a:solidFill>
            <a:srgbClr val="8E8CA7"/>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6" name="Овал 83"/>
          <p:cNvSpPr/>
          <p:nvPr/>
        </p:nvSpPr>
        <p:spPr>
          <a:xfrm rot="5400000" flipH="1">
            <a:off x="17874707" y="5641611"/>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37" name="-1.5, 2.7, 3.2"/>
          <p:cNvSpPr txBox="1"/>
          <p:nvPr/>
        </p:nvSpPr>
        <p:spPr>
          <a:xfrm>
            <a:off x="18777487" y="3329720"/>
            <a:ext cx="2328436" cy="523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FFFFFF"/>
                </a:solidFill>
                <a:latin typeface="Helvetica"/>
                <a:ea typeface="Helvetica"/>
                <a:cs typeface="Helvetica"/>
                <a:sym typeface="Helvetica"/>
              </a:defRPr>
            </a:lvl1pPr>
          </a:lstStyle>
          <a:p>
            <a:r>
              <a:t>-1.5, 2.7, 3.2</a:t>
            </a:r>
          </a:p>
        </p:txBody>
      </p:sp>
      <p:sp>
        <p:nvSpPr>
          <p:cNvPr id="738" name="-2, -1, 0, 3, 5"/>
          <p:cNvSpPr txBox="1"/>
          <p:nvPr/>
        </p:nvSpPr>
        <p:spPr>
          <a:xfrm>
            <a:off x="18771342" y="5454695"/>
            <a:ext cx="2340726" cy="523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FFFFFF"/>
                </a:solidFill>
                <a:latin typeface="Helvetica"/>
                <a:ea typeface="Helvetica"/>
                <a:cs typeface="Helvetica"/>
                <a:sym typeface="Helvetica"/>
              </a:defRPr>
            </a:lvl1pPr>
          </a:lstStyle>
          <a:p>
            <a:r>
              <a:t>-2, -1, 0, 3, 5</a:t>
            </a:r>
          </a:p>
        </p:txBody>
      </p:sp>
      <p:sp>
        <p:nvSpPr>
          <p:cNvPr id="739" name="“A”, “Bat”, “Tom”"/>
          <p:cNvSpPr txBox="1"/>
          <p:nvPr/>
        </p:nvSpPr>
        <p:spPr>
          <a:xfrm>
            <a:off x="18589445" y="7579671"/>
            <a:ext cx="2901698" cy="523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FFFFFF"/>
                </a:solidFill>
                <a:latin typeface="Helvetica"/>
                <a:ea typeface="Helvetica"/>
                <a:cs typeface="Helvetica"/>
                <a:sym typeface="Helvetica"/>
              </a:defRPr>
            </a:lvl1pPr>
          </a:lstStyle>
          <a:p>
            <a:r>
              <a:t>“A”, “Bat”, “Tom”</a:t>
            </a:r>
          </a:p>
        </p:txBody>
      </p:sp>
      <p:sp>
        <p:nvSpPr>
          <p:cNvPr id="740" name="G1, G1, G2, G3"/>
          <p:cNvSpPr txBox="1"/>
          <p:nvPr/>
        </p:nvSpPr>
        <p:spPr>
          <a:xfrm>
            <a:off x="18589445" y="9704646"/>
            <a:ext cx="2901698" cy="523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FFFFFF"/>
                </a:solidFill>
                <a:latin typeface="Helvetica"/>
                <a:ea typeface="Helvetica"/>
                <a:cs typeface="Helvetica"/>
                <a:sym typeface="Helvetica"/>
              </a:defRPr>
            </a:lvl1pPr>
          </a:lstStyle>
          <a:p>
            <a:r>
              <a:t>G1, G1, G2, G3</a:t>
            </a:r>
          </a:p>
        </p:txBody>
      </p:sp>
      <p:sp>
        <p:nvSpPr>
          <p:cNvPr id="741" name="TRUE, FALSE"/>
          <p:cNvSpPr txBox="1"/>
          <p:nvPr/>
        </p:nvSpPr>
        <p:spPr>
          <a:xfrm>
            <a:off x="18725877" y="11829622"/>
            <a:ext cx="2628836" cy="523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FFFFFF"/>
                </a:solidFill>
                <a:latin typeface="Helvetica"/>
                <a:ea typeface="Helvetica"/>
                <a:cs typeface="Helvetica"/>
                <a:sym typeface="Helvetica"/>
              </a:defRPr>
            </a:lvl1pPr>
          </a:lstStyle>
          <a:p>
            <a:r>
              <a:t>TRUE, FALSE</a:t>
            </a:r>
          </a:p>
        </p:txBody>
      </p:sp>
      <p:sp>
        <p:nvSpPr>
          <p:cNvPr id="742" name="DATA STRUCTURES"/>
          <p:cNvSpPr txBox="1"/>
          <p:nvPr/>
        </p:nvSpPr>
        <p:spPr>
          <a:xfrm>
            <a:off x="11176999" y="997229"/>
            <a:ext cx="3537946"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800">
                <a:solidFill>
                  <a:srgbClr val="374556"/>
                </a:solidFill>
                <a:latin typeface="Helvetica"/>
                <a:ea typeface="Helvetica"/>
                <a:cs typeface="Helvetica"/>
                <a:sym typeface="Helvetica"/>
              </a:defRPr>
            </a:lvl1pPr>
          </a:lstStyle>
          <a:p>
            <a:r>
              <a:t>DATA STRUCTURES</a:t>
            </a:r>
          </a:p>
        </p:txBody>
      </p:sp>
      <p:sp>
        <p:nvSpPr>
          <p:cNvPr id="743" name="DATA TYPES"/>
          <p:cNvSpPr txBox="1"/>
          <p:nvPr/>
        </p:nvSpPr>
        <p:spPr>
          <a:xfrm>
            <a:off x="18789972" y="997229"/>
            <a:ext cx="2303467"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800">
                <a:solidFill>
                  <a:srgbClr val="374556"/>
                </a:solidFill>
                <a:latin typeface="Helvetica"/>
                <a:ea typeface="Helvetica"/>
                <a:cs typeface="Helvetica"/>
                <a:sym typeface="Helvetica"/>
              </a:defRPr>
            </a:lvl1pPr>
          </a:lstStyle>
          <a:p>
            <a:r>
              <a:t>DATA TYPES</a:t>
            </a:r>
          </a:p>
        </p:txBody>
      </p:sp>
      <p:sp>
        <p:nvSpPr>
          <p:cNvPr id="744" name="Скругленный прямоугольник 85"/>
          <p:cNvSpPr/>
          <p:nvPr/>
        </p:nvSpPr>
        <p:spPr>
          <a:xfrm rot="5400000" flipH="1">
            <a:off x="12150355" y="8156308"/>
            <a:ext cx="1591234" cy="3444065"/>
          </a:xfrm>
          <a:prstGeom prst="roundRect">
            <a:avLst>
              <a:gd name="adj" fmla="val 4550"/>
            </a:avLst>
          </a:prstGeom>
          <a:solidFill>
            <a:srgbClr val="436C6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grpSp>
        <p:nvGrpSpPr>
          <p:cNvPr id="793" name="Group"/>
          <p:cNvGrpSpPr/>
          <p:nvPr/>
        </p:nvGrpSpPr>
        <p:grpSpPr>
          <a:xfrm>
            <a:off x="11995091" y="9275368"/>
            <a:ext cx="1954880" cy="1213333"/>
            <a:chOff x="0" y="0"/>
            <a:chExt cx="1954878" cy="1213331"/>
          </a:xfrm>
        </p:grpSpPr>
        <p:grpSp>
          <p:nvGrpSpPr>
            <p:cNvPr id="760" name="Group"/>
            <p:cNvGrpSpPr/>
            <p:nvPr/>
          </p:nvGrpSpPr>
          <p:grpSpPr>
            <a:xfrm>
              <a:off x="313959" y="0"/>
              <a:ext cx="1640920" cy="957746"/>
              <a:chOff x="0" y="0"/>
              <a:chExt cx="1640919" cy="957745"/>
            </a:xfrm>
          </p:grpSpPr>
          <p:sp>
            <p:nvSpPr>
              <p:cNvPr id="745"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6"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7"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8"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9"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0"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1"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2"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3"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4"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5"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6"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7"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8"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9"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nvGrpSpPr>
            <p:cNvPr id="776" name="Group"/>
            <p:cNvGrpSpPr/>
            <p:nvPr/>
          </p:nvGrpSpPr>
          <p:grpSpPr>
            <a:xfrm>
              <a:off x="159650" y="119126"/>
              <a:ext cx="1640920" cy="957747"/>
              <a:chOff x="0" y="0"/>
              <a:chExt cx="1640919" cy="957745"/>
            </a:xfrm>
          </p:grpSpPr>
          <p:sp>
            <p:nvSpPr>
              <p:cNvPr id="761"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2"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3"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4"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5"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6"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7"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8"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9"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0"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1"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2"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3"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4"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5"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nvGrpSpPr>
            <p:cNvPr id="792" name="Group"/>
            <p:cNvGrpSpPr/>
            <p:nvPr/>
          </p:nvGrpSpPr>
          <p:grpSpPr>
            <a:xfrm>
              <a:off x="0" y="255586"/>
              <a:ext cx="1640920" cy="957746"/>
              <a:chOff x="0" y="0"/>
              <a:chExt cx="1640919" cy="957745"/>
            </a:xfrm>
          </p:grpSpPr>
          <p:sp>
            <p:nvSpPr>
              <p:cNvPr id="777"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8"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9"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0"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1"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2"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3"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4"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5"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6"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7"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8"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9"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90"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91"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sp>
        <p:nvSpPr>
          <p:cNvPr id="794" name="Array"/>
          <p:cNvSpPr txBox="1"/>
          <p:nvPr/>
        </p:nvSpPr>
        <p:spPr>
          <a:xfrm>
            <a:off x="12448509" y="8555765"/>
            <a:ext cx="1119468" cy="581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Array</a:t>
            </a:r>
          </a:p>
        </p:txBody>
      </p:sp>
      <p:sp>
        <p:nvSpPr>
          <p:cNvPr id="795" name="Овал 83"/>
          <p:cNvSpPr/>
          <p:nvPr/>
        </p:nvSpPr>
        <p:spPr>
          <a:xfrm rot="5400000" flipH="1">
            <a:off x="10873497" y="5304651"/>
            <a:ext cx="165179"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96" name="Rectangle"/>
          <p:cNvSpPr/>
          <p:nvPr/>
        </p:nvSpPr>
        <p:spPr>
          <a:xfrm>
            <a:off x="-14021" y="-57430"/>
            <a:ext cx="7626724" cy="13830860"/>
          </a:xfrm>
          <a:prstGeom prst="rect">
            <a:avLst/>
          </a:prstGeom>
          <a:solidFill>
            <a:srgbClr val="525067"/>
          </a:solidFill>
          <a:ln w="12700">
            <a:miter lim="400000"/>
          </a:ln>
        </p:spPr>
        <p:txBody>
          <a:bodyPr lIns="45719" rIns="45719" anchor="ctr"/>
          <a:lstStyle/>
          <a:p>
            <a:endParaRPr/>
          </a:p>
        </p:txBody>
      </p:sp>
      <p:grpSp>
        <p:nvGrpSpPr>
          <p:cNvPr id="800" name="Group"/>
          <p:cNvGrpSpPr/>
          <p:nvPr/>
        </p:nvGrpSpPr>
        <p:grpSpPr>
          <a:xfrm>
            <a:off x="1317270" y="5541905"/>
            <a:ext cx="5162056" cy="1891511"/>
            <a:chOff x="0" y="0"/>
            <a:chExt cx="5162055" cy="1891510"/>
          </a:xfrm>
        </p:grpSpPr>
        <p:sp>
          <p:nvSpPr>
            <p:cNvPr id="797" name="R DATA TYPES &amp; STRUCTURES"/>
            <p:cNvSpPr txBox="1"/>
            <p:nvPr/>
          </p:nvSpPr>
          <p:spPr>
            <a:xfrm>
              <a:off x="0" y="392242"/>
              <a:ext cx="5162056" cy="14992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5000">
                  <a:solidFill>
                    <a:srgbClr val="FFFFFF"/>
                  </a:solidFill>
                  <a:latin typeface="Helvetica"/>
                  <a:ea typeface="Helvetica"/>
                  <a:cs typeface="Helvetica"/>
                  <a:sym typeface="Helvetica"/>
                </a:defRPr>
              </a:lvl1pPr>
            </a:lstStyle>
            <a:p>
              <a:r>
                <a:t>R DATA TYPES &amp; STRUCTURES</a:t>
              </a:r>
            </a:p>
          </p:txBody>
        </p:sp>
        <p:sp>
          <p:nvSpPr>
            <p:cNvPr id="798" name="FROM EXCEL TO R"/>
            <p:cNvSpPr txBox="1"/>
            <p:nvPr/>
          </p:nvSpPr>
          <p:spPr>
            <a:xfrm>
              <a:off x="1157757" y="0"/>
              <a:ext cx="3521681" cy="36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1800" spc="337">
                  <a:solidFill>
                    <a:srgbClr val="FFFFFF"/>
                  </a:solidFill>
                  <a:latin typeface="Helvetica"/>
                  <a:ea typeface="Helvetica"/>
                  <a:cs typeface="Helvetica"/>
                  <a:sym typeface="Helvetica"/>
                </a:defRPr>
              </a:lvl1pPr>
            </a:lstStyle>
            <a:p>
              <a:r>
                <a:t>FROM EXCEL TO R</a:t>
              </a:r>
            </a:p>
          </p:txBody>
        </p:sp>
        <p:sp>
          <p:nvSpPr>
            <p:cNvPr id="799" name="Line"/>
            <p:cNvSpPr/>
            <p:nvPr/>
          </p:nvSpPr>
          <p:spPr>
            <a:xfrm>
              <a:off x="365475" y="169574"/>
              <a:ext cx="92796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816" name="Group"/>
          <p:cNvGrpSpPr/>
          <p:nvPr/>
        </p:nvGrpSpPr>
        <p:grpSpPr>
          <a:xfrm>
            <a:off x="2702535" y="7886419"/>
            <a:ext cx="2340726" cy="1366198"/>
            <a:chOff x="0" y="0"/>
            <a:chExt cx="2340724" cy="1366196"/>
          </a:xfrm>
        </p:grpSpPr>
        <p:sp>
          <p:nvSpPr>
            <p:cNvPr id="801" name="Square"/>
            <p:cNvSpPr/>
            <p:nvPr/>
          </p:nvSpPr>
          <p:spPr>
            <a:xfrm>
              <a:off x="0" y="0"/>
              <a:ext cx="468145"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2" name="Square"/>
            <p:cNvSpPr/>
            <p:nvPr/>
          </p:nvSpPr>
          <p:spPr>
            <a:xfrm>
              <a:off x="468144"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3" name="Square"/>
            <p:cNvSpPr/>
            <p:nvPr/>
          </p:nvSpPr>
          <p:spPr>
            <a:xfrm>
              <a:off x="936289"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4" name="Square"/>
            <p:cNvSpPr/>
            <p:nvPr/>
          </p:nvSpPr>
          <p:spPr>
            <a:xfrm>
              <a:off x="1404434"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5" name="Square"/>
            <p:cNvSpPr/>
            <p:nvPr/>
          </p:nvSpPr>
          <p:spPr>
            <a:xfrm>
              <a:off x="1872579"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6" name="Square"/>
            <p:cNvSpPr/>
            <p:nvPr/>
          </p:nvSpPr>
          <p:spPr>
            <a:xfrm>
              <a:off x="0" y="445141"/>
              <a:ext cx="468145"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7" name="Square"/>
            <p:cNvSpPr/>
            <p:nvPr/>
          </p:nvSpPr>
          <p:spPr>
            <a:xfrm>
              <a:off x="468144"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8" name="Square"/>
            <p:cNvSpPr/>
            <p:nvPr/>
          </p:nvSpPr>
          <p:spPr>
            <a:xfrm>
              <a:off x="936289"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9" name="Square"/>
            <p:cNvSpPr/>
            <p:nvPr/>
          </p:nvSpPr>
          <p:spPr>
            <a:xfrm>
              <a:off x="1404434"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0" name="Square"/>
            <p:cNvSpPr/>
            <p:nvPr/>
          </p:nvSpPr>
          <p:spPr>
            <a:xfrm>
              <a:off x="1872579"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1" name="Square"/>
            <p:cNvSpPr/>
            <p:nvPr/>
          </p:nvSpPr>
          <p:spPr>
            <a:xfrm>
              <a:off x="0" y="900978"/>
              <a:ext cx="468145"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2" name="Square"/>
            <p:cNvSpPr/>
            <p:nvPr/>
          </p:nvSpPr>
          <p:spPr>
            <a:xfrm>
              <a:off x="468144"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3" name="Square"/>
            <p:cNvSpPr/>
            <p:nvPr/>
          </p:nvSpPr>
          <p:spPr>
            <a:xfrm>
              <a:off x="936289"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4" name="Square"/>
            <p:cNvSpPr/>
            <p:nvPr/>
          </p:nvSpPr>
          <p:spPr>
            <a:xfrm>
              <a:off x="1404434"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5" name="Square"/>
            <p:cNvSpPr/>
            <p:nvPr/>
          </p:nvSpPr>
          <p:spPr>
            <a:xfrm>
              <a:off x="1872579"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grpSp>
      <p:sp>
        <p:nvSpPr>
          <p:cNvPr id="817" name="VARIABLES"/>
          <p:cNvSpPr txBox="1"/>
          <p:nvPr/>
        </p:nvSpPr>
        <p:spPr>
          <a:xfrm rot="16200000">
            <a:off x="1544637" y="8358698"/>
            <a:ext cx="1668042" cy="421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200">
                <a:solidFill>
                  <a:srgbClr val="FFFFFF"/>
                </a:solidFill>
                <a:latin typeface="Helvetica"/>
                <a:ea typeface="Helvetica"/>
                <a:cs typeface="Helvetica"/>
                <a:sym typeface="Helvetica"/>
              </a:defRPr>
            </a:lvl1pPr>
          </a:lstStyle>
          <a:p>
            <a:r>
              <a:t>VARIABLES</a:t>
            </a:r>
          </a:p>
        </p:txBody>
      </p:sp>
      <p:sp>
        <p:nvSpPr>
          <p:cNvPr id="818" name="OBSERVATIONS"/>
          <p:cNvSpPr txBox="1"/>
          <p:nvPr/>
        </p:nvSpPr>
        <p:spPr>
          <a:xfrm>
            <a:off x="2746565" y="9400820"/>
            <a:ext cx="2303467" cy="421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200">
                <a:solidFill>
                  <a:srgbClr val="FFFFFF"/>
                </a:solidFill>
                <a:latin typeface="Helvetica"/>
                <a:ea typeface="Helvetica"/>
                <a:cs typeface="Helvetica"/>
                <a:sym typeface="Helvetica"/>
              </a:defRPr>
            </a:lvl1pPr>
          </a:lstStyle>
          <a:p>
            <a:r>
              <a:t>OBSERVATIONS</a:t>
            </a:r>
          </a:p>
        </p:txBody>
      </p:sp>
      <p:sp>
        <p:nvSpPr>
          <p:cNvPr id="819" name="13"/>
          <p:cNvSpPr txBox="1"/>
          <p:nvPr/>
        </p:nvSpPr>
        <p:spPr>
          <a:xfrm>
            <a:off x="374649" y="13061950"/>
            <a:ext cx="665164" cy="128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13</a:t>
            </a:r>
          </a:p>
          <a:p>
            <a:pPr lvl="1">
              <a:defRPr sz="2600">
                <a:solidFill>
                  <a:srgbClr val="EBEBEB"/>
                </a:solidFill>
                <a:latin typeface="Helvetica"/>
                <a:ea typeface="Helvetica"/>
                <a:cs typeface="Helvetica"/>
                <a:sym typeface="Helvetica"/>
              </a:defRPr>
            </a:pPr>
            <a:endParaRPr/>
          </a:p>
        </p:txBody>
      </p:sp>
      <p:sp>
        <p:nvSpPr>
          <p:cNvPr id="820" name="Age…"/>
          <p:cNvSpPr txBox="1"/>
          <p:nvPr/>
        </p:nvSpPr>
        <p:spPr>
          <a:xfrm>
            <a:off x="9578145" y="4774615"/>
            <a:ext cx="1119469" cy="1213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a:defRPr sz="2600">
                <a:solidFill>
                  <a:srgbClr val="374556"/>
                </a:solidFill>
                <a:latin typeface="Helvetica"/>
                <a:ea typeface="Helvetica"/>
                <a:cs typeface="Helvetica"/>
                <a:sym typeface="Helvetica"/>
              </a:defRPr>
            </a:pPr>
            <a:r>
              <a:t>Age</a:t>
            </a:r>
          </a:p>
          <a:p>
            <a:pPr>
              <a:defRPr sz="2600">
                <a:solidFill>
                  <a:srgbClr val="374556"/>
                </a:solidFill>
                <a:latin typeface="Helvetica"/>
                <a:ea typeface="Helvetica"/>
                <a:cs typeface="Helvetica"/>
                <a:sym typeface="Helvetica"/>
              </a:defRPr>
            </a:pPr>
            <a:r>
              <a:t>Height</a:t>
            </a:r>
          </a:p>
          <a:p>
            <a:pPr>
              <a:defRPr sz="2600">
                <a:solidFill>
                  <a:srgbClr val="374556"/>
                </a:solidFill>
                <a:latin typeface="Helvetica"/>
                <a:ea typeface="Helvetica"/>
                <a:cs typeface="Helvetica"/>
                <a:sym typeface="Helvetica"/>
              </a:defRPr>
            </a:pPr>
            <a:r>
              <a:t>BMI</a:t>
            </a:r>
          </a:p>
        </p:txBody>
      </p:sp>
      <p:sp>
        <p:nvSpPr>
          <p:cNvPr id="821" name="Age"/>
          <p:cNvSpPr txBox="1"/>
          <p:nvPr/>
        </p:nvSpPr>
        <p:spPr>
          <a:xfrm>
            <a:off x="9578145" y="3186351"/>
            <a:ext cx="1119469" cy="5498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600">
                <a:solidFill>
                  <a:srgbClr val="374556"/>
                </a:solidFill>
                <a:latin typeface="Helvetica"/>
                <a:ea typeface="Helvetica"/>
                <a:cs typeface="Helvetica"/>
                <a:sym typeface="Helvetica"/>
              </a:defRPr>
            </a:lvl1pPr>
          </a:lstStyle>
          <a:p>
            <a:r>
              <a:t>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1" animBg="1" advAuto="0"/>
      <p:bldP spid="821" grpId="2"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Скругленный прямоугольник 7"/>
          <p:cNvSpPr/>
          <p:nvPr/>
        </p:nvSpPr>
        <p:spPr>
          <a:xfrm>
            <a:off x="8538482" y="5311652"/>
            <a:ext cx="5924235" cy="2582977"/>
          </a:xfrm>
          <a:prstGeom prst="roundRect">
            <a:avLst>
              <a:gd name="adj" fmla="val 6645"/>
            </a:avLst>
          </a:prstGeom>
          <a:solidFill>
            <a:srgbClr val="374556"/>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1009" name="Скругленный прямоугольник 7"/>
          <p:cNvSpPr/>
          <p:nvPr/>
        </p:nvSpPr>
        <p:spPr>
          <a:xfrm>
            <a:off x="8538482" y="2884693"/>
            <a:ext cx="5924235" cy="1600645"/>
          </a:xfrm>
          <a:prstGeom prst="roundRect">
            <a:avLst>
              <a:gd name="adj" fmla="val 10724"/>
            </a:avLst>
          </a:prstGeom>
          <a:solidFill>
            <a:srgbClr val="374556"/>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1010" name="tidyverse is a collection of R packages for data science"/>
          <p:cNvSpPr txBox="1"/>
          <p:nvPr/>
        </p:nvSpPr>
        <p:spPr>
          <a:xfrm>
            <a:off x="9009026" y="3138403"/>
            <a:ext cx="5121376" cy="2377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000">
                <a:solidFill>
                  <a:srgbClr val="FFFFFF"/>
                </a:solidFill>
                <a:latin typeface="Helvetica"/>
                <a:ea typeface="Helvetica"/>
                <a:cs typeface="Helvetica"/>
                <a:sym typeface="Helvetica"/>
              </a:defRPr>
            </a:pPr>
            <a:r>
              <a:t>tidyverse is a collection of R packages for data science </a:t>
            </a:r>
          </a:p>
          <a:p>
            <a:pPr>
              <a:defRPr sz="3000">
                <a:solidFill>
                  <a:srgbClr val="374556"/>
                </a:solidFill>
                <a:latin typeface="Helvetica"/>
                <a:ea typeface="Helvetica"/>
                <a:cs typeface="Helvetica"/>
                <a:sym typeface="Helvetica"/>
              </a:defRPr>
            </a:pPr>
            <a:endParaRPr/>
          </a:p>
          <a:p>
            <a:pPr>
              <a:defRPr sz="3000">
                <a:solidFill>
                  <a:srgbClr val="374556"/>
                </a:solidFill>
                <a:latin typeface="Helvetica"/>
                <a:ea typeface="Helvetica"/>
                <a:cs typeface="Helvetica"/>
                <a:sym typeface="Helvetica"/>
              </a:defRPr>
            </a:pPr>
            <a:endParaRPr/>
          </a:p>
        </p:txBody>
      </p:sp>
      <p:sp>
        <p:nvSpPr>
          <p:cNvPr id="1011" name="Rectangle"/>
          <p:cNvSpPr/>
          <p:nvPr/>
        </p:nvSpPr>
        <p:spPr>
          <a:xfrm>
            <a:off x="-1321" y="-57430"/>
            <a:ext cx="7440953" cy="13830860"/>
          </a:xfrm>
          <a:prstGeom prst="rect">
            <a:avLst/>
          </a:prstGeom>
          <a:solidFill>
            <a:srgbClr val="374556"/>
          </a:solidFill>
          <a:ln w="12700">
            <a:miter lim="400000"/>
          </a:ln>
        </p:spPr>
        <p:txBody>
          <a:bodyPr lIns="45719" rIns="45719" anchor="ctr"/>
          <a:lstStyle/>
          <a:p>
            <a:endParaRPr/>
          </a:p>
        </p:txBody>
      </p:sp>
      <p:grpSp>
        <p:nvGrpSpPr>
          <p:cNvPr id="1015" name="Group"/>
          <p:cNvGrpSpPr/>
          <p:nvPr/>
        </p:nvGrpSpPr>
        <p:grpSpPr>
          <a:xfrm>
            <a:off x="919424" y="5912244"/>
            <a:ext cx="6766835" cy="1891512"/>
            <a:chOff x="0" y="0"/>
            <a:chExt cx="6766834" cy="1891510"/>
          </a:xfrm>
        </p:grpSpPr>
        <p:sp>
          <p:nvSpPr>
            <p:cNvPr id="1012" name="TIDYVERSE"/>
            <p:cNvSpPr txBox="1"/>
            <p:nvPr/>
          </p:nvSpPr>
          <p:spPr>
            <a:xfrm>
              <a:off x="0" y="392242"/>
              <a:ext cx="5162056" cy="14992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TIDYVERSE</a:t>
              </a:r>
            </a:p>
          </p:txBody>
        </p:sp>
        <p:sp>
          <p:nvSpPr>
            <p:cNvPr id="1013" name="https://www.tidyverse.org/"/>
            <p:cNvSpPr txBox="1"/>
            <p:nvPr/>
          </p:nvSpPr>
          <p:spPr>
            <a:xfrm>
              <a:off x="1157758" y="0"/>
              <a:ext cx="5609077" cy="4373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https://www.tidyverse.org/</a:t>
              </a:r>
            </a:p>
          </p:txBody>
        </p:sp>
        <p:sp>
          <p:nvSpPr>
            <p:cNvPr id="1014" name="Line"/>
            <p:cNvSpPr/>
            <p:nvPr/>
          </p:nvSpPr>
          <p:spPr>
            <a:xfrm>
              <a:off x="60675" y="118774"/>
              <a:ext cx="92796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016" name="Скругленный прямоугольник 7"/>
          <p:cNvSpPr/>
          <p:nvPr/>
        </p:nvSpPr>
        <p:spPr>
          <a:xfrm>
            <a:off x="8538482" y="8813358"/>
            <a:ext cx="5924235" cy="2291273"/>
          </a:xfrm>
          <a:prstGeom prst="roundRect">
            <a:avLst>
              <a:gd name="adj" fmla="val 7491"/>
            </a:avLst>
          </a:prstGeom>
          <a:solidFill>
            <a:srgbClr val="374556"/>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1017" name="“The packages share an underlying design philosophy, grammar, and data structures.” Wickham and Grolemund"/>
          <p:cNvSpPr txBox="1"/>
          <p:nvPr/>
        </p:nvSpPr>
        <p:spPr>
          <a:xfrm>
            <a:off x="8988686" y="5643020"/>
            <a:ext cx="5162057" cy="192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000">
                <a:solidFill>
                  <a:srgbClr val="FFFFFF"/>
                </a:solidFill>
                <a:latin typeface="Helvetica"/>
                <a:ea typeface="Helvetica"/>
                <a:cs typeface="Helvetica"/>
                <a:sym typeface="Helvetica"/>
              </a:defRPr>
            </a:pPr>
            <a:r>
              <a:t>“The packages share an underlying design philosophy, grammar, and data structures.” </a:t>
            </a:r>
            <a:r>
              <a:rPr sz="2100" i="1"/>
              <a:t>Wickham and Grolemund</a:t>
            </a:r>
          </a:p>
        </p:txBody>
      </p:sp>
      <p:sp>
        <p:nvSpPr>
          <p:cNvPr id="1018" name="tidyverse is used to “tidy up” your datasets, so they are easy to work with"/>
          <p:cNvSpPr txBox="1"/>
          <p:nvPr/>
        </p:nvSpPr>
        <p:spPr>
          <a:xfrm>
            <a:off x="9014741" y="8720942"/>
            <a:ext cx="5121375"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a:solidFill>
                  <a:srgbClr val="FFFFFF"/>
                </a:solidFill>
                <a:latin typeface="Helvetica"/>
                <a:ea typeface="Helvetica"/>
                <a:cs typeface="Helvetica"/>
                <a:sym typeface="Helvetica"/>
              </a:defRPr>
            </a:pPr>
            <a:endParaRPr/>
          </a:p>
          <a:p>
            <a:pPr>
              <a:defRPr sz="3000">
                <a:solidFill>
                  <a:srgbClr val="FFFFFF"/>
                </a:solidFill>
                <a:latin typeface="Helvetica"/>
                <a:ea typeface="Helvetica"/>
                <a:cs typeface="Helvetica"/>
                <a:sym typeface="Helvetica"/>
              </a:defRPr>
            </a:pPr>
            <a:r>
              <a:t>tidyverse is used to “tidy up” your datasets, so they are easy to work with</a:t>
            </a:r>
          </a:p>
        </p:txBody>
      </p:sp>
      <p:grpSp>
        <p:nvGrpSpPr>
          <p:cNvPr id="1047" name="Group"/>
          <p:cNvGrpSpPr/>
          <p:nvPr/>
        </p:nvGrpSpPr>
        <p:grpSpPr>
          <a:xfrm>
            <a:off x="15660095" y="978897"/>
            <a:ext cx="7912474" cy="11758206"/>
            <a:chOff x="-76834" y="0"/>
            <a:chExt cx="7912473" cy="11758204"/>
          </a:xfrm>
        </p:grpSpPr>
        <p:pic>
          <p:nvPicPr>
            <p:cNvPr id="1019" name="tidyverse_website.png" descr="tidyverse_website.png"/>
            <p:cNvPicPr>
              <a:picLocks noChangeAspect="1"/>
            </p:cNvPicPr>
            <p:nvPr/>
          </p:nvPicPr>
          <p:blipFill>
            <a:blip r:embed="rId2"/>
            <a:srcRect t="4125" r="83530" b="47718"/>
            <a:stretch>
              <a:fillRect/>
            </a:stretch>
          </p:blipFill>
          <p:spPr>
            <a:xfrm>
              <a:off x="4604871" y="5290859"/>
              <a:ext cx="1259468" cy="1495626"/>
            </a:xfrm>
            <a:prstGeom prst="rect">
              <a:avLst/>
            </a:prstGeom>
            <a:ln w="12700" cap="flat">
              <a:noFill/>
              <a:miter lim="400000"/>
            </a:ln>
            <a:effectLst/>
          </p:spPr>
        </p:pic>
        <p:sp>
          <p:nvSpPr>
            <p:cNvPr id="1020" name="Freeform 65"/>
            <p:cNvSpPr/>
            <p:nvPr/>
          </p:nvSpPr>
          <p:spPr>
            <a:xfrm>
              <a:off x="3588118" y="3187828"/>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1" name="Freeform 65"/>
            <p:cNvSpPr/>
            <p:nvPr/>
          </p:nvSpPr>
          <p:spPr>
            <a:xfrm flipH="1">
              <a:off x="2917953" y="1054346"/>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2" name="Freeform 65"/>
            <p:cNvSpPr/>
            <p:nvPr/>
          </p:nvSpPr>
          <p:spPr>
            <a:xfrm>
              <a:off x="3588118" y="7441240"/>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3" name="Freeform 65"/>
            <p:cNvSpPr/>
            <p:nvPr/>
          </p:nvSpPr>
          <p:spPr>
            <a:xfrm flipH="1">
              <a:off x="2917953" y="5320905"/>
              <a:ext cx="776813" cy="2133421"/>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4" name="Прямая соединительная линия 84"/>
            <p:cNvSpPr/>
            <p:nvPr/>
          </p:nvSpPr>
          <p:spPr>
            <a:xfrm>
              <a:off x="3356264" y="251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pic>
          <p:nvPicPr>
            <p:cNvPr id="1025" name="tidyverse_website.png" descr="tidyverse_website.png"/>
            <p:cNvPicPr>
              <a:picLocks noChangeAspect="1"/>
            </p:cNvPicPr>
            <p:nvPr/>
          </p:nvPicPr>
          <p:blipFill>
            <a:blip r:embed="rId3"/>
            <a:srcRect t="52019" r="83414" b="342"/>
            <a:stretch>
              <a:fillRect/>
            </a:stretch>
          </p:blipFill>
          <p:spPr>
            <a:xfrm>
              <a:off x="1423648" y="8183669"/>
              <a:ext cx="1247928" cy="1455698"/>
            </a:xfrm>
            <a:prstGeom prst="rect">
              <a:avLst/>
            </a:prstGeom>
            <a:ln w="12700" cap="flat">
              <a:noFill/>
              <a:miter lim="400000"/>
            </a:ln>
            <a:effectLst/>
          </p:spPr>
        </p:pic>
        <p:pic>
          <p:nvPicPr>
            <p:cNvPr id="1026" name="tidyverse_website.png" descr="tidyverse_website.png"/>
            <p:cNvPicPr>
              <a:picLocks noChangeAspect="1"/>
            </p:cNvPicPr>
            <p:nvPr/>
          </p:nvPicPr>
          <p:blipFill>
            <a:blip r:embed="rId2"/>
            <a:srcRect l="16647" t="52361" r="66846"/>
            <a:stretch>
              <a:fillRect/>
            </a:stretch>
          </p:blipFill>
          <p:spPr>
            <a:xfrm>
              <a:off x="4600833" y="1771895"/>
              <a:ext cx="1267620" cy="1485783"/>
            </a:xfrm>
            <a:prstGeom prst="rect">
              <a:avLst/>
            </a:prstGeom>
            <a:ln w="12700" cap="flat">
              <a:noFill/>
              <a:miter lim="400000"/>
            </a:ln>
            <a:effectLst/>
          </p:spPr>
        </p:pic>
        <p:pic>
          <p:nvPicPr>
            <p:cNvPr id="1027" name="tidyverse_website.png" descr="tidyverse_website.png"/>
            <p:cNvPicPr>
              <a:picLocks noChangeAspect="1"/>
            </p:cNvPicPr>
            <p:nvPr/>
          </p:nvPicPr>
          <p:blipFill>
            <a:blip r:embed="rId4"/>
            <a:srcRect l="66663" t="52165" r="16729"/>
            <a:stretch>
              <a:fillRect/>
            </a:stretch>
          </p:blipFill>
          <p:spPr>
            <a:xfrm>
              <a:off x="117401" y="3904512"/>
              <a:ext cx="1270180" cy="1485843"/>
            </a:xfrm>
            <a:prstGeom prst="rect">
              <a:avLst/>
            </a:prstGeom>
            <a:ln w="12700" cap="flat">
              <a:noFill/>
              <a:miter lim="400000"/>
            </a:ln>
            <a:effectLst/>
          </p:spPr>
        </p:pic>
        <p:pic>
          <p:nvPicPr>
            <p:cNvPr id="1028" name="tidyverse_website.png" descr="tidyverse_website.png"/>
            <p:cNvPicPr>
              <a:picLocks noChangeAspect="1"/>
            </p:cNvPicPr>
            <p:nvPr/>
          </p:nvPicPr>
          <p:blipFill>
            <a:blip r:embed="rId2"/>
            <a:srcRect l="83396" t="52133" b="228"/>
            <a:stretch>
              <a:fillRect/>
            </a:stretch>
          </p:blipFill>
          <p:spPr>
            <a:xfrm>
              <a:off x="1405982" y="3899841"/>
              <a:ext cx="1283390" cy="1495479"/>
            </a:xfrm>
            <a:prstGeom prst="rect">
              <a:avLst/>
            </a:prstGeom>
            <a:ln w="12700" cap="flat">
              <a:noFill/>
              <a:miter lim="400000"/>
            </a:ln>
            <a:effectLst/>
          </p:spPr>
        </p:pic>
        <p:pic>
          <p:nvPicPr>
            <p:cNvPr id="1029" name="tidyverse_website.png" descr="tidyverse_website.png"/>
            <p:cNvPicPr>
              <a:picLocks noChangeAspect="1"/>
            </p:cNvPicPr>
            <p:nvPr/>
          </p:nvPicPr>
          <p:blipFill>
            <a:blip r:embed="rId3"/>
            <a:srcRect l="83396" t="4125" b="47718"/>
            <a:stretch>
              <a:fillRect/>
            </a:stretch>
          </p:blipFill>
          <p:spPr>
            <a:xfrm>
              <a:off x="138456" y="8170317"/>
              <a:ext cx="1258401" cy="1482298"/>
            </a:xfrm>
            <a:prstGeom prst="rect">
              <a:avLst/>
            </a:prstGeom>
            <a:ln w="12700" cap="flat">
              <a:noFill/>
              <a:miter lim="400000"/>
            </a:ln>
            <a:effectLst/>
          </p:spPr>
        </p:pic>
        <p:pic>
          <p:nvPicPr>
            <p:cNvPr id="1030" name="tidyverse_website.png" descr="tidyverse_website.png"/>
            <p:cNvPicPr>
              <a:picLocks noChangeAspect="1"/>
            </p:cNvPicPr>
            <p:nvPr/>
          </p:nvPicPr>
          <p:blipFill>
            <a:blip r:embed="rId3"/>
            <a:srcRect l="66613" t="4125" r="16715" b="47718"/>
            <a:stretch>
              <a:fillRect/>
            </a:stretch>
          </p:blipFill>
          <p:spPr>
            <a:xfrm>
              <a:off x="5900207" y="5290859"/>
              <a:ext cx="1274734" cy="1495468"/>
            </a:xfrm>
            <a:prstGeom prst="rect">
              <a:avLst/>
            </a:prstGeom>
            <a:ln w="12700" cap="flat">
              <a:noFill/>
              <a:miter lim="400000"/>
            </a:ln>
            <a:effectLst/>
          </p:spPr>
        </p:pic>
        <p:pic>
          <p:nvPicPr>
            <p:cNvPr id="1031" name="tidyverse_website.png" descr="tidyverse_website.png"/>
            <p:cNvPicPr>
              <a:picLocks noChangeAspect="1"/>
            </p:cNvPicPr>
            <p:nvPr/>
          </p:nvPicPr>
          <p:blipFill>
            <a:blip r:embed="rId5"/>
            <a:srcRect l="49949" t="4125" r="33476" b="47718"/>
            <a:stretch>
              <a:fillRect/>
            </a:stretch>
          </p:blipFill>
          <p:spPr>
            <a:xfrm>
              <a:off x="5907807" y="1745602"/>
              <a:ext cx="1259449" cy="1486157"/>
            </a:xfrm>
            <a:prstGeom prst="rect">
              <a:avLst/>
            </a:prstGeom>
            <a:ln w="12700" cap="flat">
              <a:noFill/>
              <a:miter lim="400000"/>
            </a:ln>
            <a:effectLst/>
          </p:spPr>
        </p:pic>
        <p:pic>
          <p:nvPicPr>
            <p:cNvPr id="1032" name="tidyverse_website.png" descr="tidyverse_website.png"/>
            <p:cNvPicPr>
              <a:picLocks noChangeAspect="1"/>
            </p:cNvPicPr>
            <p:nvPr/>
          </p:nvPicPr>
          <p:blipFill>
            <a:blip r:embed="rId3"/>
            <a:srcRect l="16505" t="3829" r="66826" b="47374"/>
            <a:stretch>
              <a:fillRect/>
            </a:stretch>
          </p:blipFill>
          <p:spPr>
            <a:xfrm>
              <a:off x="5234486" y="6419534"/>
              <a:ext cx="1283495" cy="152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9"/>
                  </a:lnTo>
                  <a:lnTo>
                    <a:pt x="0" y="16201"/>
                  </a:lnTo>
                  <a:lnTo>
                    <a:pt x="10800" y="21600"/>
                  </a:lnTo>
                  <a:lnTo>
                    <a:pt x="21600" y="16201"/>
                  </a:lnTo>
                  <a:lnTo>
                    <a:pt x="21600" y="5399"/>
                  </a:lnTo>
                  <a:lnTo>
                    <a:pt x="10800" y="0"/>
                  </a:lnTo>
                  <a:close/>
                </a:path>
              </a:pathLst>
            </a:custGeom>
            <a:ln w="12700" cap="flat">
              <a:noFill/>
              <a:miter lim="400000"/>
            </a:ln>
            <a:effectLst/>
          </p:spPr>
        </p:pic>
        <p:pic>
          <p:nvPicPr>
            <p:cNvPr id="1033" name="tidyverse_website.png" descr="tidyverse_website.png"/>
            <p:cNvPicPr>
              <a:picLocks noChangeAspect="1"/>
            </p:cNvPicPr>
            <p:nvPr/>
          </p:nvPicPr>
          <p:blipFill>
            <a:blip r:embed="rId6"/>
            <a:srcRect l="33335" t="4125" r="50087" b="47718"/>
            <a:stretch>
              <a:fillRect/>
            </a:stretch>
          </p:blipFill>
          <p:spPr>
            <a:xfrm>
              <a:off x="4617677" y="10302426"/>
              <a:ext cx="1233920" cy="1455779"/>
            </a:xfrm>
            <a:prstGeom prst="rect">
              <a:avLst/>
            </a:prstGeom>
            <a:ln w="12700" cap="flat">
              <a:noFill/>
              <a:miter lim="400000"/>
            </a:ln>
            <a:effectLst/>
          </p:spPr>
        </p:pic>
        <p:pic>
          <p:nvPicPr>
            <p:cNvPr id="1034" name="tidyverse-logo.png" descr="tidyverse-logo.png"/>
            <p:cNvPicPr>
              <a:picLocks noChangeAspect="1"/>
            </p:cNvPicPr>
            <p:nvPr/>
          </p:nvPicPr>
          <p:blipFill>
            <a:blip r:embed="rId7"/>
            <a:srcRect l="5743" t="5460" r="5762" b="5170"/>
            <a:stretch>
              <a:fillRect/>
            </a:stretch>
          </p:blipFill>
          <p:spPr>
            <a:xfrm>
              <a:off x="3029304" y="0"/>
              <a:ext cx="1207294" cy="14073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7"/>
                  </a:lnTo>
                  <a:lnTo>
                    <a:pt x="0" y="16197"/>
                  </a:lnTo>
                  <a:lnTo>
                    <a:pt x="10800" y="21600"/>
                  </a:lnTo>
                  <a:lnTo>
                    <a:pt x="21600" y="16197"/>
                  </a:lnTo>
                  <a:lnTo>
                    <a:pt x="21600" y="5397"/>
                  </a:lnTo>
                  <a:lnTo>
                    <a:pt x="10800" y="0"/>
                  </a:lnTo>
                  <a:close/>
                </a:path>
              </a:pathLst>
            </a:custGeom>
            <a:ln w="25400" cap="flat">
              <a:solidFill>
                <a:srgbClr val="000000"/>
              </a:solidFill>
              <a:prstDash val="solid"/>
              <a:miter lim="400000"/>
            </a:ln>
            <a:effectLst/>
          </p:spPr>
        </p:pic>
        <p:sp>
          <p:nvSpPr>
            <p:cNvPr id="1035" name="Прямая соединительная линия 84"/>
            <p:cNvSpPr/>
            <p:nvPr/>
          </p:nvSpPr>
          <p:spPr>
            <a:xfrm>
              <a:off x="2909595" y="4651462"/>
              <a:ext cx="1030172"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36" name="Freeform 65"/>
            <p:cNvSpPr/>
            <p:nvPr/>
          </p:nvSpPr>
          <p:spPr>
            <a:xfrm flipH="1">
              <a:off x="2917953" y="9561171"/>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pic>
          <p:nvPicPr>
            <p:cNvPr id="1037" name="tidyverse_website.png" descr="tidyverse_website.png"/>
            <p:cNvPicPr>
              <a:picLocks noChangeAspect="1"/>
            </p:cNvPicPr>
            <p:nvPr/>
          </p:nvPicPr>
          <p:blipFill>
            <a:blip r:embed="rId8"/>
            <a:srcRect l="49957" t="51871" r="33395" b="3"/>
            <a:stretch>
              <a:fillRect/>
            </a:stretch>
          </p:blipFill>
          <p:spPr>
            <a:xfrm>
              <a:off x="6552145" y="6419534"/>
              <a:ext cx="1283495" cy="150693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4"/>
                  </a:lnTo>
                  <a:lnTo>
                    <a:pt x="0" y="16213"/>
                  </a:lnTo>
                  <a:lnTo>
                    <a:pt x="10767" y="21600"/>
                  </a:lnTo>
                  <a:lnTo>
                    <a:pt x="10833" y="21600"/>
                  </a:lnTo>
                  <a:lnTo>
                    <a:pt x="21600" y="16213"/>
                  </a:lnTo>
                  <a:lnTo>
                    <a:pt x="21600" y="5404"/>
                  </a:lnTo>
                  <a:lnTo>
                    <a:pt x="10800" y="0"/>
                  </a:lnTo>
                  <a:close/>
                </a:path>
              </a:pathLst>
            </a:custGeom>
            <a:ln w="12700" cap="flat">
              <a:noFill/>
              <a:miter lim="400000"/>
            </a:ln>
            <a:effectLst/>
          </p:spPr>
        </p:pic>
        <p:sp>
          <p:nvSpPr>
            <p:cNvPr id="1038" name="Прямая соединительная линия 84"/>
            <p:cNvSpPr/>
            <p:nvPr/>
          </p:nvSpPr>
          <p:spPr>
            <a:xfrm>
              <a:off x="3356264" y="677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39" name="Прямая соединительная линия 84"/>
            <p:cNvSpPr/>
            <p:nvPr/>
          </p:nvSpPr>
          <p:spPr>
            <a:xfrm>
              <a:off x="2909595" y="8911463"/>
              <a:ext cx="1030172"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40" name="Прямая соединительная линия 84"/>
            <p:cNvSpPr/>
            <p:nvPr/>
          </p:nvSpPr>
          <p:spPr>
            <a:xfrm>
              <a:off x="3356264" y="11021742"/>
              <a:ext cx="1030173"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41" name="PROGRAMMING"/>
            <p:cNvSpPr txBox="1"/>
            <p:nvPr/>
          </p:nvSpPr>
          <p:spPr>
            <a:xfrm>
              <a:off x="4567280" y="8673507"/>
              <a:ext cx="3045013"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PROGRAMMING</a:t>
              </a:r>
            </a:p>
          </p:txBody>
        </p:sp>
        <p:sp>
          <p:nvSpPr>
            <p:cNvPr id="1042" name="MANIPULATION"/>
            <p:cNvSpPr txBox="1"/>
            <p:nvPr/>
          </p:nvSpPr>
          <p:spPr>
            <a:xfrm>
              <a:off x="-76041" y="6551518"/>
              <a:ext cx="2917738"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MANIPULATION</a:t>
              </a:r>
            </a:p>
          </p:txBody>
        </p:sp>
        <p:sp>
          <p:nvSpPr>
            <p:cNvPr id="1043" name="VISUALIZATION"/>
            <p:cNvSpPr txBox="1"/>
            <p:nvPr/>
          </p:nvSpPr>
          <p:spPr>
            <a:xfrm>
              <a:off x="-71973" y="10795496"/>
              <a:ext cx="2799369"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800" b="1">
                  <a:solidFill>
                    <a:srgbClr val="374556"/>
                  </a:solidFill>
                  <a:latin typeface="Helvetica"/>
                  <a:ea typeface="Helvetica"/>
                  <a:cs typeface="Helvetica"/>
                  <a:sym typeface="Helvetica"/>
                </a:defRPr>
              </a:lvl1pPr>
            </a:lstStyle>
            <a:p>
              <a:r>
                <a:t>VISUALIZATION</a:t>
              </a:r>
            </a:p>
          </p:txBody>
        </p:sp>
        <p:sp>
          <p:nvSpPr>
            <p:cNvPr id="1044" name="TIDYING"/>
            <p:cNvSpPr txBox="1"/>
            <p:nvPr/>
          </p:nvSpPr>
          <p:spPr>
            <a:xfrm>
              <a:off x="4564175" y="4409550"/>
              <a:ext cx="2446384"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TIDYING</a:t>
              </a:r>
            </a:p>
          </p:txBody>
        </p:sp>
        <p:sp>
          <p:nvSpPr>
            <p:cNvPr id="1045" name="READING DATA"/>
            <p:cNvSpPr txBox="1"/>
            <p:nvPr/>
          </p:nvSpPr>
          <p:spPr>
            <a:xfrm>
              <a:off x="-76835" y="2307540"/>
              <a:ext cx="2954746"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READING DATA</a:t>
              </a:r>
            </a:p>
          </p:txBody>
        </p:sp>
        <p:sp>
          <p:nvSpPr>
            <p:cNvPr id="1046" name="Polygon"/>
            <p:cNvSpPr/>
            <p:nvPr/>
          </p:nvSpPr>
          <p:spPr>
            <a:xfrm>
              <a:off x="102845" y="8135017"/>
              <a:ext cx="1329609" cy="15528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76200" cap="flat">
              <a:solidFill>
                <a:srgbClr val="E58E2D"/>
              </a:solidFill>
              <a:prstDash val="solid"/>
              <a:miter lim="400000"/>
            </a:ln>
            <a:effectLst/>
          </p:spPr>
          <p:txBody>
            <a:bodyPr wrap="square" lIns="45719" tIns="45719" rIns="45719" bIns="45719" numCol="1" anchor="ctr">
              <a:noAutofit/>
            </a:bodyPr>
            <a:lstStyle/>
            <a:p>
              <a:endParaRPr/>
            </a:p>
          </p:txBody>
        </p:sp>
      </p:grpSp>
      <p:sp>
        <p:nvSpPr>
          <p:cNvPr id="1048" name="18"/>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18</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Rectangle"/>
          <p:cNvSpPr/>
          <p:nvPr/>
        </p:nvSpPr>
        <p:spPr>
          <a:xfrm>
            <a:off x="808676" y="10499744"/>
            <a:ext cx="12792992" cy="628875"/>
          </a:xfrm>
          <a:prstGeom prst="rect">
            <a:avLst/>
          </a:prstGeom>
          <a:solidFill>
            <a:srgbClr val="819E80"/>
          </a:solidFill>
          <a:ln w="12700">
            <a:miter lim="400000"/>
          </a:ln>
        </p:spPr>
        <p:txBody>
          <a:bodyPr lIns="45719" rIns="45719" anchor="ctr"/>
          <a:lstStyle/>
          <a:p>
            <a:endParaRPr/>
          </a:p>
        </p:txBody>
      </p:sp>
      <p:sp>
        <p:nvSpPr>
          <p:cNvPr id="1108" name="Rectangle"/>
          <p:cNvSpPr/>
          <p:nvPr/>
        </p:nvSpPr>
        <p:spPr>
          <a:xfrm>
            <a:off x="14066372" y="3832482"/>
            <a:ext cx="9941987" cy="628875"/>
          </a:xfrm>
          <a:prstGeom prst="rect">
            <a:avLst/>
          </a:prstGeom>
          <a:solidFill>
            <a:srgbClr val="525067"/>
          </a:solidFill>
          <a:ln w="12700">
            <a:miter lim="400000"/>
          </a:ln>
        </p:spPr>
        <p:txBody>
          <a:bodyPr lIns="45719" rIns="45719" anchor="ctr"/>
          <a:lstStyle/>
          <a:p>
            <a:endParaRPr/>
          </a:p>
        </p:txBody>
      </p:sp>
      <p:sp>
        <p:nvSpPr>
          <p:cNvPr id="1109" name="Rectangle"/>
          <p:cNvSpPr/>
          <p:nvPr/>
        </p:nvSpPr>
        <p:spPr>
          <a:xfrm>
            <a:off x="8172208" y="3848244"/>
            <a:ext cx="5463188" cy="628876"/>
          </a:xfrm>
          <a:prstGeom prst="rect">
            <a:avLst/>
          </a:prstGeom>
          <a:solidFill>
            <a:srgbClr val="880C0A">
              <a:alpha val="65837"/>
            </a:srgbClr>
          </a:solidFill>
          <a:ln w="12700">
            <a:miter lim="400000"/>
          </a:ln>
        </p:spPr>
        <p:txBody>
          <a:bodyPr lIns="45719" rIns="45719" anchor="ctr"/>
          <a:lstStyle/>
          <a:p>
            <a:endParaRPr/>
          </a:p>
        </p:txBody>
      </p:sp>
      <p:sp>
        <p:nvSpPr>
          <p:cNvPr id="1110" name="Rectangle"/>
          <p:cNvSpPr/>
          <p:nvPr/>
        </p:nvSpPr>
        <p:spPr>
          <a:xfrm>
            <a:off x="823832" y="3848244"/>
            <a:ext cx="6916709" cy="628876"/>
          </a:xfrm>
          <a:prstGeom prst="rect">
            <a:avLst/>
          </a:prstGeom>
          <a:solidFill>
            <a:srgbClr val="F3C290">
              <a:alpha val="95258"/>
            </a:srgbClr>
          </a:solidFill>
          <a:ln w="12700">
            <a:miter lim="400000"/>
          </a:ln>
        </p:spPr>
        <p:txBody>
          <a:bodyPr lIns="45719" rIns="45719" anchor="ctr"/>
          <a:lstStyle/>
          <a:p>
            <a:endParaRPr/>
          </a:p>
        </p:txBody>
      </p:sp>
      <p:sp>
        <p:nvSpPr>
          <p:cNvPr id="1111" name="Группа 36"/>
          <p:cNvSpPr/>
          <p:nvPr/>
        </p:nvSpPr>
        <p:spPr>
          <a:xfrm>
            <a:off x="14049299" y="4639959"/>
            <a:ext cx="9976134" cy="8742959"/>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2" name="Группа 36"/>
          <p:cNvSpPr/>
          <p:nvPr/>
        </p:nvSpPr>
        <p:spPr>
          <a:xfrm>
            <a:off x="8179493" y="4638163"/>
            <a:ext cx="5448618" cy="5689956"/>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3" name="Группа 36"/>
          <p:cNvSpPr/>
          <p:nvPr/>
        </p:nvSpPr>
        <p:spPr>
          <a:xfrm>
            <a:off x="808676" y="11287637"/>
            <a:ext cx="12792990" cy="2107546"/>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4" name="Группа 36"/>
          <p:cNvSpPr/>
          <p:nvPr/>
        </p:nvSpPr>
        <p:spPr>
          <a:xfrm>
            <a:off x="841595" y="4631501"/>
            <a:ext cx="6916709" cy="5689955"/>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5" name="Rectangle"/>
          <p:cNvSpPr/>
          <p:nvPr/>
        </p:nvSpPr>
        <p:spPr>
          <a:xfrm>
            <a:off x="-98444" y="143"/>
            <a:ext cx="24568188" cy="3394490"/>
          </a:xfrm>
          <a:prstGeom prst="rect">
            <a:avLst/>
          </a:prstGeom>
          <a:solidFill>
            <a:srgbClr val="374556"/>
          </a:solidFill>
          <a:ln w="12700">
            <a:miter lim="400000"/>
          </a:ln>
        </p:spPr>
        <p:txBody>
          <a:bodyPr lIns="45719" rIns="45719" anchor="ctr"/>
          <a:lstStyle/>
          <a:p>
            <a:endParaRPr/>
          </a:p>
        </p:txBody>
      </p:sp>
      <p:grpSp>
        <p:nvGrpSpPr>
          <p:cNvPr id="1119" name="Group"/>
          <p:cNvGrpSpPr/>
          <p:nvPr/>
        </p:nvGrpSpPr>
        <p:grpSpPr>
          <a:xfrm>
            <a:off x="8040568" y="687400"/>
            <a:ext cx="8290163" cy="2926158"/>
            <a:chOff x="0" y="0"/>
            <a:chExt cx="8290162" cy="2926157"/>
          </a:xfrm>
        </p:grpSpPr>
        <p:sp>
          <p:nvSpPr>
            <p:cNvPr id="1116" name="TIDYVERSE CHEAT SHEET…"/>
            <p:cNvSpPr txBox="1"/>
            <p:nvPr/>
          </p:nvSpPr>
          <p:spPr>
            <a:xfrm>
              <a:off x="-1" y="629934"/>
              <a:ext cx="8290163" cy="22962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TIDYVERSE CHEAT SHEET</a:t>
              </a:r>
            </a:p>
            <a:p>
              <a:pPr algn="ctr">
                <a:defRPr sz="2200">
                  <a:solidFill>
                    <a:srgbClr val="FFFFFF"/>
                  </a:solidFill>
                  <a:latin typeface="Roboto-Medium"/>
                  <a:ea typeface="Roboto-Medium"/>
                  <a:cs typeface="Roboto-Medium"/>
                  <a:sym typeface="Roboto-Medium"/>
                </a:defRPr>
              </a:pPr>
              <a:endParaRPr/>
            </a:p>
            <a:p>
              <a:pPr algn="ctr">
                <a:defRPr sz="2900" i="1">
                  <a:solidFill>
                    <a:srgbClr val="FFFFFF"/>
                  </a:solidFill>
                  <a:latin typeface="Roboto-Medium"/>
                  <a:ea typeface="Roboto-Medium"/>
                  <a:cs typeface="Roboto-Medium"/>
                  <a:sym typeface="Roboto-Medium"/>
                </a:defRPr>
              </a:pPr>
              <a:r>
                <a:t>readr, tidyr, dplyr, …</a:t>
              </a:r>
            </a:p>
          </p:txBody>
        </p:sp>
        <p:sp>
          <p:nvSpPr>
            <p:cNvPr id="1117" name="https://www.tidyverse.org/"/>
            <p:cNvSpPr txBox="1"/>
            <p:nvPr/>
          </p:nvSpPr>
          <p:spPr>
            <a:xfrm>
              <a:off x="1859337" y="0"/>
              <a:ext cx="6375877" cy="5844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https://www.tidyverse.org/</a:t>
              </a:r>
            </a:p>
          </p:txBody>
        </p:sp>
        <p:sp>
          <p:nvSpPr>
            <p:cNvPr id="1118"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120" name="Read Data (readr)"/>
          <p:cNvSpPr txBox="1"/>
          <p:nvPr/>
        </p:nvSpPr>
        <p:spPr>
          <a:xfrm>
            <a:off x="909380" y="3892919"/>
            <a:ext cx="6781140"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900" b="1">
                <a:solidFill>
                  <a:srgbClr val="FFFFFF"/>
                </a:solidFill>
                <a:latin typeface="Helvetica"/>
                <a:ea typeface="Helvetica"/>
                <a:cs typeface="Helvetica"/>
                <a:sym typeface="Helvetica"/>
              </a:defRPr>
            </a:pPr>
            <a:r>
              <a:t>Read Data (</a:t>
            </a:r>
            <a:r>
              <a:rPr i="1"/>
              <a:t>readr</a:t>
            </a:r>
            <a:r>
              <a:t>) </a:t>
            </a:r>
          </a:p>
        </p:txBody>
      </p:sp>
      <p:sp>
        <p:nvSpPr>
          <p:cNvPr id="1121" name="Data Tidying (tidyr)"/>
          <p:cNvSpPr txBox="1"/>
          <p:nvPr/>
        </p:nvSpPr>
        <p:spPr>
          <a:xfrm>
            <a:off x="8500422" y="3873869"/>
            <a:ext cx="4806759"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900" b="1">
                <a:solidFill>
                  <a:srgbClr val="FFFFFF"/>
                </a:solidFill>
                <a:latin typeface="Helvetica"/>
                <a:ea typeface="Helvetica"/>
                <a:cs typeface="Helvetica"/>
                <a:sym typeface="Helvetica"/>
              </a:defRPr>
            </a:pPr>
            <a:r>
              <a:t>Data Tidying (</a:t>
            </a:r>
            <a:r>
              <a:rPr i="1"/>
              <a:t>tidyr</a:t>
            </a:r>
            <a:r>
              <a:t>)</a:t>
            </a:r>
          </a:p>
        </p:txBody>
      </p:sp>
      <p:sp>
        <p:nvSpPr>
          <p:cNvPr id="1122" name="Data Manipulation (dplyr)"/>
          <p:cNvSpPr txBox="1"/>
          <p:nvPr/>
        </p:nvSpPr>
        <p:spPr>
          <a:xfrm>
            <a:off x="14330216" y="3861169"/>
            <a:ext cx="941430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900" b="1">
                <a:solidFill>
                  <a:srgbClr val="FFFFFF"/>
                </a:solidFill>
                <a:latin typeface="Helvetica"/>
                <a:ea typeface="Helvetica"/>
                <a:cs typeface="Helvetica"/>
                <a:sym typeface="Helvetica"/>
              </a:defRPr>
            </a:pPr>
            <a:r>
              <a:t>Data Manipulation (</a:t>
            </a:r>
            <a:r>
              <a:rPr i="1"/>
              <a:t>dplyr</a:t>
            </a:r>
            <a:r>
              <a:t>)</a:t>
            </a:r>
          </a:p>
        </p:txBody>
      </p:sp>
      <p:sp>
        <p:nvSpPr>
          <p:cNvPr id="1123" name="R Documentation (e.g. enter ?dplyr::filter and see examples)…"/>
          <p:cNvSpPr txBox="1"/>
          <p:nvPr/>
        </p:nvSpPr>
        <p:spPr>
          <a:xfrm>
            <a:off x="1039181" y="11567037"/>
            <a:ext cx="13297673" cy="1528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300">
                <a:solidFill>
                  <a:srgbClr val="797979"/>
                </a:solidFill>
                <a:latin typeface="Helvetica"/>
                <a:ea typeface="Helvetica"/>
                <a:cs typeface="Helvetica"/>
                <a:sym typeface="Helvetica"/>
              </a:defRPr>
            </a:pPr>
            <a:r>
              <a:t>R Documentation (e.g. enter </a:t>
            </a:r>
            <a:r>
              <a:rPr b="1">
                <a:solidFill>
                  <a:srgbClr val="000000"/>
                </a:solidFill>
                <a:latin typeface="Courier"/>
                <a:ea typeface="Courier"/>
                <a:cs typeface="Courier"/>
                <a:sym typeface="Courier"/>
              </a:rPr>
              <a:t>?dplyr::filter</a:t>
            </a:r>
            <a:r>
              <a:rPr>
                <a:latin typeface="Courier"/>
                <a:ea typeface="Courier"/>
                <a:cs typeface="Courier"/>
                <a:sym typeface="Courier"/>
              </a:rPr>
              <a:t> </a:t>
            </a:r>
            <a:r>
              <a:t>and see examples)</a:t>
            </a:r>
          </a:p>
          <a:p>
            <a:pPr>
              <a:defRPr sz="2300">
                <a:solidFill>
                  <a:srgbClr val="797979"/>
                </a:solidFill>
                <a:latin typeface="Helvetica"/>
                <a:ea typeface="Helvetica"/>
                <a:cs typeface="Helvetica"/>
                <a:sym typeface="Helvetica"/>
              </a:defRPr>
            </a:pPr>
            <a:r>
              <a:t>Much more info and detailed cheat sheets:</a:t>
            </a:r>
          </a:p>
          <a:p>
            <a:pPr lvl="1">
              <a:defRPr sz="2300">
                <a:solidFill>
                  <a:srgbClr val="98AE91"/>
                </a:solidFill>
                <a:latin typeface="Helvetica"/>
                <a:ea typeface="Helvetica"/>
                <a:cs typeface="Helvetica"/>
                <a:sym typeface="Helvetica"/>
              </a:defRPr>
            </a:pPr>
            <a:r>
              <a:rPr u="sng">
                <a:hlinkClick r:id="rId2"/>
              </a:rPr>
              <a:t>https://brianward1428.medium.com/introduction-to-tidyverse-7b3dbf2337d5</a:t>
            </a:r>
          </a:p>
          <a:p>
            <a:pPr>
              <a:defRPr sz="2300">
                <a:solidFill>
                  <a:srgbClr val="797979"/>
                </a:solidFill>
                <a:latin typeface="Helvetica"/>
                <a:ea typeface="Helvetica"/>
                <a:cs typeface="Helvetica"/>
                <a:sym typeface="Helvetica"/>
              </a:defRPr>
            </a:pPr>
            <a:r>
              <a:t>It also helps to google “</a:t>
            </a:r>
            <a:r>
              <a:rPr i="1"/>
              <a:t>tidyverse + whatever_you_want_to_do”</a:t>
            </a:r>
          </a:p>
        </p:txBody>
      </p:sp>
      <p:sp>
        <p:nvSpPr>
          <p:cNvPr id="1124" name="Reading tabular data…"/>
          <p:cNvSpPr txBox="1"/>
          <p:nvPr/>
        </p:nvSpPr>
        <p:spPr>
          <a:xfrm>
            <a:off x="1044964" y="4699638"/>
            <a:ext cx="6524307" cy="5689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defRPr sz="2400" b="1">
                <a:solidFill>
                  <a:srgbClr val="374556"/>
                </a:solidFill>
                <a:latin typeface="Helvetica"/>
                <a:ea typeface="Helvetica"/>
                <a:cs typeface="Helvetica"/>
                <a:sym typeface="Helvetica"/>
              </a:defRPr>
            </a:pPr>
            <a:r>
              <a:t>Reading tabular data</a:t>
            </a:r>
          </a:p>
          <a:p>
            <a:pPr defTabSz="457200">
              <a:defRPr sz="2300">
                <a:solidFill>
                  <a:srgbClr val="797979"/>
                </a:solidFill>
                <a:latin typeface="Helvetica"/>
                <a:ea typeface="Helvetica"/>
                <a:cs typeface="Helvetica"/>
                <a:sym typeface="Helvetica"/>
              </a:defRPr>
            </a:pPr>
            <a:r>
              <a:t>There are solutions for multiple data types</a:t>
            </a:r>
          </a:p>
          <a:p>
            <a:pPr defTabSz="457200">
              <a:defRPr sz="2400">
                <a:solidFill>
                  <a:srgbClr val="000000"/>
                </a:solidFill>
                <a:latin typeface="Courier"/>
                <a:ea typeface="Courier"/>
                <a:cs typeface="Courier"/>
                <a:sym typeface="Courier"/>
              </a:defRPr>
            </a:pPr>
            <a:r>
              <a:t>read_excel() </a:t>
            </a:r>
            <a:r>
              <a:rPr sz="2300">
                <a:solidFill>
                  <a:srgbClr val="99AF91"/>
                </a:solidFill>
                <a:latin typeface="Helvetica"/>
                <a:ea typeface="Helvetica"/>
                <a:cs typeface="Helvetica"/>
                <a:sym typeface="Helvetica"/>
              </a:rPr>
              <a:t># </a:t>
            </a:r>
            <a:r>
              <a:rPr sz="2300">
                <a:solidFill>
                  <a:srgbClr val="99AF91"/>
                </a:solidFill>
                <a:latin typeface="Roboto-Medium"/>
                <a:ea typeface="Roboto-Medium"/>
                <a:cs typeface="Roboto-Medium"/>
                <a:sym typeface="Roboto-Medium"/>
              </a:rPr>
              <a:t>using </a:t>
            </a:r>
            <a:r>
              <a:rPr sz="2300" i="1">
                <a:solidFill>
                  <a:srgbClr val="99AF91"/>
                </a:solidFill>
                <a:latin typeface="Roboto-Medium"/>
                <a:ea typeface="Roboto-Medium"/>
                <a:cs typeface="Roboto-Medium"/>
                <a:sym typeface="Roboto-Medium"/>
              </a:rPr>
              <a:t>readxl</a:t>
            </a:r>
            <a:r>
              <a:rPr sz="2300">
                <a:solidFill>
                  <a:srgbClr val="99AF91"/>
                </a:solidFill>
                <a:latin typeface="Roboto-Medium"/>
                <a:ea typeface="Roboto-Medium"/>
                <a:cs typeface="Roboto-Medium"/>
                <a:sym typeface="Roboto-Medium"/>
              </a:rPr>
              <a:t> package</a:t>
            </a:r>
            <a:endParaRPr sz="2300">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read_table()</a:t>
            </a:r>
          </a:p>
          <a:p>
            <a:pPr defTabSz="457200">
              <a:defRPr sz="2400">
                <a:solidFill>
                  <a:srgbClr val="000000"/>
                </a:solidFill>
                <a:latin typeface="Courier"/>
                <a:ea typeface="Courier"/>
                <a:cs typeface="Courier"/>
                <a:sym typeface="Courier"/>
              </a:defRPr>
            </a:pPr>
            <a:r>
              <a:t>read_csv()</a:t>
            </a:r>
          </a:p>
          <a:p>
            <a:pPr defTabSz="457200">
              <a:defRPr sz="2200">
                <a:solidFill>
                  <a:srgbClr val="000000"/>
                </a:solidFill>
                <a:latin typeface="Courier"/>
                <a:ea typeface="Courier"/>
                <a:cs typeface="Courier"/>
                <a:sym typeface="Courier"/>
              </a:defRPr>
            </a:pPr>
            <a:endParaRPr/>
          </a:p>
          <a:p>
            <a:pPr defTabSz="457200">
              <a:defRPr sz="2400" b="1">
                <a:solidFill>
                  <a:srgbClr val="374556"/>
                </a:solidFill>
                <a:latin typeface="Helvetica"/>
                <a:ea typeface="Helvetica"/>
                <a:cs typeface="Helvetica"/>
                <a:sym typeface="Helvetica"/>
              </a:defRPr>
            </a:pPr>
            <a:r>
              <a:t>Useful arguments</a:t>
            </a:r>
          </a:p>
          <a:p>
            <a:pPr defTabSz="457200">
              <a:defRPr sz="2400" b="1">
                <a:solidFill>
                  <a:srgbClr val="000000"/>
                </a:solidFill>
                <a:latin typeface="Courier"/>
                <a:ea typeface="Courier"/>
                <a:cs typeface="Courier"/>
                <a:sym typeface="Courier"/>
              </a:defRPr>
            </a:pPr>
            <a:r>
              <a:rPr sz="2300" b="0">
                <a:solidFill>
                  <a:srgbClr val="797979"/>
                </a:solidFill>
                <a:latin typeface="Helvetica"/>
                <a:ea typeface="Helvetica"/>
                <a:cs typeface="Helvetica"/>
                <a:sym typeface="Helvetica"/>
              </a:rPr>
              <a:t>Skip lines:</a:t>
            </a:r>
            <a:r>
              <a:rPr sz="2300">
                <a:latin typeface="Helvetica"/>
                <a:ea typeface="Helvetica"/>
                <a:cs typeface="Helvetica"/>
                <a:sym typeface="Helvetica"/>
              </a:rPr>
              <a:t> </a:t>
            </a:r>
            <a:r>
              <a:rPr b="0"/>
              <a:t>read_csv(file, skip=1)</a:t>
            </a:r>
          </a:p>
          <a:p>
            <a:pPr defTabSz="457200">
              <a:defRPr sz="2400" b="1">
                <a:solidFill>
                  <a:srgbClr val="000000"/>
                </a:solidFill>
                <a:latin typeface="Courier"/>
                <a:ea typeface="Courier"/>
                <a:cs typeface="Courier"/>
                <a:sym typeface="Courier"/>
              </a:defRPr>
            </a:pPr>
            <a:r>
              <a:rPr sz="2300" b="0">
                <a:solidFill>
                  <a:srgbClr val="797979"/>
                </a:solidFill>
                <a:latin typeface="Helvetica"/>
                <a:ea typeface="Helvetica"/>
                <a:cs typeface="Helvetica"/>
                <a:sym typeface="Helvetica"/>
              </a:rPr>
              <a:t>Read subset:</a:t>
            </a:r>
            <a:r>
              <a:rPr>
                <a:latin typeface="Helvetica"/>
                <a:ea typeface="Helvetica"/>
                <a:cs typeface="Helvetica"/>
                <a:sym typeface="Helvetica"/>
              </a:rPr>
              <a:t> </a:t>
            </a:r>
            <a:r>
              <a:rPr b="0"/>
              <a:t>read_csv(file, n_max=1)</a:t>
            </a:r>
          </a:p>
          <a:p>
            <a:pPr defTabSz="457200">
              <a:defRPr sz="2200">
                <a:solidFill>
                  <a:srgbClr val="000000"/>
                </a:solidFill>
                <a:latin typeface="Courier"/>
                <a:ea typeface="Courier"/>
                <a:cs typeface="Courier"/>
                <a:sym typeface="Courier"/>
              </a:defRPr>
            </a:pPr>
            <a:endParaRPr b="0"/>
          </a:p>
          <a:p>
            <a:pPr defTabSz="457200">
              <a:defRPr sz="2400" b="1">
                <a:solidFill>
                  <a:srgbClr val="374556"/>
                </a:solidFill>
                <a:latin typeface="Helvetica"/>
                <a:ea typeface="Helvetica"/>
                <a:cs typeface="Helvetica"/>
                <a:sym typeface="Helvetica"/>
              </a:defRPr>
            </a:pPr>
            <a:r>
              <a:t>Data types</a:t>
            </a:r>
          </a:p>
          <a:p>
            <a:pPr defTabSz="457200">
              <a:defRPr sz="2300">
                <a:solidFill>
                  <a:srgbClr val="797979"/>
                </a:solidFill>
                <a:latin typeface="Helvetica"/>
                <a:ea typeface="Helvetica"/>
                <a:cs typeface="Helvetica"/>
                <a:sym typeface="Helvetica"/>
              </a:defRPr>
            </a:pPr>
            <a:r>
              <a:t>readr guesses the types of each column and tells you about it </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rPr>
                <a:solidFill>
                  <a:srgbClr val="797979"/>
                </a:solidFill>
              </a:rPr>
              <a:t>(“</a:t>
            </a:r>
            <a:r>
              <a:t>Parsed with column specifications: …</a:t>
            </a:r>
            <a:r>
              <a:rPr>
                <a:solidFill>
                  <a:srgbClr val="797979"/>
                </a:solidFill>
              </a:rPr>
              <a:t>”)</a:t>
            </a:r>
          </a:p>
        </p:txBody>
      </p:sp>
      <p:sp>
        <p:nvSpPr>
          <p:cNvPr id="1125" name="Handle missing values…"/>
          <p:cNvSpPr txBox="1"/>
          <p:nvPr/>
        </p:nvSpPr>
        <p:spPr>
          <a:xfrm>
            <a:off x="8458988" y="4675195"/>
            <a:ext cx="5463187" cy="5404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defRPr sz="2400" b="1">
                <a:solidFill>
                  <a:srgbClr val="374556"/>
                </a:solidFill>
                <a:latin typeface="Helvetica"/>
                <a:ea typeface="Helvetica"/>
                <a:cs typeface="Helvetica"/>
                <a:sym typeface="Helvetica"/>
              </a:defRPr>
            </a:pPr>
            <a:r>
              <a:t>Handle missing values</a:t>
            </a:r>
          </a:p>
          <a:p>
            <a:pPr defTabSz="457200">
              <a:defRPr sz="2400">
                <a:solidFill>
                  <a:srgbClr val="000000"/>
                </a:solidFill>
                <a:latin typeface="Courier"/>
                <a:ea typeface="Courier"/>
                <a:cs typeface="Courier"/>
                <a:sym typeface="Courier"/>
              </a:defRPr>
            </a:pPr>
            <a:r>
              <a:t>drop_na()</a:t>
            </a:r>
          </a:p>
          <a:p>
            <a:pPr defTabSz="457200">
              <a:defRPr sz="2400">
                <a:solidFill>
                  <a:srgbClr val="000000"/>
                </a:solidFill>
                <a:latin typeface="Courier"/>
                <a:ea typeface="Courier"/>
                <a:cs typeface="Courier"/>
                <a:sym typeface="Courier"/>
              </a:defRPr>
            </a:pPr>
            <a:r>
              <a:t>fill()</a:t>
            </a:r>
          </a:p>
          <a:p>
            <a:pPr defTabSz="457200">
              <a:defRPr sz="2400">
                <a:solidFill>
                  <a:srgbClr val="000000"/>
                </a:solidFill>
                <a:latin typeface="Courier"/>
                <a:ea typeface="Courier"/>
                <a:cs typeface="Courier"/>
                <a:sym typeface="Courier"/>
              </a:defRPr>
            </a:pPr>
            <a:r>
              <a:t>replace_na()</a:t>
            </a:r>
          </a:p>
          <a:p>
            <a:pPr defTabSz="457200">
              <a:defRPr sz="2400">
                <a:solidFill>
                  <a:srgbClr val="000000"/>
                </a:solidFill>
                <a:latin typeface="Courier"/>
                <a:ea typeface="Courier"/>
                <a:cs typeface="Courier"/>
                <a:sym typeface="Courier"/>
              </a:defRPr>
            </a:pPr>
            <a:endParaRPr/>
          </a:p>
          <a:p>
            <a:pPr defTabSz="457200">
              <a:defRPr sz="2400" b="1">
                <a:solidFill>
                  <a:srgbClr val="374556"/>
                </a:solidFill>
                <a:latin typeface="Helvetica"/>
                <a:ea typeface="Helvetica"/>
                <a:cs typeface="Helvetica"/>
                <a:sym typeface="Helvetica"/>
              </a:defRPr>
            </a:pPr>
            <a:r>
              <a:t>Subsetting</a:t>
            </a:r>
          </a:p>
          <a:p>
            <a:pPr defTabSz="457200">
              <a:defRPr sz="2400">
                <a:solidFill>
                  <a:srgbClr val="000000"/>
                </a:solidFill>
                <a:latin typeface="Courier"/>
                <a:ea typeface="Courier"/>
                <a:cs typeface="Courier"/>
                <a:sym typeface="Courier"/>
              </a:defRPr>
            </a:pPr>
            <a:r>
              <a:t>tibble[:,1:5]</a:t>
            </a:r>
            <a:r>
              <a:rPr>
                <a:latin typeface="Helvetica"/>
                <a:ea typeface="Helvetica"/>
                <a:cs typeface="Helvetica"/>
                <a:sym typeface="Helvetica"/>
              </a:rPr>
              <a:t> </a:t>
            </a:r>
            <a:r>
              <a:rPr sz="2300">
                <a:solidFill>
                  <a:srgbClr val="98AE91"/>
                </a:solidFill>
                <a:latin typeface="Helvetica"/>
                <a:ea typeface="Helvetica"/>
                <a:cs typeface="Helvetica"/>
                <a:sym typeface="Helvetica"/>
              </a:rPr>
              <a:t># </a:t>
            </a:r>
            <a:r>
              <a:rPr sz="2300">
                <a:solidFill>
                  <a:srgbClr val="98AE91"/>
                </a:solidFill>
                <a:latin typeface="Roboto-Medium"/>
                <a:ea typeface="Roboto-Medium"/>
                <a:cs typeface="Roboto-Medium"/>
                <a:sym typeface="Roboto-Medium"/>
              </a:rPr>
              <a:t>returns a tibble</a:t>
            </a:r>
            <a:endParaRPr>
              <a:solidFill>
                <a:srgbClr val="98AE91"/>
              </a:solidFill>
              <a:latin typeface="Helvetica"/>
              <a:ea typeface="Helvetica"/>
              <a:cs typeface="Helvetica"/>
              <a:sym typeface="Helvetica"/>
            </a:endParaRPr>
          </a:p>
          <a:p>
            <a:pPr defTabSz="457200">
              <a:defRPr sz="2400">
                <a:solidFill>
                  <a:srgbClr val="000000"/>
                </a:solidFill>
                <a:latin typeface="Courier"/>
                <a:ea typeface="Courier"/>
                <a:cs typeface="Courier"/>
                <a:sym typeface="Courier"/>
              </a:defRPr>
            </a:pPr>
            <a:r>
              <a:t>tibble$colname</a:t>
            </a:r>
            <a:r>
              <a:rPr sz="2300">
                <a:latin typeface="Helvetica"/>
                <a:ea typeface="Helvetica"/>
                <a:cs typeface="Helvetica"/>
                <a:sym typeface="Helvetica"/>
              </a:rPr>
              <a:t> </a:t>
            </a:r>
            <a:r>
              <a:rPr sz="2300">
                <a:solidFill>
                  <a:srgbClr val="99AE92"/>
                </a:solidFill>
                <a:latin typeface="Helvetica"/>
                <a:ea typeface="Helvetica"/>
                <a:cs typeface="Helvetica"/>
                <a:sym typeface="Helvetica"/>
              </a:rPr>
              <a:t># </a:t>
            </a:r>
            <a:r>
              <a:rPr sz="2300">
                <a:solidFill>
                  <a:srgbClr val="99AE92"/>
                </a:solidFill>
                <a:latin typeface="Roboto-Medium"/>
                <a:ea typeface="Roboto-Medium"/>
                <a:cs typeface="Roboto-Medium"/>
                <a:sym typeface="Roboto-Medium"/>
              </a:rPr>
              <a:t>returns a vector</a:t>
            </a:r>
            <a:endParaRPr sz="2300">
              <a:latin typeface="Roboto-Medium"/>
              <a:ea typeface="Roboto-Medium"/>
              <a:cs typeface="Roboto-Medium"/>
              <a:sym typeface="Roboto-Medium"/>
            </a:endParaRPr>
          </a:p>
          <a:p>
            <a:pPr lvl="2" indent="0" defTabSz="457200">
              <a:defRPr sz="2300">
                <a:solidFill>
                  <a:srgbClr val="000000"/>
                </a:solidFill>
                <a:latin typeface="Helvetica"/>
                <a:ea typeface="Helvetica"/>
                <a:cs typeface="Helvetica"/>
                <a:sym typeface="Helvetica"/>
              </a:defRPr>
            </a:pPr>
            <a:r>
              <a:rPr>
                <a:latin typeface="Roboto-Medium"/>
                <a:ea typeface="Roboto-Medium"/>
                <a:cs typeface="Roboto-Medium"/>
                <a:sym typeface="Roboto-Medium"/>
              </a:rPr>
              <a:t>  </a:t>
            </a:r>
            <a:r>
              <a:t> </a:t>
            </a:r>
            <a:r>
              <a:rPr>
                <a:solidFill>
                  <a:srgbClr val="98AE91"/>
                </a:solidFill>
              </a:rPr>
              <a:t>(same as tibble[[colname]])</a:t>
            </a:r>
            <a:endParaRPr>
              <a:solidFill>
                <a:srgbClr val="98AE91"/>
              </a:solidFill>
              <a:latin typeface="Roboto-Medium"/>
              <a:ea typeface="Roboto-Medium"/>
              <a:cs typeface="Roboto-Medium"/>
              <a:sym typeface="Roboto-Medium"/>
            </a:endParaRPr>
          </a:p>
          <a:p>
            <a:pPr lvl="2" indent="0" defTabSz="457200">
              <a:defRPr sz="2400">
                <a:solidFill>
                  <a:srgbClr val="000000"/>
                </a:solidFill>
                <a:latin typeface="Courier"/>
                <a:ea typeface="Courier"/>
                <a:cs typeface="Courier"/>
                <a:sym typeface="Courier"/>
              </a:defRPr>
            </a:pPr>
            <a:endParaRPr>
              <a:latin typeface="Roboto-Medium"/>
              <a:ea typeface="Roboto-Medium"/>
              <a:cs typeface="Roboto-Medium"/>
              <a:sym typeface="Roboto-Medium"/>
            </a:endParaRPr>
          </a:p>
          <a:p>
            <a:pPr defTabSz="457200">
              <a:defRPr sz="2400" b="1">
                <a:solidFill>
                  <a:srgbClr val="374556"/>
                </a:solidFill>
                <a:latin typeface="Helvetica"/>
                <a:ea typeface="Helvetica"/>
                <a:cs typeface="Helvetica"/>
                <a:sym typeface="Helvetica"/>
              </a:defRPr>
            </a:pPr>
            <a:r>
              <a:t>Reorganize layout</a:t>
            </a:r>
          </a:p>
          <a:p>
            <a:pPr defTabSz="457200">
              <a:defRPr sz="2300">
                <a:solidFill>
                  <a:srgbClr val="797979"/>
                </a:solidFill>
                <a:latin typeface="Helvetica"/>
                <a:ea typeface="Helvetica"/>
                <a:cs typeface="Helvetica"/>
                <a:sym typeface="Helvetica"/>
              </a:defRPr>
            </a:pPr>
            <a:r>
              <a:t>Change between long and wide format</a:t>
            </a:r>
          </a:p>
          <a:p>
            <a:pPr defTabSz="457200">
              <a:defRPr sz="2400">
                <a:solidFill>
                  <a:srgbClr val="000000"/>
                </a:solidFill>
                <a:latin typeface="Courier"/>
                <a:ea typeface="Courier"/>
                <a:cs typeface="Courier"/>
                <a:sym typeface="Courier"/>
              </a:defRPr>
            </a:pPr>
            <a:r>
              <a:rPr b="1"/>
              <a:t>gather()</a:t>
            </a:r>
            <a:r>
              <a:rPr>
                <a:latin typeface="Helvetica"/>
                <a:ea typeface="Helvetica"/>
                <a:cs typeface="Helvetica"/>
                <a:sym typeface="Helvetica"/>
              </a:rPr>
              <a:t> </a:t>
            </a:r>
            <a:r>
              <a:rPr sz="2300">
                <a:solidFill>
                  <a:srgbClr val="99AE91"/>
                </a:solidFill>
                <a:latin typeface="Helvetica"/>
                <a:ea typeface="Helvetica"/>
                <a:cs typeface="Helvetica"/>
                <a:sym typeface="Helvetica"/>
              </a:rPr>
              <a:t># wide to long</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spread()</a:t>
            </a:r>
            <a:r>
              <a:rPr>
                <a:latin typeface="Helvetica"/>
                <a:ea typeface="Helvetica"/>
                <a:cs typeface="Helvetica"/>
                <a:sym typeface="Helvetica"/>
              </a:rPr>
              <a:t> </a:t>
            </a:r>
            <a:r>
              <a:rPr sz="2300">
                <a:solidFill>
                  <a:srgbClr val="99AF91"/>
                </a:solidFill>
                <a:latin typeface="Helvetica"/>
                <a:ea typeface="Helvetica"/>
                <a:cs typeface="Helvetica"/>
                <a:sym typeface="Helvetica"/>
              </a:rPr>
              <a:t># long to wide</a:t>
            </a:r>
          </a:p>
        </p:txBody>
      </p:sp>
      <p:sp>
        <p:nvSpPr>
          <p:cNvPr id="1126" name="Summary…"/>
          <p:cNvSpPr txBox="1"/>
          <p:nvPr/>
        </p:nvSpPr>
        <p:spPr>
          <a:xfrm>
            <a:off x="14252903" y="4737793"/>
            <a:ext cx="10565850" cy="9770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defRPr sz="2400" b="1">
                <a:solidFill>
                  <a:srgbClr val="374556"/>
                </a:solidFill>
                <a:latin typeface="Helvetica"/>
                <a:ea typeface="Helvetica"/>
                <a:cs typeface="Helvetica"/>
                <a:sym typeface="Helvetica"/>
              </a:defRPr>
            </a:pPr>
            <a:r>
              <a:t>Summary</a:t>
            </a:r>
          </a:p>
          <a:p>
            <a:pPr defTabSz="457200">
              <a:defRPr sz="2400">
                <a:solidFill>
                  <a:srgbClr val="000000"/>
                </a:solidFill>
                <a:latin typeface="Courier"/>
                <a:ea typeface="Courier"/>
                <a:cs typeface="Courier"/>
                <a:sym typeface="Courier"/>
              </a:defRPr>
            </a:pPr>
            <a:r>
              <a:t>summarise()/summarize()</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count()</a:t>
            </a:r>
          </a:p>
          <a:p>
            <a:pPr defTabSz="457200">
              <a:defRPr sz="2400" b="1">
                <a:solidFill>
                  <a:srgbClr val="000000"/>
                </a:solidFill>
                <a:latin typeface="Courier"/>
                <a:ea typeface="Courier"/>
                <a:cs typeface="Courier"/>
                <a:sym typeface="Courier"/>
              </a:defRPr>
            </a:pPr>
            <a:endParaRPr/>
          </a:p>
          <a:p>
            <a:pPr defTabSz="457200">
              <a:defRPr sz="2400" b="1">
                <a:solidFill>
                  <a:srgbClr val="374556"/>
                </a:solidFill>
                <a:latin typeface="Roboto-Medium"/>
                <a:ea typeface="Roboto-Medium"/>
                <a:cs typeface="Roboto-Medium"/>
                <a:sym typeface="Roboto-Medium"/>
              </a:defRPr>
            </a:pPr>
            <a:r>
              <a:t>Group </a:t>
            </a:r>
          </a:p>
          <a:p>
            <a:pPr defTabSz="457200">
              <a:defRPr sz="2400">
                <a:solidFill>
                  <a:srgbClr val="000000"/>
                </a:solidFill>
                <a:latin typeface="Courier"/>
                <a:ea typeface="Courier"/>
                <a:cs typeface="Courier"/>
                <a:sym typeface="Courier"/>
              </a:defRPr>
            </a:pPr>
            <a:r>
              <a:t>group_by()</a:t>
            </a:r>
          </a:p>
          <a:p>
            <a:pPr defTabSz="457200">
              <a:defRPr sz="2300">
                <a:solidFill>
                  <a:srgbClr val="797979"/>
                </a:solidFill>
                <a:latin typeface="Helvetica"/>
                <a:ea typeface="Helvetica"/>
                <a:cs typeface="Helvetica"/>
                <a:sym typeface="Helvetica"/>
              </a:defRPr>
            </a:pPr>
            <a:r>
              <a:t>Functions will manipulate each group separately and combine results.</a:t>
            </a:r>
          </a:p>
          <a:p>
            <a:pPr defTabSz="457200">
              <a:defRPr sz="2400">
                <a:solidFill>
                  <a:srgbClr val="374556"/>
                </a:solidFill>
                <a:latin typeface="Helvetica"/>
                <a:ea typeface="Helvetica"/>
                <a:cs typeface="Helvetica"/>
                <a:sym typeface="Helvetica"/>
              </a:defRPr>
            </a:pPr>
            <a:endParaRPr/>
          </a:p>
          <a:p>
            <a:pPr defTabSz="457200">
              <a:defRPr sz="2200">
                <a:solidFill>
                  <a:srgbClr val="000000"/>
                </a:solidFill>
                <a:latin typeface="Roboto-Medium"/>
                <a:ea typeface="Roboto-Medium"/>
                <a:cs typeface="Roboto-Medium"/>
                <a:sym typeface="Roboto-Medium"/>
              </a:defRPr>
            </a:pPr>
            <a:r>
              <a:rPr sz="2400" b="1">
                <a:solidFill>
                  <a:srgbClr val="374556"/>
                </a:solidFill>
              </a:rPr>
              <a:t>Extract and sort observations</a:t>
            </a:r>
            <a:r>
              <a:rPr sz="2400">
                <a:solidFill>
                  <a:srgbClr val="374556"/>
                </a:solidFill>
              </a:rPr>
              <a:t> </a:t>
            </a:r>
            <a:r>
              <a:rPr>
                <a:solidFill>
                  <a:srgbClr val="98AE91"/>
                </a:solidFill>
              </a:rPr>
              <a:t># i.e. rows</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filter() </a:t>
            </a:r>
            <a:r>
              <a:rPr>
                <a:solidFill>
                  <a:srgbClr val="99AF91"/>
                </a:solidFill>
              </a:rPr>
              <a:t># subset by condition</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distinct()</a:t>
            </a:r>
            <a:r>
              <a:t> </a:t>
            </a:r>
            <a:r>
              <a:rPr>
                <a:solidFill>
                  <a:srgbClr val="99AF92"/>
                </a:solidFill>
              </a:rPr>
              <a:t># subset to unique values</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top_n() </a:t>
            </a:r>
            <a:r>
              <a:rPr>
                <a:solidFill>
                  <a:srgbClr val="98AE91"/>
                </a:solidFill>
              </a:rPr>
              <a:t># subset by position</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arrange()</a:t>
            </a:r>
            <a:r>
              <a:t> </a:t>
            </a:r>
            <a:r>
              <a:rPr>
                <a:solidFill>
                  <a:srgbClr val="98AE91"/>
                </a:solidFill>
              </a:rPr>
              <a:t># sort low-&gt;high, other way with desc()</a:t>
            </a:r>
          </a:p>
          <a:p>
            <a:pPr defTabSz="457200">
              <a:defRPr sz="2200">
                <a:solidFill>
                  <a:srgbClr val="000000"/>
                </a:solidFill>
                <a:latin typeface="Courier"/>
                <a:ea typeface="Courier"/>
                <a:cs typeface="Courier"/>
                <a:sym typeface="Courier"/>
              </a:defRPr>
            </a:pPr>
            <a:endParaRPr>
              <a:latin typeface="Roboto-Medium"/>
              <a:ea typeface="Roboto-Medium"/>
              <a:cs typeface="Roboto-Medium"/>
              <a:sym typeface="Roboto-Medium"/>
            </a:endParaRPr>
          </a:p>
          <a:p>
            <a:pPr defTabSz="457200">
              <a:defRPr sz="2200">
                <a:solidFill>
                  <a:srgbClr val="000000"/>
                </a:solidFill>
                <a:latin typeface="Courier"/>
                <a:ea typeface="Courier"/>
                <a:cs typeface="Courier"/>
                <a:sym typeface="Courier"/>
              </a:defRPr>
            </a:pPr>
            <a:r>
              <a:rPr sz="2400" b="1">
                <a:solidFill>
                  <a:srgbClr val="374556"/>
                </a:solidFill>
                <a:latin typeface="Helvetica"/>
                <a:ea typeface="Helvetica"/>
                <a:cs typeface="Helvetica"/>
                <a:sym typeface="Helvetica"/>
              </a:rPr>
              <a:t>Manipulate variables</a:t>
            </a:r>
            <a:r>
              <a:rPr sz="2400">
                <a:solidFill>
                  <a:srgbClr val="374556"/>
                </a:solidFill>
                <a:latin typeface="Helvetica"/>
                <a:ea typeface="Helvetica"/>
                <a:cs typeface="Helvetica"/>
                <a:sym typeface="Helvetica"/>
              </a:rPr>
              <a:t> </a:t>
            </a:r>
            <a:r>
              <a:rPr>
                <a:solidFill>
                  <a:srgbClr val="99AF92"/>
                </a:solidFill>
                <a:latin typeface="Roboto-Medium"/>
                <a:ea typeface="Roboto-Medium"/>
                <a:cs typeface="Roboto-Medium"/>
                <a:sym typeface="Roboto-Medium"/>
              </a:rPr>
              <a:t># i.e. columns</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select()</a:t>
            </a:r>
            <a:endParaRPr>
              <a:latin typeface="Roboto-Medium"/>
              <a:ea typeface="Roboto-Medium"/>
              <a:cs typeface="Roboto-Medium"/>
              <a:sym typeface="Roboto-Medium"/>
            </a:endParaRPr>
          </a:p>
          <a:p>
            <a:pPr defTabSz="457200">
              <a:defRPr sz="2200" b="1">
                <a:solidFill>
                  <a:srgbClr val="000000"/>
                </a:solidFill>
                <a:latin typeface="Courier"/>
                <a:ea typeface="Courier"/>
                <a:cs typeface="Courier"/>
                <a:sym typeface="Courier"/>
              </a:defRPr>
            </a:pPr>
            <a:r>
              <a:rPr sz="2400" b="0"/>
              <a:t>mutate(new_name = f(column))</a:t>
            </a:r>
          </a:p>
          <a:p>
            <a:pPr defTabSz="457200">
              <a:defRPr sz="2200" b="1">
                <a:solidFill>
                  <a:srgbClr val="000000"/>
                </a:solidFill>
                <a:latin typeface="Courier"/>
                <a:ea typeface="Courier"/>
                <a:cs typeface="Courier"/>
                <a:sym typeface="Courier"/>
              </a:defRPr>
            </a:pPr>
            <a:endParaRPr b="0">
              <a:latin typeface="Roboto-Medium"/>
              <a:ea typeface="Roboto-Medium"/>
              <a:cs typeface="Roboto-Medium"/>
              <a:sym typeface="Roboto-Medium"/>
            </a:endParaRPr>
          </a:p>
          <a:p>
            <a:pPr defTabSz="457200">
              <a:defRPr sz="2400" b="1">
                <a:solidFill>
                  <a:srgbClr val="374556"/>
                </a:solidFill>
                <a:latin typeface="Helvetica"/>
                <a:ea typeface="Helvetica"/>
                <a:cs typeface="Helvetica"/>
                <a:sym typeface="Helvetica"/>
              </a:defRPr>
            </a:pPr>
            <a:r>
              <a:t>Vectorised functions</a:t>
            </a:r>
            <a:endParaRPr b="0"/>
          </a:p>
          <a:p>
            <a:pPr defTabSz="457200">
              <a:defRPr sz="2300" b="1">
                <a:solidFill>
                  <a:srgbClr val="000000"/>
                </a:solidFill>
                <a:latin typeface="Courier"/>
                <a:ea typeface="Courier"/>
                <a:cs typeface="Courier"/>
                <a:sym typeface="Courier"/>
              </a:defRPr>
            </a:pPr>
            <a:r>
              <a:rPr b="0">
                <a:solidFill>
                  <a:srgbClr val="797979"/>
                </a:solidFill>
                <a:latin typeface="Helvetica"/>
                <a:ea typeface="Helvetica"/>
                <a:cs typeface="Helvetica"/>
                <a:sym typeface="Helvetica"/>
              </a:rPr>
              <a:t>Ranking:</a:t>
            </a:r>
            <a:r>
              <a:rPr b="0">
                <a:latin typeface="Roboto-Medium"/>
                <a:ea typeface="Roboto-Medium"/>
                <a:cs typeface="Roboto-Medium"/>
                <a:sym typeface="Roboto-Medium"/>
              </a:rPr>
              <a:t> </a:t>
            </a:r>
            <a:r>
              <a:rPr sz="2400" b="0"/>
              <a:t>percent_rank()</a:t>
            </a:r>
            <a:endParaRPr b="0">
              <a:latin typeface="Roboto-Medium"/>
              <a:ea typeface="Roboto-Medium"/>
              <a:cs typeface="Roboto-Medium"/>
              <a:sym typeface="Roboto-Medium"/>
            </a:endParaRPr>
          </a:p>
          <a:p>
            <a:pPr defTabSz="457200">
              <a:defRPr sz="2200" b="1">
                <a:solidFill>
                  <a:srgbClr val="000000"/>
                </a:solidFill>
                <a:latin typeface="Courier"/>
                <a:ea typeface="Courier"/>
                <a:cs typeface="Courier"/>
                <a:sym typeface="Courier"/>
              </a:defRPr>
            </a:pPr>
            <a:r>
              <a:rPr sz="2300" b="0">
                <a:solidFill>
                  <a:srgbClr val="797979"/>
                </a:solidFill>
                <a:latin typeface="Helvetica"/>
                <a:ea typeface="Helvetica"/>
                <a:cs typeface="Helvetica"/>
                <a:sym typeface="Helvetica"/>
              </a:rPr>
              <a:t>Math:</a:t>
            </a:r>
            <a:r>
              <a:rPr sz="2300" b="0">
                <a:latin typeface="Helvetica"/>
                <a:ea typeface="Helvetica"/>
                <a:cs typeface="Helvetica"/>
                <a:sym typeface="Helvetica"/>
              </a:rPr>
              <a:t> </a:t>
            </a:r>
            <a:r>
              <a:rPr sz="2300" b="0"/>
              <a:t>Any arithmetic or logical operations, </a:t>
            </a:r>
            <a:r>
              <a:rPr sz="2400" b="0"/>
              <a:t>between(), near()</a:t>
            </a:r>
          </a:p>
          <a:p>
            <a:pPr defTabSz="457200">
              <a:defRPr sz="2400">
                <a:solidFill>
                  <a:srgbClr val="000000"/>
                </a:solidFill>
                <a:latin typeface="Courier"/>
                <a:ea typeface="Courier"/>
                <a:cs typeface="Courier"/>
                <a:sym typeface="Courier"/>
              </a:defRPr>
            </a:pPr>
            <a:r>
              <a:t>if_else()</a:t>
            </a:r>
            <a:endParaRPr>
              <a:latin typeface="Roboto-Medium"/>
              <a:ea typeface="Roboto-Medium"/>
              <a:cs typeface="Roboto-Medium"/>
              <a:sym typeface="Roboto-Medium"/>
            </a:endParaRPr>
          </a:p>
        </p:txBody>
      </p:sp>
      <p:sp>
        <p:nvSpPr>
          <p:cNvPr id="1127" name="HELP"/>
          <p:cNvSpPr txBox="1"/>
          <p:nvPr/>
        </p:nvSpPr>
        <p:spPr>
          <a:xfrm>
            <a:off x="5989106" y="10541131"/>
            <a:ext cx="243213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b="1">
                <a:solidFill>
                  <a:srgbClr val="FFFFFF"/>
                </a:solidFill>
                <a:latin typeface="Helvetica"/>
                <a:ea typeface="Helvetica"/>
                <a:cs typeface="Helvetica"/>
                <a:sym typeface="Helvetica"/>
              </a:defRPr>
            </a:lvl1pPr>
          </a:lstStyle>
          <a:p>
            <a:r>
              <a:t>HELP</a:t>
            </a:r>
          </a:p>
        </p:txBody>
      </p:sp>
      <p:sp>
        <p:nvSpPr>
          <p:cNvPr id="1128" name="20"/>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20</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Rectangle"/>
          <p:cNvSpPr/>
          <p:nvPr/>
        </p:nvSpPr>
        <p:spPr>
          <a:xfrm>
            <a:off x="11702686" y="-1"/>
            <a:ext cx="11120924" cy="13716001"/>
          </a:xfrm>
          <a:prstGeom prst="rect">
            <a:avLst/>
          </a:prstGeom>
          <a:solidFill>
            <a:srgbClr val="7893B7"/>
          </a:solidFill>
          <a:ln w="12700">
            <a:miter lim="400000"/>
          </a:ln>
        </p:spPr>
        <p:txBody>
          <a:bodyPr lIns="45719" rIns="45719" anchor="ctr"/>
          <a:lstStyle/>
          <a:p>
            <a:endParaRPr/>
          </a:p>
        </p:txBody>
      </p:sp>
      <p:grpSp>
        <p:nvGrpSpPr>
          <p:cNvPr id="1413" name="Group"/>
          <p:cNvGrpSpPr/>
          <p:nvPr/>
        </p:nvGrpSpPr>
        <p:grpSpPr>
          <a:xfrm>
            <a:off x="1394494" y="1524000"/>
            <a:ext cx="9486170" cy="3475977"/>
            <a:chOff x="0" y="0"/>
            <a:chExt cx="9486169" cy="3475976"/>
          </a:xfrm>
        </p:grpSpPr>
        <p:sp>
          <p:nvSpPr>
            <p:cNvPr id="1410" name="GGPLOT2 - EASY GRAPHICS"/>
            <p:cNvSpPr txBox="1"/>
            <p:nvPr/>
          </p:nvSpPr>
          <p:spPr>
            <a:xfrm>
              <a:off x="0" y="720813"/>
              <a:ext cx="9486170" cy="27551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GGPLOT2 - EASY GRAPHICS</a:t>
              </a:r>
            </a:p>
          </p:txBody>
        </p:sp>
        <p:sp>
          <p:nvSpPr>
            <p:cNvPr id="1411" name="https://www.r-graph-gallery.com/"/>
            <p:cNvSpPr txBox="1"/>
            <p:nvPr/>
          </p:nvSpPr>
          <p:spPr>
            <a:xfrm>
              <a:off x="2127580" y="0"/>
              <a:ext cx="6471696" cy="4369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https://www.r-graph-gallery.com/</a:t>
              </a:r>
            </a:p>
          </p:txBody>
        </p:sp>
        <p:sp>
          <p:nvSpPr>
            <p:cNvPr id="1412"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414" name="Rectangle"/>
          <p:cNvSpPr/>
          <p:nvPr/>
        </p:nvSpPr>
        <p:spPr>
          <a:xfrm>
            <a:off x="609293" y="4219468"/>
            <a:ext cx="23152714" cy="8896519"/>
          </a:xfrm>
          <a:prstGeom prst="rect">
            <a:avLst/>
          </a:prstGeom>
          <a:solidFill>
            <a:srgbClr val="FFFFFF"/>
          </a:solidFill>
          <a:ln w="12700">
            <a:solidFill>
              <a:srgbClr val="293441"/>
            </a:solidFill>
            <a:miter lim="400000"/>
          </a:ln>
        </p:spPr>
        <p:txBody>
          <a:bodyPr lIns="45719" rIns="45719" anchor="ctr"/>
          <a:lstStyle/>
          <a:p>
            <a:endParaRPr/>
          </a:p>
        </p:txBody>
      </p:sp>
      <p:grpSp>
        <p:nvGrpSpPr>
          <p:cNvPr id="1433" name="Group"/>
          <p:cNvGrpSpPr/>
          <p:nvPr/>
        </p:nvGrpSpPr>
        <p:grpSpPr>
          <a:xfrm>
            <a:off x="1229486" y="6035692"/>
            <a:ext cx="9407428" cy="5264072"/>
            <a:chOff x="0" y="0"/>
            <a:chExt cx="9407426" cy="5264071"/>
          </a:xfrm>
        </p:grpSpPr>
        <p:sp>
          <p:nvSpPr>
            <p:cNvPr id="1415" name="Aesthetically pleasing graphics."/>
            <p:cNvSpPr txBox="1"/>
            <p:nvPr/>
          </p:nvSpPr>
          <p:spPr>
            <a:xfrm>
              <a:off x="2287016" y="140903"/>
              <a:ext cx="7120411" cy="546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Aesthetically pleasing graphics.</a:t>
              </a:r>
            </a:p>
          </p:txBody>
        </p:sp>
        <p:sp>
          <p:nvSpPr>
            <p:cNvPr id="1416" name="Well-defined “additive” (+) structure."/>
            <p:cNvSpPr txBox="1"/>
            <p:nvPr/>
          </p:nvSpPr>
          <p:spPr>
            <a:xfrm>
              <a:off x="3025541" y="1581929"/>
              <a:ext cx="6105192" cy="546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Well-defined “additive” (+) structure.</a:t>
              </a:r>
            </a:p>
          </p:txBody>
        </p:sp>
        <p:sp>
          <p:nvSpPr>
            <p:cNvPr id="1417" name="Integrates perfectly with tidy data."/>
            <p:cNvSpPr txBox="1"/>
            <p:nvPr/>
          </p:nvSpPr>
          <p:spPr>
            <a:xfrm>
              <a:off x="3029189" y="3079498"/>
              <a:ext cx="5636065" cy="546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Integrates perfectly with tidy data.</a:t>
              </a:r>
            </a:p>
          </p:txBody>
        </p:sp>
        <p:sp>
          <p:nvSpPr>
            <p:cNvPr id="1418" name="Freeform 12"/>
            <p:cNvSpPr/>
            <p:nvPr/>
          </p:nvSpPr>
          <p:spPr>
            <a:xfrm>
              <a:off x="0" y="0"/>
              <a:ext cx="2127513" cy="2512136"/>
            </a:xfrm>
            <a:custGeom>
              <a:avLst/>
              <a:gdLst/>
              <a:ahLst/>
              <a:cxnLst>
                <a:cxn ang="0">
                  <a:pos x="wd2" y="hd2"/>
                </a:cxn>
                <a:cxn ang="5400000">
                  <a:pos x="wd2" y="hd2"/>
                </a:cxn>
                <a:cxn ang="10800000">
                  <a:pos x="wd2" y="hd2"/>
                </a:cxn>
                <a:cxn ang="16200000">
                  <a:pos x="wd2" y="hd2"/>
                </a:cxn>
              </a:cxnLst>
              <a:rect l="0" t="0" r="r" b="b"/>
              <a:pathLst>
                <a:path w="21600" h="21600" extrusionOk="0">
                  <a:moveTo>
                    <a:pt x="13976" y="0"/>
                  </a:moveTo>
                  <a:lnTo>
                    <a:pt x="0" y="11880"/>
                  </a:lnTo>
                  <a:lnTo>
                    <a:pt x="0" y="21600"/>
                  </a:lnTo>
                  <a:lnTo>
                    <a:pt x="21600" y="9720"/>
                  </a:lnTo>
                  <a:lnTo>
                    <a:pt x="13976" y="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419" name="Freeform 13"/>
            <p:cNvSpPr/>
            <p:nvPr/>
          </p:nvSpPr>
          <p:spPr>
            <a:xfrm>
              <a:off x="0" y="1381676"/>
              <a:ext cx="3045264" cy="2500720"/>
            </a:xfrm>
            <a:custGeom>
              <a:avLst/>
              <a:gdLst/>
              <a:ahLst/>
              <a:cxnLst>
                <a:cxn ang="0">
                  <a:pos x="wd2" y="hd2"/>
                </a:cxn>
                <a:cxn ang="5400000">
                  <a:pos x="wd2" y="hd2"/>
                </a:cxn>
                <a:cxn ang="10800000">
                  <a:pos x="wd2" y="hd2"/>
                </a:cxn>
                <a:cxn ang="16200000">
                  <a:pos x="wd2" y="hd2"/>
                </a:cxn>
              </a:cxnLst>
              <a:rect l="0" t="0" r="r" b="b"/>
              <a:pathLst>
                <a:path w="21600" h="21600" extrusionOk="0">
                  <a:moveTo>
                    <a:pt x="16274" y="0"/>
                  </a:moveTo>
                  <a:lnTo>
                    <a:pt x="0" y="11934"/>
                  </a:lnTo>
                  <a:lnTo>
                    <a:pt x="0" y="21600"/>
                  </a:lnTo>
                  <a:lnTo>
                    <a:pt x="21600" y="9764"/>
                  </a:lnTo>
                  <a:lnTo>
                    <a:pt x="16274" y="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420" name="Freeform 14"/>
            <p:cNvSpPr/>
            <p:nvPr/>
          </p:nvSpPr>
          <p:spPr>
            <a:xfrm>
              <a:off x="0" y="2763353"/>
              <a:ext cx="3045264" cy="2500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934"/>
                  </a:lnTo>
                  <a:lnTo>
                    <a:pt x="0" y="21600"/>
                  </a:lnTo>
                  <a:lnTo>
                    <a:pt x="16274" y="9666"/>
                  </a:lnTo>
                  <a:lnTo>
                    <a:pt x="21600" y="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421" name="Freeform 51"/>
            <p:cNvSpPr/>
            <p:nvPr/>
          </p:nvSpPr>
          <p:spPr>
            <a:xfrm>
              <a:off x="0" y="4145022"/>
              <a:ext cx="2127513"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2" name="Freeform 52"/>
            <p:cNvSpPr/>
            <p:nvPr/>
          </p:nvSpPr>
          <p:spPr>
            <a:xfrm>
              <a:off x="0" y="2763353"/>
              <a:ext cx="3045264"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557D9F"/>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3" name="Freeform 53"/>
            <p:cNvSpPr/>
            <p:nvPr/>
          </p:nvSpPr>
          <p:spPr>
            <a:xfrm>
              <a:off x="-1" y="1381676"/>
              <a:ext cx="3045265" cy="11304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2E5378"/>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4" name="Freeform 54"/>
            <p:cNvSpPr/>
            <p:nvPr/>
          </p:nvSpPr>
          <p:spPr>
            <a:xfrm>
              <a:off x="0" y="0"/>
              <a:ext cx="2127513" cy="11304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203A54"/>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5" name="Great documentation &amp; community"/>
            <p:cNvSpPr txBox="1"/>
            <p:nvPr/>
          </p:nvSpPr>
          <p:spPr>
            <a:xfrm>
              <a:off x="2287016" y="4577068"/>
              <a:ext cx="7120411" cy="546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Great documentation &amp; community</a:t>
              </a:r>
            </a:p>
          </p:txBody>
        </p:sp>
        <p:sp>
          <p:nvSpPr>
            <p:cNvPr id="1426" name="Shape"/>
            <p:cNvSpPr/>
            <p:nvPr/>
          </p:nvSpPr>
          <p:spPr>
            <a:xfrm>
              <a:off x="410929" y="4340508"/>
              <a:ext cx="790311" cy="717949"/>
            </a:xfrm>
            <a:custGeom>
              <a:avLst/>
              <a:gdLst/>
              <a:ahLst/>
              <a:cxnLst>
                <a:cxn ang="0">
                  <a:pos x="wd2" y="hd2"/>
                </a:cxn>
                <a:cxn ang="5400000">
                  <a:pos x="wd2" y="hd2"/>
                </a:cxn>
                <a:cxn ang="10800000">
                  <a:pos x="wd2" y="hd2"/>
                </a:cxn>
                <a:cxn ang="16200000">
                  <a:pos x="wd2" y="hd2"/>
                </a:cxn>
              </a:cxnLst>
              <a:rect l="0" t="0" r="r" b="b"/>
              <a:pathLst>
                <a:path w="21600" h="21600" extrusionOk="0">
                  <a:moveTo>
                    <a:pt x="14145" y="15309"/>
                  </a:moveTo>
                  <a:cubicBezTo>
                    <a:pt x="7455" y="15309"/>
                    <a:pt x="7455" y="15309"/>
                    <a:pt x="7455" y="15309"/>
                  </a:cubicBezTo>
                  <a:cubicBezTo>
                    <a:pt x="6308" y="15309"/>
                    <a:pt x="5352" y="16567"/>
                    <a:pt x="5352" y="17825"/>
                  </a:cubicBezTo>
                  <a:cubicBezTo>
                    <a:pt x="5352" y="21600"/>
                    <a:pt x="5352" y="21600"/>
                    <a:pt x="5352" y="21600"/>
                  </a:cubicBezTo>
                  <a:cubicBezTo>
                    <a:pt x="16248" y="21600"/>
                    <a:pt x="16248" y="21600"/>
                    <a:pt x="16248" y="21600"/>
                  </a:cubicBezTo>
                  <a:cubicBezTo>
                    <a:pt x="16248" y="17825"/>
                    <a:pt x="16248" y="17825"/>
                    <a:pt x="16248" y="17825"/>
                  </a:cubicBezTo>
                  <a:cubicBezTo>
                    <a:pt x="16248" y="16567"/>
                    <a:pt x="15292" y="15309"/>
                    <a:pt x="14145" y="15309"/>
                  </a:cubicBezTo>
                  <a:close/>
                  <a:moveTo>
                    <a:pt x="10896" y="7130"/>
                  </a:moveTo>
                  <a:cubicBezTo>
                    <a:pt x="8984" y="7130"/>
                    <a:pt x="7646" y="8598"/>
                    <a:pt x="7646" y="10485"/>
                  </a:cubicBezTo>
                  <a:cubicBezTo>
                    <a:pt x="7646" y="12373"/>
                    <a:pt x="8984" y="14050"/>
                    <a:pt x="10896" y="14050"/>
                  </a:cubicBezTo>
                  <a:cubicBezTo>
                    <a:pt x="12616" y="14050"/>
                    <a:pt x="13954" y="12373"/>
                    <a:pt x="13954" y="10485"/>
                  </a:cubicBezTo>
                  <a:cubicBezTo>
                    <a:pt x="13954" y="8598"/>
                    <a:pt x="12616" y="7130"/>
                    <a:pt x="10896" y="7130"/>
                  </a:cubicBezTo>
                  <a:close/>
                  <a:moveTo>
                    <a:pt x="5926" y="5872"/>
                  </a:moveTo>
                  <a:cubicBezTo>
                    <a:pt x="5926" y="5243"/>
                    <a:pt x="5543" y="4614"/>
                    <a:pt x="4779" y="4614"/>
                  </a:cubicBezTo>
                  <a:cubicBezTo>
                    <a:pt x="1147" y="4614"/>
                    <a:pt x="1147" y="4614"/>
                    <a:pt x="1147" y="4614"/>
                  </a:cubicBezTo>
                  <a:cubicBezTo>
                    <a:pt x="382" y="4614"/>
                    <a:pt x="0" y="5243"/>
                    <a:pt x="0" y="5872"/>
                  </a:cubicBezTo>
                  <a:cubicBezTo>
                    <a:pt x="0" y="7969"/>
                    <a:pt x="0" y="7969"/>
                    <a:pt x="0" y="7969"/>
                  </a:cubicBezTo>
                  <a:cubicBezTo>
                    <a:pt x="5926" y="7969"/>
                    <a:pt x="5926" y="7969"/>
                    <a:pt x="5926" y="7969"/>
                  </a:cubicBezTo>
                  <a:lnTo>
                    <a:pt x="5926" y="5872"/>
                  </a:lnTo>
                  <a:close/>
                  <a:moveTo>
                    <a:pt x="3058" y="3775"/>
                  </a:moveTo>
                  <a:cubicBezTo>
                    <a:pt x="4014" y="3775"/>
                    <a:pt x="4779" y="2936"/>
                    <a:pt x="4779" y="1887"/>
                  </a:cubicBezTo>
                  <a:cubicBezTo>
                    <a:pt x="4779" y="839"/>
                    <a:pt x="4014" y="0"/>
                    <a:pt x="3058" y="0"/>
                  </a:cubicBezTo>
                  <a:cubicBezTo>
                    <a:pt x="1912" y="0"/>
                    <a:pt x="1147" y="839"/>
                    <a:pt x="1147" y="1887"/>
                  </a:cubicBezTo>
                  <a:cubicBezTo>
                    <a:pt x="1147" y="2936"/>
                    <a:pt x="1912" y="3775"/>
                    <a:pt x="3058" y="3775"/>
                  </a:cubicBezTo>
                  <a:close/>
                  <a:moveTo>
                    <a:pt x="20262" y="4614"/>
                  </a:moveTo>
                  <a:cubicBezTo>
                    <a:pt x="16630" y="4614"/>
                    <a:pt x="16630" y="4614"/>
                    <a:pt x="16630" y="4614"/>
                  </a:cubicBezTo>
                  <a:cubicBezTo>
                    <a:pt x="16057" y="4614"/>
                    <a:pt x="15483" y="5243"/>
                    <a:pt x="15483" y="5872"/>
                  </a:cubicBezTo>
                  <a:cubicBezTo>
                    <a:pt x="15483" y="7969"/>
                    <a:pt x="15483" y="7969"/>
                    <a:pt x="15483" y="7969"/>
                  </a:cubicBezTo>
                  <a:cubicBezTo>
                    <a:pt x="21600" y="7969"/>
                    <a:pt x="21600" y="7969"/>
                    <a:pt x="21600" y="7969"/>
                  </a:cubicBezTo>
                  <a:cubicBezTo>
                    <a:pt x="21600" y="5872"/>
                    <a:pt x="21600" y="5872"/>
                    <a:pt x="21600" y="5872"/>
                  </a:cubicBezTo>
                  <a:cubicBezTo>
                    <a:pt x="21600" y="5243"/>
                    <a:pt x="21027" y="4614"/>
                    <a:pt x="20262" y="4614"/>
                  </a:cubicBezTo>
                  <a:close/>
                  <a:moveTo>
                    <a:pt x="18542" y="3775"/>
                  </a:moveTo>
                  <a:cubicBezTo>
                    <a:pt x="19497" y="3775"/>
                    <a:pt x="20262" y="2936"/>
                    <a:pt x="20262" y="1887"/>
                  </a:cubicBezTo>
                  <a:cubicBezTo>
                    <a:pt x="20262" y="839"/>
                    <a:pt x="19497" y="0"/>
                    <a:pt x="18542" y="0"/>
                  </a:cubicBezTo>
                  <a:cubicBezTo>
                    <a:pt x="17586" y="0"/>
                    <a:pt x="16821" y="839"/>
                    <a:pt x="16821" y="1887"/>
                  </a:cubicBezTo>
                  <a:cubicBezTo>
                    <a:pt x="16821" y="2936"/>
                    <a:pt x="17586" y="3775"/>
                    <a:pt x="18542" y="3775"/>
                  </a:cubicBezTo>
                  <a:close/>
                  <a:moveTo>
                    <a:pt x="8219" y="4823"/>
                  </a:moveTo>
                  <a:cubicBezTo>
                    <a:pt x="13763" y="4823"/>
                    <a:pt x="13763" y="4823"/>
                    <a:pt x="13763" y="4823"/>
                  </a:cubicBezTo>
                  <a:cubicBezTo>
                    <a:pt x="14145" y="4823"/>
                    <a:pt x="14336" y="4404"/>
                    <a:pt x="14336" y="3984"/>
                  </a:cubicBezTo>
                  <a:cubicBezTo>
                    <a:pt x="14336" y="3565"/>
                    <a:pt x="14145" y="3355"/>
                    <a:pt x="13763" y="3355"/>
                  </a:cubicBezTo>
                  <a:cubicBezTo>
                    <a:pt x="8219" y="3355"/>
                    <a:pt x="8219" y="3355"/>
                    <a:pt x="8219" y="3355"/>
                  </a:cubicBezTo>
                  <a:cubicBezTo>
                    <a:pt x="7646" y="3355"/>
                    <a:pt x="7455" y="3565"/>
                    <a:pt x="7455" y="3984"/>
                  </a:cubicBezTo>
                  <a:cubicBezTo>
                    <a:pt x="7455" y="4404"/>
                    <a:pt x="7646" y="4823"/>
                    <a:pt x="8219" y="4823"/>
                  </a:cubicBezTo>
                  <a:close/>
                  <a:moveTo>
                    <a:pt x="5926" y="14470"/>
                  </a:moveTo>
                  <a:cubicBezTo>
                    <a:pt x="6117" y="14470"/>
                    <a:pt x="6117" y="14470"/>
                    <a:pt x="6308" y="14470"/>
                  </a:cubicBezTo>
                  <a:cubicBezTo>
                    <a:pt x="6690" y="14050"/>
                    <a:pt x="6690" y="13631"/>
                    <a:pt x="6499" y="13212"/>
                  </a:cubicBezTo>
                  <a:cubicBezTo>
                    <a:pt x="3823" y="9437"/>
                    <a:pt x="3823" y="9437"/>
                    <a:pt x="3823" y="9437"/>
                  </a:cubicBezTo>
                  <a:cubicBezTo>
                    <a:pt x="3632" y="9017"/>
                    <a:pt x="3250" y="9017"/>
                    <a:pt x="2867" y="9227"/>
                  </a:cubicBezTo>
                  <a:cubicBezTo>
                    <a:pt x="2676" y="9437"/>
                    <a:pt x="2485" y="10066"/>
                    <a:pt x="2867" y="10276"/>
                  </a:cubicBezTo>
                  <a:cubicBezTo>
                    <a:pt x="5352" y="14260"/>
                    <a:pt x="5352" y="14260"/>
                    <a:pt x="5352" y="14260"/>
                  </a:cubicBezTo>
                  <a:cubicBezTo>
                    <a:pt x="5543" y="14470"/>
                    <a:pt x="5735" y="14470"/>
                    <a:pt x="5926" y="14470"/>
                  </a:cubicBezTo>
                  <a:close/>
                  <a:moveTo>
                    <a:pt x="18159" y="9437"/>
                  </a:moveTo>
                  <a:cubicBezTo>
                    <a:pt x="17777" y="9017"/>
                    <a:pt x="17395" y="9227"/>
                    <a:pt x="17204" y="9647"/>
                  </a:cubicBezTo>
                  <a:cubicBezTo>
                    <a:pt x="14910" y="13421"/>
                    <a:pt x="14910" y="13421"/>
                    <a:pt x="14910" y="13421"/>
                  </a:cubicBezTo>
                  <a:cubicBezTo>
                    <a:pt x="14719" y="13631"/>
                    <a:pt x="14910" y="14260"/>
                    <a:pt x="15101" y="14470"/>
                  </a:cubicBezTo>
                  <a:cubicBezTo>
                    <a:pt x="15292" y="14470"/>
                    <a:pt x="15483" y="14470"/>
                    <a:pt x="15483" y="14470"/>
                  </a:cubicBezTo>
                  <a:cubicBezTo>
                    <a:pt x="15865" y="14470"/>
                    <a:pt x="16057" y="14470"/>
                    <a:pt x="16248" y="14260"/>
                  </a:cubicBezTo>
                  <a:cubicBezTo>
                    <a:pt x="18350" y="10485"/>
                    <a:pt x="18350" y="10485"/>
                    <a:pt x="18350" y="10485"/>
                  </a:cubicBezTo>
                  <a:cubicBezTo>
                    <a:pt x="18542" y="10066"/>
                    <a:pt x="18542" y="9647"/>
                    <a:pt x="18159" y="9437"/>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nvGrpSpPr>
            <p:cNvPr id="1429" name="Group"/>
            <p:cNvGrpSpPr/>
            <p:nvPr/>
          </p:nvGrpSpPr>
          <p:grpSpPr>
            <a:xfrm>
              <a:off x="390555" y="277952"/>
              <a:ext cx="932659" cy="536362"/>
              <a:chOff x="0" y="0"/>
              <a:chExt cx="932657" cy="536360"/>
            </a:xfrm>
          </p:grpSpPr>
          <p:sp>
            <p:nvSpPr>
              <p:cNvPr id="1427" name="Shape"/>
              <p:cNvSpPr/>
              <p:nvPr/>
            </p:nvSpPr>
            <p:spPr>
              <a:xfrm>
                <a:off x="0" y="0"/>
                <a:ext cx="932658" cy="536361"/>
              </a:xfrm>
              <a:custGeom>
                <a:avLst/>
                <a:gdLst/>
                <a:ahLst/>
                <a:cxnLst>
                  <a:cxn ang="0">
                    <a:pos x="wd2" y="hd2"/>
                  </a:cxn>
                  <a:cxn ang="5400000">
                    <a:pos x="wd2" y="hd2"/>
                  </a:cxn>
                  <a:cxn ang="10800000">
                    <a:pos x="wd2" y="hd2"/>
                  </a:cxn>
                  <a:cxn ang="16200000">
                    <a:pos x="wd2" y="hd2"/>
                  </a:cxn>
                </a:cxnLst>
                <a:rect l="0" t="0" r="r" b="b"/>
                <a:pathLst>
                  <a:path w="21600" h="15716" extrusionOk="0">
                    <a:moveTo>
                      <a:pt x="185" y="6393"/>
                    </a:moveTo>
                    <a:cubicBezTo>
                      <a:pt x="0" y="7283"/>
                      <a:pt x="0" y="7283"/>
                      <a:pt x="0" y="7283"/>
                    </a:cubicBezTo>
                    <a:cubicBezTo>
                      <a:pt x="4246" y="17527"/>
                      <a:pt x="16062" y="18640"/>
                      <a:pt x="21600" y="9510"/>
                    </a:cubicBezTo>
                    <a:cubicBezTo>
                      <a:pt x="21600" y="8397"/>
                      <a:pt x="21600" y="8397"/>
                      <a:pt x="21600" y="8397"/>
                    </a:cubicBezTo>
                    <a:cubicBezTo>
                      <a:pt x="17354" y="-1847"/>
                      <a:pt x="5723" y="-2960"/>
                      <a:pt x="185" y="6393"/>
                    </a:cubicBezTo>
                    <a:close/>
                    <a:moveTo>
                      <a:pt x="10708" y="13741"/>
                    </a:moveTo>
                    <a:cubicBezTo>
                      <a:pt x="7938" y="13518"/>
                      <a:pt x="5908" y="10624"/>
                      <a:pt x="6092" y="7506"/>
                    </a:cubicBezTo>
                    <a:cubicBezTo>
                      <a:pt x="6462" y="4166"/>
                      <a:pt x="8677" y="1716"/>
                      <a:pt x="11446" y="2162"/>
                    </a:cubicBezTo>
                    <a:cubicBezTo>
                      <a:pt x="14031" y="2384"/>
                      <a:pt x="16062" y="5056"/>
                      <a:pt x="15877" y="8397"/>
                    </a:cubicBezTo>
                    <a:cubicBezTo>
                      <a:pt x="15692" y="11737"/>
                      <a:pt x="13292" y="13964"/>
                      <a:pt x="10708" y="13741"/>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sp>
            <p:nvSpPr>
              <p:cNvPr id="1428" name="Circle"/>
              <p:cNvSpPr/>
              <p:nvPr/>
            </p:nvSpPr>
            <p:spPr>
              <a:xfrm>
                <a:off x="375036" y="171320"/>
                <a:ext cx="207261" cy="197212"/>
              </a:xfrm>
              <a:prstGeom prst="ellipse">
                <a:avLst/>
              </a:pr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sp>
          <p:nvSpPr>
            <p:cNvPr id="1430" name="Freeform 8"/>
            <p:cNvSpPr/>
            <p:nvPr/>
          </p:nvSpPr>
          <p:spPr>
            <a:xfrm>
              <a:off x="1160699" y="2923369"/>
              <a:ext cx="613292" cy="799010"/>
            </a:xfrm>
            <a:custGeom>
              <a:avLst/>
              <a:gdLst/>
              <a:ahLst/>
              <a:cxnLst>
                <a:cxn ang="0">
                  <a:pos x="wd2" y="hd2"/>
                </a:cxn>
                <a:cxn ang="5400000">
                  <a:pos x="wd2" y="hd2"/>
                </a:cxn>
                <a:cxn ang="10800000">
                  <a:pos x="wd2" y="hd2"/>
                </a:cxn>
                <a:cxn ang="16200000">
                  <a:pos x="wd2" y="hd2"/>
                </a:cxn>
              </a:cxnLst>
              <a:rect l="0" t="0" r="r" b="b"/>
              <a:pathLst>
                <a:path w="21530" h="21600" extrusionOk="0">
                  <a:moveTo>
                    <a:pt x="21527" y="17292"/>
                  </a:moveTo>
                  <a:cubicBezTo>
                    <a:pt x="21450" y="16230"/>
                    <a:pt x="21182" y="13898"/>
                    <a:pt x="20991" y="12866"/>
                  </a:cubicBezTo>
                  <a:cubicBezTo>
                    <a:pt x="20952" y="12689"/>
                    <a:pt x="20684" y="12630"/>
                    <a:pt x="20531" y="12777"/>
                  </a:cubicBezTo>
                  <a:cubicBezTo>
                    <a:pt x="20454" y="12836"/>
                    <a:pt x="20378" y="12895"/>
                    <a:pt x="20301" y="12984"/>
                  </a:cubicBezTo>
                  <a:cubicBezTo>
                    <a:pt x="19918" y="13426"/>
                    <a:pt x="19420" y="13692"/>
                    <a:pt x="18846" y="13692"/>
                  </a:cubicBezTo>
                  <a:cubicBezTo>
                    <a:pt x="17697" y="13692"/>
                    <a:pt x="16778" y="12570"/>
                    <a:pt x="16778" y="11125"/>
                  </a:cubicBezTo>
                  <a:cubicBezTo>
                    <a:pt x="16778" y="9679"/>
                    <a:pt x="17697" y="8557"/>
                    <a:pt x="18846" y="8557"/>
                  </a:cubicBezTo>
                  <a:cubicBezTo>
                    <a:pt x="19229" y="8557"/>
                    <a:pt x="19574" y="8675"/>
                    <a:pt x="19880" y="8882"/>
                  </a:cubicBezTo>
                  <a:cubicBezTo>
                    <a:pt x="20033" y="8970"/>
                    <a:pt x="20263" y="8911"/>
                    <a:pt x="20263" y="8734"/>
                  </a:cubicBezTo>
                  <a:cubicBezTo>
                    <a:pt x="20186" y="7849"/>
                    <a:pt x="20033" y="4220"/>
                    <a:pt x="19995" y="2892"/>
                  </a:cubicBezTo>
                  <a:cubicBezTo>
                    <a:pt x="19995" y="2597"/>
                    <a:pt x="19688" y="2390"/>
                    <a:pt x="19305" y="2390"/>
                  </a:cubicBezTo>
                  <a:cubicBezTo>
                    <a:pt x="17774" y="2479"/>
                    <a:pt x="13982" y="2685"/>
                    <a:pt x="12412" y="2862"/>
                  </a:cubicBezTo>
                  <a:cubicBezTo>
                    <a:pt x="12105" y="2892"/>
                    <a:pt x="11876" y="2626"/>
                    <a:pt x="12029" y="2420"/>
                  </a:cubicBezTo>
                  <a:cubicBezTo>
                    <a:pt x="12182" y="2243"/>
                    <a:pt x="12450" y="2036"/>
                    <a:pt x="12833" y="1800"/>
                  </a:cubicBezTo>
                  <a:cubicBezTo>
                    <a:pt x="13216" y="1623"/>
                    <a:pt x="13446" y="1357"/>
                    <a:pt x="13446" y="1092"/>
                  </a:cubicBezTo>
                  <a:cubicBezTo>
                    <a:pt x="13446" y="502"/>
                    <a:pt x="12259" y="0"/>
                    <a:pt x="10765" y="0"/>
                  </a:cubicBezTo>
                  <a:cubicBezTo>
                    <a:pt x="9310" y="0"/>
                    <a:pt x="8084" y="502"/>
                    <a:pt x="8084" y="1092"/>
                  </a:cubicBezTo>
                  <a:cubicBezTo>
                    <a:pt x="8084" y="1357"/>
                    <a:pt x="8314" y="1623"/>
                    <a:pt x="8735" y="1800"/>
                  </a:cubicBezTo>
                  <a:cubicBezTo>
                    <a:pt x="9425" y="2213"/>
                    <a:pt x="9731" y="2508"/>
                    <a:pt x="9654" y="2803"/>
                  </a:cubicBezTo>
                  <a:cubicBezTo>
                    <a:pt x="9578" y="3039"/>
                    <a:pt x="9348" y="3187"/>
                    <a:pt x="9042" y="3216"/>
                  </a:cubicBezTo>
                  <a:cubicBezTo>
                    <a:pt x="7510" y="3364"/>
                    <a:pt x="3680" y="3541"/>
                    <a:pt x="2225" y="3600"/>
                  </a:cubicBezTo>
                  <a:cubicBezTo>
                    <a:pt x="1880" y="3630"/>
                    <a:pt x="1612" y="3836"/>
                    <a:pt x="1612" y="4072"/>
                  </a:cubicBezTo>
                  <a:cubicBezTo>
                    <a:pt x="1574" y="5105"/>
                    <a:pt x="1459" y="7554"/>
                    <a:pt x="1305" y="8557"/>
                  </a:cubicBezTo>
                  <a:cubicBezTo>
                    <a:pt x="1305" y="8734"/>
                    <a:pt x="1535" y="8823"/>
                    <a:pt x="1727" y="8734"/>
                  </a:cubicBezTo>
                  <a:cubicBezTo>
                    <a:pt x="1956" y="8616"/>
                    <a:pt x="2225" y="8557"/>
                    <a:pt x="2493" y="8557"/>
                  </a:cubicBezTo>
                  <a:cubicBezTo>
                    <a:pt x="3680" y="8557"/>
                    <a:pt x="4561" y="9679"/>
                    <a:pt x="4561" y="11125"/>
                  </a:cubicBezTo>
                  <a:cubicBezTo>
                    <a:pt x="4561" y="12570"/>
                    <a:pt x="3680" y="13692"/>
                    <a:pt x="2493" y="13692"/>
                  </a:cubicBezTo>
                  <a:cubicBezTo>
                    <a:pt x="1956" y="13692"/>
                    <a:pt x="1459" y="13426"/>
                    <a:pt x="1076" y="12984"/>
                  </a:cubicBezTo>
                  <a:cubicBezTo>
                    <a:pt x="1037" y="12954"/>
                    <a:pt x="999" y="12925"/>
                    <a:pt x="961" y="12895"/>
                  </a:cubicBezTo>
                  <a:cubicBezTo>
                    <a:pt x="846" y="12777"/>
                    <a:pt x="616" y="12836"/>
                    <a:pt x="578" y="12984"/>
                  </a:cubicBezTo>
                  <a:cubicBezTo>
                    <a:pt x="386" y="14223"/>
                    <a:pt x="118" y="17292"/>
                    <a:pt x="3" y="18531"/>
                  </a:cubicBezTo>
                  <a:cubicBezTo>
                    <a:pt x="-35" y="18826"/>
                    <a:pt x="310" y="19092"/>
                    <a:pt x="654" y="19062"/>
                  </a:cubicBezTo>
                  <a:cubicBezTo>
                    <a:pt x="2493" y="19003"/>
                    <a:pt x="7356" y="18826"/>
                    <a:pt x="9195" y="18649"/>
                  </a:cubicBezTo>
                  <a:cubicBezTo>
                    <a:pt x="9501" y="18620"/>
                    <a:pt x="9731" y="18826"/>
                    <a:pt x="9616" y="19062"/>
                  </a:cubicBezTo>
                  <a:cubicBezTo>
                    <a:pt x="9501" y="19269"/>
                    <a:pt x="9233" y="19505"/>
                    <a:pt x="8735" y="19800"/>
                  </a:cubicBezTo>
                  <a:cubicBezTo>
                    <a:pt x="8314" y="19977"/>
                    <a:pt x="8084" y="20243"/>
                    <a:pt x="8084" y="20508"/>
                  </a:cubicBezTo>
                  <a:cubicBezTo>
                    <a:pt x="8084" y="21098"/>
                    <a:pt x="9310" y="21600"/>
                    <a:pt x="10765" y="21600"/>
                  </a:cubicBezTo>
                  <a:cubicBezTo>
                    <a:pt x="12259" y="21600"/>
                    <a:pt x="13446" y="21098"/>
                    <a:pt x="13446" y="20508"/>
                  </a:cubicBezTo>
                  <a:cubicBezTo>
                    <a:pt x="13446" y="20243"/>
                    <a:pt x="13216" y="19977"/>
                    <a:pt x="12833" y="19800"/>
                  </a:cubicBezTo>
                  <a:cubicBezTo>
                    <a:pt x="12029" y="19328"/>
                    <a:pt x="11761" y="19003"/>
                    <a:pt x="11991" y="18649"/>
                  </a:cubicBezTo>
                  <a:cubicBezTo>
                    <a:pt x="12105" y="18443"/>
                    <a:pt x="12374" y="18295"/>
                    <a:pt x="12680" y="18266"/>
                  </a:cubicBezTo>
                  <a:cubicBezTo>
                    <a:pt x="14480" y="18089"/>
                    <a:pt x="19191" y="17882"/>
                    <a:pt x="20952" y="17823"/>
                  </a:cubicBezTo>
                  <a:cubicBezTo>
                    <a:pt x="21297" y="17793"/>
                    <a:pt x="21565" y="17557"/>
                    <a:pt x="21527" y="17292"/>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431" name="Freeform 9"/>
            <p:cNvSpPr/>
            <p:nvPr/>
          </p:nvSpPr>
          <p:spPr>
            <a:xfrm>
              <a:off x="525760" y="3017139"/>
              <a:ext cx="747167" cy="612469"/>
            </a:xfrm>
            <a:custGeom>
              <a:avLst/>
              <a:gdLst/>
              <a:ahLst/>
              <a:cxnLst>
                <a:cxn ang="0">
                  <a:pos x="wd2" y="hd2"/>
                </a:cxn>
                <a:cxn ang="5400000">
                  <a:pos x="wd2" y="hd2"/>
                </a:cxn>
                <a:cxn ang="10800000">
                  <a:pos x="wd2" y="hd2"/>
                </a:cxn>
                <a:cxn ang="16200000">
                  <a:pos x="wd2" y="hd2"/>
                </a:cxn>
              </a:cxnLst>
              <a:rect l="0" t="0" r="r" b="b"/>
              <a:pathLst>
                <a:path w="21600" h="21565" extrusionOk="0">
                  <a:moveTo>
                    <a:pt x="20402" y="8497"/>
                  </a:moveTo>
                  <a:cubicBezTo>
                    <a:pt x="20118" y="8497"/>
                    <a:pt x="19866" y="8728"/>
                    <a:pt x="19676" y="9112"/>
                  </a:cubicBezTo>
                  <a:cubicBezTo>
                    <a:pt x="19424" y="9535"/>
                    <a:pt x="19204" y="9804"/>
                    <a:pt x="19014" y="9958"/>
                  </a:cubicBezTo>
                  <a:cubicBezTo>
                    <a:pt x="18794" y="10112"/>
                    <a:pt x="18541" y="9881"/>
                    <a:pt x="18573" y="9612"/>
                  </a:cubicBezTo>
                  <a:cubicBezTo>
                    <a:pt x="18731" y="7998"/>
                    <a:pt x="18888" y="3770"/>
                    <a:pt x="18951" y="2117"/>
                  </a:cubicBezTo>
                  <a:cubicBezTo>
                    <a:pt x="18983" y="1733"/>
                    <a:pt x="18731" y="1464"/>
                    <a:pt x="18447" y="1464"/>
                  </a:cubicBezTo>
                  <a:cubicBezTo>
                    <a:pt x="18163" y="1464"/>
                    <a:pt x="17848" y="1464"/>
                    <a:pt x="17627" y="1464"/>
                  </a:cubicBezTo>
                  <a:cubicBezTo>
                    <a:pt x="15766" y="1464"/>
                    <a:pt x="14221" y="1387"/>
                    <a:pt x="12928" y="1272"/>
                  </a:cubicBezTo>
                  <a:cubicBezTo>
                    <a:pt x="12708" y="1272"/>
                    <a:pt x="12487" y="1387"/>
                    <a:pt x="12392" y="1618"/>
                  </a:cubicBezTo>
                  <a:cubicBezTo>
                    <a:pt x="12077" y="2156"/>
                    <a:pt x="12298" y="2579"/>
                    <a:pt x="13023" y="3232"/>
                  </a:cubicBezTo>
                  <a:cubicBezTo>
                    <a:pt x="13338" y="3501"/>
                    <a:pt x="13528" y="3808"/>
                    <a:pt x="13528" y="4154"/>
                  </a:cubicBezTo>
                  <a:cubicBezTo>
                    <a:pt x="13528" y="4961"/>
                    <a:pt x="12550" y="5576"/>
                    <a:pt x="11320" y="5576"/>
                  </a:cubicBezTo>
                  <a:cubicBezTo>
                    <a:pt x="10122" y="5576"/>
                    <a:pt x="9113" y="4961"/>
                    <a:pt x="9113" y="4154"/>
                  </a:cubicBezTo>
                  <a:cubicBezTo>
                    <a:pt x="9113" y="3808"/>
                    <a:pt x="9302" y="3501"/>
                    <a:pt x="9649" y="3232"/>
                  </a:cubicBezTo>
                  <a:cubicBezTo>
                    <a:pt x="10595" y="2348"/>
                    <a:pt x="10658" y="1887"/>
                    <a:pt x="9807" y="1041"/>
                  </a:cubicBezTo>
                  <a:cubicBezTo>
                    <a:pt x="9744" y="964"/>
                    <a:pt x="9649" y="926"/>
                    <a:pt x="9554" y="887"/>
                  </a:cubicBezTo>
                  <a:cubicBezTo>
                    <a:pt x="8924" y="811"/>
                    <a:pt x="8293" y="695"/>
                    <a:pt x="7694" y="580"/>
                  </a:cubicBezTo>
                  <a:cubicBezTo>
                    <a:pt x="6685" y="426"/>
                    <a:pt x="4572" y="157"/>
                    <a:pt x="3532" y="3"/>
                  </a:cubicBezTo>
                  <a:cubicBezTo>
                    <a:pt x="3216" y="-35"/>
                    <a:pt x="2933" y="272"/>
                    <a:pt x="2964" y="657"/>
                  </a:cubicBezTo>
                  <a:cubicBezTo>
                    <a:pt x="2996" y="2540"/>
                    <a:pt x="3153" y="7498"/>
                    <a:pt x="3311" y="9343"/>
                  </a:cubicBezTo>
                  <a:cubicBezTo>
                    <a:pt x="3374" y="9843"/>
                    <a:pt x="2901" y="10188"/>
                    <a:pt x="2554" y="9919"/>
                  </a:cubicBezTo>
                  <a:cubicBezTo>
                    <a:pt x="2365" y="9766"/>
                    <a:pt x="2144" y="9497"/>
                    <a:pt x="1924" y="9112"/>
                  </a:cubicBezTo>
                  <a:cubicBezTo>
                    <a:pt x="1703" y="8728"/>
                    <a:pt x="1451" y="8497"/>
                    <a:pt x="1167" y="8497"/>
                  </a:cubicBezTo>
                  <a:cubicBezTo>
                    <a:pt x="505" y="8497"/>
                    <a:pt x="0" y="9689"/>
                    <a:pt x="0" y="11188"/>
                  </a:cubicBezTo>
                  <a:cubicBezTo>
                    <a:pt x="0" y="12687"/>
                    <a:pt x="505" y="13878"/>
                    <a:pt x="1167" y="13878"/>
                  </a:cubicBezTo>
                  <a:cubicBezTo>
                    <a:pt x="1451" y="13878"/>
                    <a:pt x="1703" y="13648"/>
                    <a:pt x="1924" y="13263"/>
                  </a:cubicBezTo>
                  <a:cubicBezTo>
                    <a:pt x="2523" y="12264"/>
                    <a:pt x="2933" y="12033"/>
                    <a:pt x="3437" y="12648"/>
                  </a:cubicBezTo>
                  <a:cubicBezTo>
                    <a:pt x="3626" y="12879"/>
                    <a:pt x="3752" y="13148"/>
                    <a:pt x="3784" y="13455"/>
                  </a:cubicBezTo>
                  <a:cubicBezTo>
                    <a:pt x="3942" y="14916"/>
                    <a:pt x="4162" y="18337"/>
                    <a:pt x="4257" y="19643"/>
                  </a:cubicBezTo>
                  <a:cubicBezTo>
                    <a:pt x="4257" y="19951"/>
                    <a:pt x="4446" y="20220"/>
                    <a:pt x="4698" y="20258"/>
                  </a:cubicBezTo>
                  <a:cubicBezTo>
                    <a:pt x="5455" y="20335"/>
                    <a:pt x="7032" y="20566"/>
                    <a:pt x="7789" y="20719"/>
                  </a:cubicBezTo>
                  <a:cubicBezTo>
                    <a:pt x="8104" y="20758"/>
                    <a:pt x="8419" y="20835"/>
                    <a:pt x="8735" y="20873"/>
                  </a:cubicBezTo>
                  <a:cubicBezTo>
                    <a:pt x="8955" y="20912"/>
                    <a:pt x="9176" y="20796"/>
                    <a:pt x="9334" y="20566"/>
                  </a:cubicBezTo>
                  <a:cubicBezTo>
                    <a:pt x="9649" y="20028"/>
                    <a:pt x="9428" y="19566"/>
                    <a:pt x="8703" y="18913"/>
                  </a:cubicBezTo>
                  <a:cubicBezTo>
                    <a:pt x="8388" y="18644"/>
                    <a:pt x="8199" y="18337"/>
                    <a:pt x="8199" y="17991"/>
                  </a:cubicBezTo>
                  <a:cubicBezTo>
                    <a:pt x="8199" y="17184"/>
                    <a:pt x="9176" y="16569"/>
                    <a:pt x="10406" y="16569"/>
                  </a:cubicBezTo>
                  <a:cubicBezTo>
                    <a:pt x="11604" y="16569"/>
                    <a:pt x="12613" y="17184"/>
                    <a:pt x="12613" y="17991"/>
                  </a:cubicBezTo>
                  <a:cubicBezTo>
                    <a:pt x="12613" y="18337"/>
                    <a:pt x="12392" y="18644"/>
                    <a:pt x="12077" y="18913"/>
                  </a:cubicBezTo>
                  <a:cubicBezTo>
                    <a:pt x="11163" y="19759"/>
                    <a:pt x="11068" y="20220"/>
                    <a:pt x="11825" y="21027"/>
                  </a:cubicBezTo>
                  <a:cubicBezTo>
                    <a:pt x="12014" y="21219"/>
                    <a:pt x="12266" y="21334"/>
                    <a:pt x="12519" y="21373"/>
                  </a:cubicBezTo>
                  <a:cubicBezTo>
                    <a:pt x="13559" y="21450"/>
                    <a:pt x="16050" y="21527"/>
                    <a:pt x="17091" y="21565"/>
                  </a:cubicBezTo>
                  <a:cubicBezTo>
                    <a:pt x="17375" y="21565"/>
                    <a:pt x="17627" y="21296"/>
                    <a:pt x="17658" y="20950"/>
                  </a:cubicBezTo>
                  <a:cubicBezTo>
                    <a:pt x="17721" y="19297"/>
                    <a:pt x="18005" y="14724"/>
                    <a:pt x="18194" y="12917"/>
                  </a:cubicBezTo>
                  <a:cubicBezTo>
                    <a:pt x="18258" y="12456"/>
                    <a:pt x="18731" y="12187"/>
                    <a:pt x="19046" y="12456"/>
                  </a:cubicBezTo>
                  <a:cubicBezTo>
                    <a:pt x="19235" y="12610"/>
                    <a:pt x="19424" y="12879"/>
                    <a:pt x="19676" y="13263"/>
                  </a:cubicBezTo>
                  <a:cubicBezTo>
                    <a:pt x="19866" y="13648"/>
                    <a:pt x="20118" y="13878"/>
                    <a:pt x="20402" y="13878"/>
                  </a:cubicBezTo>
                  <a:cubicBezTo>
                    <a:pt x="21064" y="13878"/>
                    <a:pt x="21600" y="12687"/>
                    <a:pt x="21600" y="11188"/>
                  </a:cubicBezTo>
                  <a:cubicBezTo>
                    <a:pt x="21600" y="9689"/>
                    <a:pt x="21064" y="8497"/>
                    <a:pt x="20402" y="8497"/>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432" name="Shape"/>
            <p:cNvSpPr/>
            <p:nvPr/>
          </p:nvSpPr>
          <p:spPr>
            <a:xfrm rot="20460000">
              <a:off x="830711" y="1518907"/>
              <a:ext cx="893805" cy="861312"/>
            </a:xfrm>
            <a:custGeom>
              <a:avLst/>
              <a:gdLst/>
              <a:ahLst/>
              <a:cxnLst>
                <a:cxn ang="0">
                  <a:pos x="wd2" y="hd2"/>
                </a:cxn>
                <a:cxn ang="5400000">
                  <a:pos x="wd2" y="hd2"/>
                </a:cxn>
                <a:cxn ang="10800000">
                  <a:pos x="wd2" y="hd2"/>
                </a:cxn>
                <a:cxn ang="16200000">
                  <a:pos x="wd2" y="hd2"/>
                </a:cxn>
              </a:cxnLst>
              <a:rect l="0" t="0" r="r" b="b"/>
              <a:pathLst>
                <a:path w="21600" h="21600" extrusionOk="0">
                  <a:moveTo>
                    <a:pt x="20555" y="18813"/>
                  </a:moveTo>
                  <a:cubicBezTo>
                    <a:pt x="18465" y="20555"/>
                    <a:pt x="18465" y="20555"/>
                    <a:pt x="18465" y="20555"/>
                  </a:cubicBezTo>
                  <a:cubicBezTo>
                    <a:pt x="17768" y="21252"/>
                    <a:pt x="16723" y="21600"/>
                    <a:pt x="15677" y="21600"/>
                  </a:cubicBezTo>
                  <a:cubicBezTo>
                    <a:pt x="14981" y="21600"/>
                    <a:pt x="13935" y="21252"/>
                    <a:pt x="13239" y="20555"/>
                  </a:cubicBezTo>
                  <a:cubicBezTo>
                    <a:pt x="10452" y="17768"/>
                    <a:pt x="10452" y="17768"/>
                    <a:pt x="10452" y="17768"/>
                  </a:cubicBezTo>
                  <a:cubicBezTo>
                    <a:pt x="9755" y="17071"/>
                    <a:pt x="9406" y="16026"/>
                    <a:pt x="9406" y="14981"/>
                  </a:cubicBezTo>
                  <a:cubicBezTo>
                    <a:pt x="9406" y="13935"/>
                    <a:pt x="9755" y="13239"/>
                    <a:pt x="10452" y="12542"/>
                  </a:cubicBezTo>
                  <a:cubicBezTo>
                    <a:pt x="9406" y="11148"/>
                    <a:pt x="9406" y="11148"/>
                    <a:pt x="9406" y="11148"/>
                  </a:cubicBezTo>
                  <a:cubicBezTo>
                    <a:pt x="8710" y="11845"/>
                    <a:pt x="7665" y="12542"/>
                    <a:pt x="6619" y="12542"/>
                  </a:cubicBezTo>
                  <a:cubicBezTo>
                    <a:pt x="5574" y="12542"/>
                    <a:pt x="4529" y="11845"/>
                    <a:pt x="3832" y="11148"/>
                  </a:cubicBezTo>
                  <a:cubicBezTo>
                    <a:pt x="1045" y="8361"/>
                    <a:pt x="1045" y="8361"/>
                    <a:pt x="1045" y="8361"/>
                  </a:cubicBezTo>
                  <a:cubicBezTo>
                    <a:pt x="348" y="7665"/>
                    <a:pt x="0" y="6968"/>
                    <a:pt x="0" y="5923"/>
                  </a:cubicBezTo>
                  <a:cubicBezTo>
                    <a:pt x="0" y="4877"/>
                    <a:pt x="348" y="3832"/>
                    <a:pt x="1045" y="3135"/>
                  </a:cubicBezTo>
                  <a:cubicBezTo>
                    <a:pt x="3135" y="1045"/>
                    <a:pt x="3135" y="1045"/>
                    <a:pt x="3135" y="1045"/>
                  </a:cubicBezTo>
                  <a:cubicBezTo>
                    <a:pt x="3832" y="348"/>
                    <a:pt x="4877" y="0"/>
                    <a:pt x="5923" y="0"/>
                  </a:cubicBezTo>
                  <a:cubicBezTo>
                    <a:pt x="6619" y="0"/>
                    <a:pt x="7665" y="348"/>
                    <a:pt x="8361" y="1394"/>
                  </a:cubicBezTo>
                  <a:cubicBezTo>
                    <a:pt x="11148" y="3832"/>
                    <a:pt x="11148" y="3832"/>
                    <a:pt x="11148" y="3832"/>
                  </a:cubicBezTo>
                  <a:cubicBezTo>
                    <a:pt x="11845" y="4529"/>
                    <a:pt x="12194" y="5574"/>
                    <a:pt x="12194" y="6619"/>
                  </a:cubicBezTo>
                  <a:cubicBezTo>
                    <a:pt x="12194" y="7665"/>
                    <a:pt x="11845" y="8710"/>
                    <a:pt x="11148" y="9406"/>
                  </a:cubicBezTo>
                  <a:cubicBezTo>
                    <a:pt x="12194" y="10452"/>
                    <a:pt x="12194" y="10452"/>
                    <a:pt x="12194" y="10452"/>
                  </a:cubicBezTo>
                  <a:cubicBezTo>
                    <a:pt x="12890" y="9755"/>
                    <a:pt x="13935" y="9406"/>
                    <a:pt x="14981" y="9406"/>
                  </a:cubicBezTo>
                  <a:cubicBezTo>
                    <a:pt x="16026" y="9406"/>
                    <a:pt x="17071" y="9755"/>
                    <a:pt x="17768" y="10452"/>
                  </a:cubicBezTo>
                  <a:cubicBezTo>
                    <a:pt x="20555" y="13239"/>
                    <a:pt x="20555" y="13239"/>
                    <a:pt x="20555" y="13239"/>
                  </a:cubicBezTo>
                  <a:cubicBezTo>
                    <a:pt x="21252" y="13935"/>
                    <a:pt x="21600" y="14981"/>
                    <a:pt x="21600" y="16026"/>
                  </a:cubicBezTo>
                  <a:cubicBezTo>
                    <a:pt x="21600" y="17071"/>
                    <a:pt x="21252" y="18116"/>
                    <a:pt x="20555" y="18813"/>
                  </a:cubicBezTo>
                  <a:close/>
                  <a:moveTo>
                    <a:pt x="9406" y="5923"/>
                  </a:moveTo>
                  <a:cubicBezTo>
                    <a:pt x="6619" y="3135"/>
                    <a:pt x="6619" y="3135"/>
                    <a:pt x="6619" y="3135"/>
                  </a:cubicBezTo>
                  <a:cubicBezTo>
                    <a:pt x="6271" y="2787"/>
                    <a:pt x="6271" y="2787"/>
                    <a:pt x="5923" y="2787"/>
                  </a:cubicBezTo>
                  <a:cubicBezTo>
                    <a:pt x="5574" y="2787"/>
                    <a:pt x="5226" y="2787"/>
                    <a:pt x="4877" y="3135"/>
                  </a:cubicBezTo>
                  <a:cubicBezTo>
                    <a:pt x="2787" y="4877"/>
                    <a:pt x="2787" y="4877"/>
                    <a:pt x="2787" y="4877"/>
                  </a:cubicBezTo>
                  <a:cubicBezTo>
                    <a:pt x="2787" y="5226"/>
                    <a:pt x="2439" y="5574"/>
                    <a:pt x="2439" y="5923"/>
                  </a:cubicBezTo>
                  <a:cubicBezTo>
                    <a:pt x="2439" y="6271"/>
                    <a:pt x="2787" y="6619"/>
                    <a:pt x="2787" y="6619"/>
                  </a:cubicBezTo>
                  <a:cubicBezTo>
                    <a:pt x="5574" y="9406"/>
                    <a:pt x="5574" y="9406"/>
                    <a:pt x="5574" y="9406"/>
                  </a:cubicBezTo>
                  <a:cubicBezTo>
                    <a:pt x="5923" y="9755"/>
                    <a:pt x="6271" y="9755"/>
                    <a:pt x="6619" y="9755"/>
                  </a:cubicBezTo>
                  <a:cubicBezTo>
                    <a:pt x="6968" y="9755"/>
                    <a:pt x="7316" y="9755"/>
                    <a:pt x="7665" y="9406"/>
                  </a:cubicBezTo>
                  <a:cubicBezTo>
                    <a:pt x="6968" y="9058"/>
                    <a:pt x="6619" y="8710"/>
                    <a:pt x="6619" y="8013"/>
                  </a:cubicBezTo>
                  <a:cubicBezTo>
                    <a:pt x="6619" y="7316"/>
                    <a:pt x="7316" y="6619"/>
                    <a:pt x="8013" y="6619"/>
                  </a:cubicBezTo>
                  <a:cubicBezTo>
                    <a:pt x="8361" y="6619"/>
                    <a:pt x="9058" y="7316"/>
                    <a:pt x="9406" y="7665"/>
                  </a:cubicBezTo>
                  <a:cubicBezTo>
                    <a:pt x="9755" y="7316"/>
                    <a:pt x="9755" y="6968"/>
                    <a:pt x="9755" y="6619"/>
                  </a:cubicBezTo>
                  <a:cubicBezTo>
                    <a:pt x="9755" y="6271"/>
                    <a:pt x="9755" y="5923"/>
                    <a:pt x="9406" y="5923"/>
                  </a:cubicBezTo>
                  <a:close/>
                  <a:moveTo>
                    <a:pt x="18813" y="14981"/>
                  </a:moveTo>
                  <a:cubicBezTo>
                    <a:pt x="16026" y="12194"/>
                    <a:pt x="16026" y="12194"/>
                    <a:pt x="16026" y="12194"/>
                  </a:cubicBezTo>
                  <a:cubicBezTo>
                    <a:pt x="15677" y="12194"/>
                    <a:pt x="15329" y="11845"/>
                    <a:pt x="14981" y="11845"/>
                  </a:cubicBezTo>
                  <a:cubicBezTo>
                    <a:pt x="14632" y="11845"/>
                    <a:pt x="14284" y="12194"/>
                    <a:pt x="13935" y="12542"/>
                  </a:cubicBezTo>
                  <a:cubicBezTo>
                    <a:pt x="14632" y="12890"/>
                    <a:pt x="14981" y="13239"/>
                    <a:pt x="14981" y="13935"/>
                  </a:cubicBezTo>
                  <a:cubicBezTo>
                    <a:pt x="14981" y="14632"/>
                    <a:pt x="14632" y="14981"/>
                    <a:pt x="13935" y="14981"/>
                  </a:cubicBezTo>
                  <a:cubicBezTo>
                    <a:pt x="13239" y="14981"/>
                    <a:pt x="12890" y="14632"/>
                    <a:pt x="12194" y="14284"/>
                  </a:cubicBezTo>
                  <a:cubicBezTo>
                    <a:pt x="11845" y="14284"/>
                    <a:pt x="11845" y="14632"/>
                    <a:pt x="11845" y="14981"/>
                  </a:cubicBezTo>
                  <a:cubicBezTo>
                    <a:pt x="11845" y="15329"/>
                    <a:pt x="11845" y="15677"/>
                    <a:pt x="12194" y="16026"/>
                  </a:cubicBezTo>
                  <a:cubicBezTo>
                    <a:pt x="14981" y="18813"/>
                    <a:pt x="14981" y="18813"/>
                    <a:pt x="14981" y="18813"/>
                  </a:cubicBezTo>
                  <a:cubicBezTo>
                    <a:pt x="15329" y="19161"/>
                    <a:pt x="15677" y="19161"/>
                    <a:pt x="15677" y="19161"/>
                  </a:cubicBezTo>
                  <a:cubicBezTo>
                    <a:pt x="16026" y="19161"/>
                    <a:pt x="16374" y="19161"/>
                    <a:pt x="16723" y="18813"/>
                  </a:cubicBezTo>
                  <a:cubicBezTo>
                    <a:pt x="18813" y="16723"/>
                    <a:pt x="18813" y="16723"/>
                    <a:pt x="18813" y="16723"/>
                  </a:cubicBezTo>
                  <a:cubicBezTo>
                    <a:pt x="18813" y="16723"/>
                    <a:pt x="19161" y="16374"/>
                    <a:pt x="19161" y="16026"/>
                  </a:cubicBezTo>
                  <a:cubicBezTo>
                    <a:pt x="19161" y="15677"/>
                    <a:pt x="18813" y="15329"/>
                    <a:pt x="18813" y="14981"/>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grpSp>
        <p:nvGrpSpPr>
          <p:cNvPr id="1442" name="Group"/>
          <p:cNvGrpSpPr/>
          <p:nvPr/>
        </p:nvGrpSpPr>
        <p:grpSpPr>
          <a:xfrm>
            <a:off x="11581636" y="4742977"/>
            <a:ext cx="11363025" cy="7718957"/>
            <a:chOff x="0" y="0"/>
            <a:chExt cx="11363024" cy="7718956"/>
          </a:xfrm>
        </p:grpSpPr>
        <p:pic>
          <p:nvPicPr>
            <p:cNvPr id="1434" name="Fig2.png" descr="Fig2.png"/>
            <p:cNvPicPr>
              <a:picLocks noChangeAspect="1"/>
            </p:cNvPicPr>
            <p:nvPr/>
          </p:nvPicPr>
          <p:blipFill>
            <a:blip r:embed="rId2"/>
            <a:srcRect l="68851" t="3220" r="1179" b="54246"/>
            <a:stretch>
              <a:fillRect/>
            </a:stretch>
          </p:blipFill>
          <p:spPr>
            <a:xfrm>
              <a:off x="4038592" y="0"/>
              <a:ext cx="4071416" cy="3864248"/>
            </a:xfrm>
            <a:prstGeom prst="rect">
              <a:avLst/>
            </a:prstGeom>
            <a:ln w="12700" cap="flat">
              <a:noFill/>
              <a:miter lim="400000"/>
            </a:ln>
            <a:effectLst/>
          </p:spPr>
        </p:pic>
        <p:pic>
          <p:nvPicPr>
            <p:cNvPr id="1435" name="Fig2.png" descr="Fig2.png"/>
            <p:cNvPicPr>
              <a:picLocks/>
            </p:cNvPicPr>
            <p:nvPr/>
          </p:nvPicPr>
          <p:blipFill>
            <a:blip r:embed="rId3"/>
            <a:srcRect l="38665" t="60699" r="35532" b="11255"/>
            <a:stretch>
              <a:fillRect/>
            </a:stretch>
          </p:blipFill>
          <p:spPr>
            <a:xfrm>
              <a:off x="8240479" y="4800763"/>
              <a:ext cx="3068265" cy="2667686"/>
            </a:xfrm>
            <a:prstGeom prst="rect">
              <a:avLst/>
            </a:prstGeom>
            <a:ln w="12700" cap="flat">
              <a:noFill/>
              <a:miter lim="400000"/>
            </a:ln>
            <a:effectLst/>
          </p:spPr>
        </p:pic>
        <p:pic>
          <p:nvPicPr>
            <p:cNvPr id="1436" name="Fig1.png" descr="Fig1.png"/>
            <p:cNvPicPr>
              <a:picLocks noChangeAspect="1"/>
            </p:cNvPicPr>
            <p:nvPr/>
          </p:nvPicPr>
          <p:blipFill>
            <a:blip r:embed="rId4"/>
            <a:srcRect l="73010" t="55670" r="5008" b="9468"/>
            <a:stretch>
              <a:fillRect/>
            </a:stretch>
          </p:blipFill>
          <p:spPr>
            <a:xfrm>
              <a:off x="4448527" y="4339578"/>
              <a:ext cx="3112755" cy="3256527"/>
            </a:xfrm>
            <a:prstGeom prst="rect">
              <a:avLst/>
            </a:prstGeom>
            <a:ln w="12700" cap="flat">
              <a:noFill/>
              <a:miter lim="400000"/>
            </a:ln>
            <a:effectLst/>
          </p:spPr>
        </p:pic>
        <p:sp>
          <p:nvSpPr>
            <p:cNvPr id="1437" name="Rectangle"/>
            <p:cNvSpPr/>
            <p:nvPr/>
          </p:nvSpPr>
          <p:spPr>
            <a:xfrm>
              <a:off x="0" y="377505"/>
              <a:ext cx="1531616" cy="302866"/>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438" name="Fig1.png" descr="Fig1.png"/>
            <p:cNvPicPr>
              <a:picLocks noChangeAspect="1"/>
            </p:cNvPicPr>
            <p:nvPr/>
          </p:nvPicPr>
          <p:blipFill>
            <a:blip r:embed="rId4"/>
            <a:srcRect l="4176" t="54379" r="72632" b="10793"/>
            <a:stretch>
              <a:fillRect/>
            </a:stretch>
          </p:blipFill>
          <p:spPr>
            <a:xfrm>
              <a:off x="427518" y="4284792"/>
              <a:ext cx="3397702" cy="3365866"/>
            </a:xfrm>
            <a:prstGeom prst="rect">
              <a:avLst/>
            </a:prstGeom>
            <a:ln w="12700" cap="flat">
              <a:noFill/>
              <a:miter lim="400000"/>
            </a:ln>
            <a:effectLst/>
          </p:spPr>
        </p:pic>
        <p:sp>
          <p:nvSpPr>
            <p:cNvPr id="1439" name="Rectangle"/>
            <p:cNvSpPr/>
            <p:nvPr/>
          </p:nvSpPr>
          <p:spPr>
            <a:xfrm>
              <a:off x="8234406" y="7416090"/>
              <a:ext cx="3128619" cy="30286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440" name="Fig1.png" descr="Fig1.png"/>
            <p:cNvPicPr>
              <a:picLocks noChangeAspect="1"/>
            </p:cNvPicPr>
            <p:nvPr/>
          </p:nvPicPr>
          <p:blipFill>
            <a:blip r:embed="rId5"/>
            <a:srcRect l="5030" t="6213" r="69561" b="59240"/>
            <a:stretch>
              <a:fillRect/>
            </a:stretch>
          </p:blipFill>
          <p:spPr>
            <a:xfrm>
              <a:off x="11052" y="333486"/>
              <a:ext cx="3564963" cy="3197270"/>
            </a:xfrm>
            <a:prstGeom prst="rect">
              <a:avLst/>
            </a:prstGeom>
            <a:ln w="12700" cap="flat">
              <a:noFill/>
              <a:miter lim="400000"/>
            </a:ln>
            <a:effectLst/>
          </p:spPr>
        </p:pic>
        <p:pic>
          <p:nvPicPr>
            <p:cNvPr id="1441" name="Fig2.png" descr="Fig2.png"/>
            <p:cNvPicPr>
              <a:picLocks noChangeAspect="1"/>
            </p:cNvPicPr>
            <p:nvPr/>
          </p:nvPicPr>
          <p:blipFill>
            <a:blip r:embed="rId6"/>
            <a:srcRect l="37956" t="2656" r="35532" b="55939"/>
            <a:stretch>
              <a:fillRect/>
            </a:stretch>
          </p:blipFill>
          <p:spPr>
            <a:xfrm>
              <a:off x="8312007" y="288300"/>
              <a:ext cx="3042065" cy="3177150"/>
            </a:xfrm>
            <a:prstGeom prst="rect">
              <a:avLst/>
            </a:prstGeom>
            <a:ln w="12700" cap="flat">
              <a:noFill/>
              <a:miter lim="400000"/>
            </a:ln>
            <a:effectLst/>
          </p:spPr>
        </p:pic>
      </p:grpSp>
      <p:sp>
        <p:nvSpPr>
          <p:cNvPr id="1443" name="27"/>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27</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What is high performance computing (HPC)?</a:t>
            </a:r>
            <a:endParaRPr dirty="0"/>
          </a:p>
        </p:txBody>
      </p:sp>
      <p:sp>
        <p:nvSpPr>
          <p:cNvPr id="6" name="Google Shape;170;p3">
            <a:extLst>
              <a:ext uri="{FF2B5EF4-FFF2-40B4-BE49-F238E27FC236}">
                <a16:creationId xmlns:a16="http://schemas.microsoft.com/office/drawing/2014/main" id="{8EB75AD2-87C3-7017-F2DB-945F0280204C}"/>
              </a:ext>
            </a:extLst>
          </p:cNvPr>
          <p:cNvSpPr/>
          <p:nvPr/>
        </p:nvSpPr>
        <p:spPr>
          <a:xfrm>
            <a:off x="1495057" y="3723987"/>
            <a:ext cx="10690593" cy="839836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4798" kern="1200" dirty="0">
                <a:solidFill>
                  <a:srgbClr val="000000"/>
                </a:solidFill>
                <a:latin typeface="Trebuchet MS" panose="020B0703020202090204" pitchFamily="34" charset="0"/>
                <a:ea typeface="Helvetica Neue"/>
                <a:cs typeface="Helvetica Neue"/>
                <a:sym typeface="Helvetica Neue"/>
              </a:rPr>
              <a:t>Using a supercomputer or cluster of computers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Complex physical simulations (CFD)</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b="1" kern="1200" dirty="0">
                <a:solidFill>
                  <a:srgbClr val="000000"/>
                </a:solidFill>
                <a:latin typeface="Trebuchet MS" panose="020B0703020202090204" pitchFamily="34" charset="0"/>
                <a:ea typeface="Helvetica Neue"/>
                <a:cs typeface="Helvetica Neue"/>
                <a:sym typeface="Helvetica Neue"/>
              </a:rPr>
              <a:t>Machine learning / LLMs</a:t>
            </a:r>
            <a:endParaRPr lang="en-US" sz="4798" b="1" kern="1200" dirty="0">
              <a:solidFill>
                <a:srgbClr val="000000"/>
              </a:solidFill>
              <a:latin typeface="Trebuchet MS" panose="020B0703020202090204" pitchFamily="34" charset="0"/>
              <a:ea typeface="Helvetica Neue"/>
              <a:cs typeface="Helvetica Neue"/>
              <a:sym typeface="Helvetica Neue"/>
            </a:endParaRPr>
          </a:p>
          <a:p>
            <a:pPr marL="685457" indent="-685457"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4798" kern="1200" dirty="0">
              <a:solidFill>
                <a:srgbClr val="000000"/>
              </a:solidFill>
              <a:latin typeface="Trebuchet MS" panose="020B0703020202090204" pitchFamily="34" charset="0"/>
              <a:ea typeface="Helvetica Neue"/>
              <a:cs typeface="Helvetica Neue"/>
              <a:sym typeface="Helvetica Neue"/>
            </a:endParaRPr>
          </a:p>
        </p:txBody>
      </p:sp>
      <p:pic>
        <p:nvPicPr>
          <p:cNvPr id="5" name="Picture 4">
            <a:extLst>
              <a:ext uri="{FF2B5EF4-FFF2-40B4-BE49-F238E27FC236}">
                <a16:creationId xmlns:a16="http://schemas.microsoft.com/office/drawing/2014/main" id="{17FA439F-896A-DEEE-3834-1C4630A48F88}"/>
              </a:ext>
            </a:extLst>
          </p:cNvPr>
          <p:cNvPicPr>
            <a:picLocks noChangeAspect="1"/>
          </p:cNvPicPr>
          <p:nvPr/>
        </p:nvPicPr>
        <p:blipFill>
          <a:blip r:embed="rId3"/>
          <a:stretch>
            <a:fillRect/>
          </a:stretch>
        </p:blipFill>
        <p:spPr>
          <a:xfrm>
            <a:off x="9639210" y="2516978"/>
            <a:ext cx="14732089" cy="11195450"/>
          </a:xfrm>
          <a:prstGeom prst="rect">
            <a:avLst/>
          </a:prstGeom>
        </p:spPr>
      </p:pic>
    </p:spTree>
    <p:extLst>
      <p:ext uri="{BB962C8B-B14F-4D97-AF65-F5344CB8AC3E}">
        <p14:creationId xmlns:p14="http://schemas.microsoft.com/office/powerpoint/2010/main" val="4244603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5" name="Rectangle"/>
          <p:cNvSpPr/>
          <p:nvPr/>
        </p:nvSpPr>
        <p:spPr>
          <a:xfrm>
            <a:off x="-29388" y="-53314"/>
            <a:ext cx="8907158" cy="5442497"/>
          </a:xfrm>
          <a:prstGeom prst="rect">
            <a:avLst/>
          </a:prstGeom>
          <a:solidFill>
            <a:srgbClr val="7893B7"/>
          </a:solidFill>
          <a:ln w="12700">
            <a:miter lim="400000"/>
          </a:ln>
        </p:spPr>
        <p:txBody>
          <a:bodyPr lIns="45719" rIns="45719" anchor="ctr"/>
          <a:lstStyle/>
          <a:p>
            <a:endParaRPr/>
          </a:p>
        </p:txBody>
      </p:sp>
      <p:grpSp>
        <p:nvGrpSpPr>
          <p:cNvPr id="1449" name="Group"/>
          <p:cNvGrpSpPr/>
          <p:nvPr/>
        </p:nvGrpSpPr>
        <p:grpSpPr>
          <a:xfrm>
            <a:off x="608383" y="901776"/>
            <a:ext cx="8182883" cy="3393033"/>
            <a:chOff x="0" y="-641239"/>
            <a:chExt cx="8182882" cy="3393032"/>
          </a:xfrm>
        </p:grpSpPr>
        <p:sp>
          <p:nvSpPr>
            <p:cNvPr id="1446" name="GGPLOT2…"/>
            <p:cNvSpPr txBox="1"/>
            <p:nvPr/>
          </p:nvSpPr>
          <p:spPr>
            <a:xfrm>
              <a:off x="0" y="570639"/>
              <a:ext cx="7509824" cy="21811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GGPLOT2</a:t>
              </a:r>
            </a:p>
            <a:p>
              <a:pPr algn="ctr">
                <a:defRPr sz="5000">
                  <a:solidFill>
                    <a:srgbClr val="FFFFFF"/>
                  </a:solidFill>
                  <a:latin typeface="Helvetica"/>
                  <a:ea typeface="Helvetica"/>
                  <a:cs typeface="Helvetica"/>
                  <a:sym typeface="Helvetica"/>
                </a:defRPr>
              </a:pPr>
              <a:r>
                <a:t>ADDITIVE STRUCTURE</a:t>
              </a:r>
            </a:p>
          </p:txBody>
        </p:sp>
        <p:sp>
          <p:nvSpPr>
            <p:cNvPr id="1447" name="Line"/>
            <p:cNvSpPr/>
            <p:nvPr/>
          </p:nvSpPr>
          <p:spPr>
            <a:xfrm>
              <a:off x="88271" y="-411406"/>
              <a:ext cx="1350009"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sp>
          <p:nvSpPr>
            <p:cNvPr id="1448" name="http://tutorials.iq.harvard.edu/R/Rgraphics/Rgraphics.html"/>
            <p:cNvSpPr txBox="1"/>
            <p:nvPr/>
          </p:nvSpPr>
          <p:spPr>
            <a:xfrm>
              <a:off x="1631404" y="-641240"/>
              <a:ext cx="6551479" cy="783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http://tutorials.iq.harvard.edu/R/Rgraphics/Rgraphics.html</a:t>
              </a:r>
            </a:p>
          </p:txBody>
        </p:sp>
      </p:grpSp>
      <p:sp>
        <p:nvSpPr>
          <p:cNvPr id="1450"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grpSp>
        <p:nvGrpSpPr>
          <p:cNvPr id="1458" name="Group"/>
          <p:cNvGrpSpPr/>
          <p:nvPr/>
        </p:nvGrpSpPr>
        <p:grpSpPr>
          <a:xfrm>
            <a:off x="10045699" y="1515846"/>
            <a:ext cx="13574872" cy="2682396"/>
            <a:chOff x="0" y="0"/>
            <a:chExt cx="13574870" cy="2682394"/>
          </a:xfrm>
        </p:grpSpPr>
        <p:sp>
          <p:nvSpPr>
            <p:cNvPr id="1451" name="Oval 12"/>
            <p:cNvSpPr/>
            <p:nvPr/>
          </p:nvSpPr>
          <p:spPr>
            <a:xfrm rot="5400000" flipH="1">
              <a:off x="5952684" y="2482596"/>
              <a:ext cx="202827" cy="196771"/>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57" name="Group"/>
            <p:cNvGrpSpPr/>
            <p:nvPr/>
          </p:nvGrpSpPr>
          <p:grpSpPr>
            <a:xfrm>
              <a:off x="-1" y="-1"/>
              <a:ext cx="13574872" cy="2552679"/>
              <a:chOff x="0" y="0"/>
              <a:chExt cx="13574869" cy="2552677"/>
            </a:xfrm>
          </p:grpSpPr>
          <p:sp>
            <p:nvSpPr>
              <p:cNvPr id="1452" name="Oval 25"/>
              <p:cNvSpPr/>
              <p:nvPr/>
            </p:nvSpPr>
            <p:spPr>
              <a:xfrm rot="5400000" flipH="1">
                <a:off x="5952684" y="379135"/>
                <a:ext cx="202827" cy="196770"/>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453" name="Freeform 26"/>
              <p:cNvSpPr/>
              <p:nvPr/>
            </p:nvSpPr>
            <p:spPr>
              <a:xfrm rot="5400000" flipH="1">
                <a:off x="4069757" y="5728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54" name="Oval 27"/>
              <p:cNvSpPr/>
              <p:nvPr/>
            </p:nvSpPr>
            <p:spPr>
              <a:xfrm rot="5400000" flipH="1">
                <a:off x="4066728" y="3761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55" name="ggplot(my.DS, aes(x=alphabet, y=measure))"/>
              <p:cNvSpPr/>
              <p:nvPr/>
            </p:nvSpPr>
            <p:spPr>
              <a:xfrm>
                <a:off x="6534801" y="155597"/>
                <a:ext cx="704006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aes(x=alphabet, y=measure))</a:t>
                </a:r>
              </a:p>
              <a:p>
                <a:pPr algn="r">
                  <a:defRPr sz="2400">
                    <a:solidFill>
                      <a:srgbClr val="374556"/>
                    </a:solidFill>
                    <a:latin typeface="Helvetica"/>
                    <a:ea typeface="Helvetica"/>
                    <a:cs typeface="Helvetica"/>
                    <a:sym typeface="Helvetica"/>
                  </a:defRPr>
                </a:pPr>
                <a:r>
                  <a:t> </a:t>
                </a:r>
              </a:p>
            </p:txBody>
          </p:sp>
          <p:sp>
            <p:nvSpPr>
              <p:cNvPr id="1456" name="DATASET, SAMPLES &amp; OBSERVATIONS"/>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DATASET, SAMPLES &amp; OBSERVATIONS</a:t>
                </a:r>
              </a:p>
            </p:txBody>
          </p:sp>
        </p:grpSp>
      </p:grpSp>
      <p:grpSp>
        <p:nvGrpSpPr>
          <p:cNvPr id="1466" name="Group"/>
          <p:cNvGrpSpPr/>
          <p:nvPr/>
        </p:nvGrpSpPr>
        <p:grpSpPr>
          <a:xfrm>
            <a:off x="10045699" y="3404342"/>
            <a:ext cx="13573582" cy="2952339"/>
            <a:chOff x="0" y="0"/>
            <a:chExt cx="13573580" cy="2952338"/>
          </a:xfrm>
        </p:grpSpPr>
        <p:sp>
          <p:nvSpPr>
            <p:cNvPr id="1459" name="Oval 22"/>
            <p:cNvSpPr/>
            <p:nvPr/>
          </p:nvSpPr>
          <p:spPr>
            <a:xfrm rot="5400000" flipH="1">
              <a:off x="5952684" y="2752540"/>
              <a:ext cx="202827" cy="19677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65" name="Group"/>
            <p:cNvGrpSpPr/>
            <p:nvPr/>
          </p:nvGrpSpPr>
          <p:grpSpPr>
            <a:xfrm>
              <a:off x="-1" y="-1"/>
              <a:ext cx="13573582" cy="2819228"/>
              <a:chOff x="0" y="0"/>
              <a:chExt cx="13573580" cy="2819226"/>
            </a:xfrm>
          </p:grpSpPr>
          <p:sp>
            <p:nvSpPr>
              <p:cNvPr id="1460" name="ggplot(my.DS, aes(x=alphabet, y=measure))…"/>
              <p:cNvSpPr/>
              <p:nvPr/>
            </p:nvSpPr>
            <p:spPr>
              <a:xfrm>
                <a:off x="6534801" y="0"/>
                <a:ext cx="703878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aes(x=alphabet, y=measure))</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grpSp>
            <p:nvGrpSpPr>
              <p:cNvPr id="1464" name="Group"/>
              <p:cNvGrpSpPr/>
              <p:nvPr/>
            </p:nvGrpSpPr>
            <p:grpSpPr>
              <a:xfrm>
                <a:off x="-1" y="482449"/>
                <a:ext cx="6049558" cy="2336778"/>
                <a:chOff x="0" y="0"/>
                <a:chExt cx="6049556" cy="2336776"/>
              </a:xfrm>
            </p:grpSpPr>
            <p:sp>
              <p:nvSpPr>
                <p:cNvPr id="1461" name="Freeform 20"/>
                <p:cNvSpPr/>
                <p:nvPr/>
              </p:nvSpPr>
              <p:spPr>
                <a:xfrm rot="5400000" flipH="1">
                  <a:off x="4069757" y="3569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62" name="Oval 21"/>
                <p:cNvSpPr/>
                <p:nvPr/>
              </p:nvSpPr>
              <p:spPr>
                <a:xfrm rot="5400000" flipH="1">
                  <a:off x="4066728" y="1602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63" name="DEFINE PLOT TYPE"/>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DEFINE PLOT TYPE</a:t>
                  </a:r>
                </a:p>
              </p:txBody>
            </p:sp>
          </p:grpSp>
        </p:grpSp>
      </p:grpSp>
      <p:grpSp>
        <p:nvGrpSpPr>
          <p:cNvPr id="1473" name="Group"/>
          <p:cNvGrpSpPr/>
          <p:nvPr/>
        </p:nvGrpSpPr>
        <p:grpSpPr>
          <a:xfrm>
            <a:off x="10045700" y="5518235"/>
            <a:ext cx="13635479" cy="2992606"/>
            <a:chOff x="0" y="0"/>
            <a:chExt cx="13635477" cy="2992605"/>
          </a:xfrm>
        </p:grpSpPr>
        <p:sp>
          <p:nvSpPr>
            <p:cNvPr id="1467" name="Oval 9"/>
            <p:cNvSpPr/>
            <p:nvPr/>
          </p:nvSpPr>
          <p:spPr>
            <a:xfrm rot="5400000" flipH="1">
              <a:off x="5952684" y="2792807"/>
              <a:ext cx="202827" cy="196770"/>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72" name="Group"/>
            <p:cNvGrpSpPr/>
            <p:nvPr/>
          </p:nvGrpSpPr>
          <p:grpSpPr>
            <a:xfrm>
              <a:off x="0" y="-1"/>
              <a:ext cx="13635479" cy="2862261"/>
              <a:chOff x="0" y="0"/>
              <a:chExt cx="13635478" cy="2862259"/>
            </a:xfrm>
          </p:grpSpPr>
          <p:sp>
            <p:nvSpPr>
              <p:cNvPr id="1468" name="Freeform 23"/>
              <p:cNvSpPr/>
              <p:nvPr/>
            </p:nvSpPr>
            <p:spPr>
              <a:xfrm rot="5400000" flipH="1">
                <a:off x="4069757" y="882461"/>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69" name="Oval 24"/>
              <p:cNvSpPr/>
              <p:nvPr/>
            </p:nvSpPr>
            <p:spPr>
              <a:xfrm rot="5400000" flipH="1">
                <a:off x="4066728" y="685689"/>
                <a:ext cx="202827" cy="202827"/>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70" name="ggplot(my.DS, aes(x=alphabet, y=measure, fill=alphabet))…"/>
              <p:cNvSpPr/>
              <p:nvPr/>
            </p:nvSpPr>
            <p:spPr>
              <a:xfrm>
                <a:off x="6602255" y="0"/>
                <a:ext cx="703322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aes(x=alphabet, y=measure, fill=alphabet))</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sp>
            <p:nvSpPr>
              <p:cNvPr id="1471" name="COLOR BY GROUP"/>
              <p:cNvSpPr/>
              <p:nvPr/>
            </p:nvSpPr>
            <p:spPr>
              <a:xfrm>
                <a:off x="0" y="519132"/>
                <a:ext cx="401717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COLOR BY GROUP</a:t>
                </a:r>
              </a:p>
            </p:txBody>
          </p:sp>
        </p:grpSp>
      </p:grpSp>
      <p:grpSp>
        <p:nvGrpSpPr>
          <p:cNvPr id="1480" name="Group"/>
          <p:cNvGrpSpPr/>
          <p:nvPr/>
        </p:nvGrpSpPr>
        <p:grpSpPr>
          <a:xfrm>
            <a:off x="10045700" y="7758590"/>
            <a:ext cx="13633296" cy="2914924"/>
            <a:chOff x="0" y="0"/>
            <a:chExt cx="13633294" cy="2914922"/>
          </a:xfrm>
        </p:grpSpPr>
        <p:sp>
          <p:nvSpPr>
            <p:cNvPr id="1474" name="Oval 19"/>
            <p:cNvSpPr/>
            <p:nvPr/>
          </p:nvSpPr>
          <p:spPr>
            <a:xfrm rot="5400000" flipH="1">
              <a:off x="5935750" y="2715124"/>
              <a:ext cx="202828" cy="196771"/>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79" name="Group"/>
            <p:cNvGrpSpPr/>
            <p:nvPr/>
          </p:nvGrpSpPr>
          <p:grpSpPr>
            <a:xfrm>
              <a:off x="0" y="-1"/>
              <a:ext cx="13633296" cy="2784622"/>
              <a:chOff x="0" y="0"/>
              <a:chExt cx="13633295" cy="2784620"/>
            </a:xfrm>
          </p:grpSpPr>
          <p:sp>
            <p:nvSpPr>
              <p:cNvPr id="1475" name="Freeform 20"/>
              <p:cNvSpPr/>
              <p:nvPr/>
            </p:nvSpPr>
            <p:spPr>
              <a:xfrm rot="5400000" flipH="1">
                <a:off x="4069757" y="804822"/>
                <a:ext cx="2076671" cy="1882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76" name="Oval 21"/>
              <p:cNvSpPr/>
              <p:nvPr/>
            </p:nvSpPr>
            <p:spPr>
              <a:xfrm rot="5400000" flipH="1">
                <a:off x="4066728" y="595349"/>
                <a:ext cx="202827" cy="202827"/>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77" name="… + ggtitle(&quot;Basic boxplot&quot;) + theme(legend.position=“none”, plot.title = element_text(size=11))"/>
              <p:cNvSpPr/>
              <p:nvPr/>
            </p:nvSpPr>
            <p:spPr>
              <a:xfrm>
                <a:off x="6602255" y="0"/>
                <a:ext cx="703104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600">
                    <a:solidFill>
                      <a:srgbClr val="374556"/>
                    </a:solidFill>
                    <a:latin typeface="Courier"/>
                    <a:ea typeface="Courier"/>
                    <a:cs typeface="Courier"/>
                    <a:sym typeface="Courier"/>
                  </a:defRPr>
                </a:lvl1pPr>
              </a:lstStyle>
              <a:p>
                <a:r>
                  <a:t> … + ggtitle("Basic boxplot") + theme(legend.position=“none”, plot.title = element_text(size=11)) </a:t>
                </a:r>
              </a:p>
            </p:txBody>
          </p:sp>
          <p:sp>
            <p:nvSpPr>
              <p:cNvPr id="1478" name="TITLE AND LEGEND"/>
              <p:cNvSpPr/>
              <p:nvPr/>
            </p:nvSpPr>
            <p:spPr>
              <a:xfrm>
                <a:off x="0" y="428792"/>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TITLE AND LEGEND</a:t>
                </a:r>
              </a:p>
            </p:txBody>
          </p:sp>
        </p:grpSp>
      </p:grpSp>
      <p:grpSp>
        <p:nvGrpSpPr>
          <p:cNvPr id="1487" name="Group"/>
          <p:cNvGrpSpPr/>
          <p:nvPr/>
        </p:nvGrpSpPr>
        <p:grpSpPr>
          <a:xfrm>
            <a:off x="10045700" y="9735984"/>
            <a:ext cx="13640142" cy="3071243"/>
            <a:chOff x="0" y="0"/>
            <a:chExt cx="13640141" cy="3071241"/>
          </a:xfrm>
        </p:grpSpPr>
        <p:sp>
          <p:nvSpPr>
            <p:cNvPr id="1481" name="Oval 6"/>
            <p:cNvSpPr/>
            <p:nvPr/>
          </p:nvSpPr>
          <p:spPr>
            <a:xfrm rot="5400000" flipH="1">
              <a:off x="5952684" y="2871443"/>
              <a:ext cx="202827" cy="196771"/>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86" name="Group"/>
            <p:cNvGrpSpPr/>
            <p:nvPr/>
          </p:nvGrpSpPr>
          <p:grpSpPr>
            <a:xfrm>
              <a:off x="0" y="-1"/>
              <a:ext cx="13640142" cy="2957739"/>
              <a:chOff x="0" y="0"/>
              <a:chExt cx="13640141" cy="2957737"/>
            </a:xfrm>
          </p:grpSpPr>
          <p:sp>
            <p:nvSpPr>
              <p:cNvPr id="1482" name="Freeform 20"/>
              <p:cNvSpPr/>
              <p:nvPr/>
            </p:nvSpPr>
            <p:spPr>
              <a:xfrm rot="5400000" flipH="1">
                <a:off x="4069757" y="97793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83" name="Oval 21"/>
              <p:cNvSpPr/>
              <p:nvPr/>
            </p:nvSpPr>
            <p:spPr>
              <a:xfrm rot="5400000" flipH="1">
                <a:off x="4066728" y="781166"/>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84" name="… + scale_fill_manual(values = c(&quot;lightgray&quot;, &quot;steelblue&quot;,…"/>
              <p:cNvSpPr/>
              <p:nvPr/>
            </p:nvSpPr>
            <p:spPr>
              <a:xfrm>
                <a:off x="6602255" y="0"/>
                <a:ext cx="703788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 … + scale_fill_manual(values = c("lightgray", "steelblue", </a:t>
                </a:r>
              </a:p>
              <a:p>
                <a:pPr>
                  <a:defRPr sz="2600">
                    <a:solidFill>
                      <a:srgbClr val="374556"/>
                    </a:solidFill>
                    <a:latin typeface="Courier"/>
                    <a:ea typeface="Courier"/>
                    <a:cs typeface="Courier"/>
                    <a:sym typeface="Courier"/>
                  </a:defRPr>
                </a:pPr>
                <a:r>
                  <a:t>“aquamarine3", "seagreen4"))</a:t>
                </a:r>
              </a:p>
              <a:p>
                <a:pPr algn="r">
                  <a:defRPr sz="2900">
                    <a:solidFill>
                      <a:srgbClr val="374556"/>
                    </a:solidFill>
                    <a:latin typeface="Helvetica"/>
                    <a:ea typeface="Helvetica"/>
                    <a:cs typeface="Helvetica"/>
                    <a:sym typeface="Helvetica"/>
                  </a:defRPr>
                </a:pPr>
                <a:r>
                  <a:t> </a:t>
                </a:r>
              </a:p>
            </p:txBody>
          </p:sp>
          <p:sp>
            <p:nvSpPr>
              <p:cNvPr id="1485" name="CUSTOM COLORS"/>
              <p:cNvSpPr/>
              <p:nvPr/>
            </p:nvSpPr>
            <p:spPr>
              <a:xfrm>
                <a:off x="0" y="584199"/>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CUSTOM COLORS</a:t>
                </a:r>
              </a:p>
            </p:txBody>
          </p:sp>
        </p:grpSp>
      </p:grpSp>
      <p:grpSp>
        <p:nvGrpSpPr>
          <p:cNvPr id="1492" name="Group"/>
          <p:cNvGrpSpPr/>
          <p:nvPr/>
        </p:nvGrpSpPr>
        <p:grpSpPr>
          <a:xfrm>
            <a:off x="10045699" y="12399273"/>
            <a:ext cx="15427469" cy="609958"/>
            <a:chOff x="-245427" y="-19050"/>
            <a:chExt cx="15427467" cy="609957"/>
          </a:xfrm>
        </p:grpSpPr>
        <p:sp>
          <p:nvSpPr>
            <p:cNvPr id="1488" name="Line"/>
            <p:cNvSpPr/>
            <p:nvPr/>
          </p:nvSpPr>
          <p:spPr>
            <a:xfrm>
              <a:off x="3992299" y="326251"/>
              <a:ext cx="1656474"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a:p>
          </p:txBody>
        </p:sp>
        <p:sp>
          <p:nvSpPr>
            <p:cNvPr id="1489" name="Oval 21"/>
            <p:cNvSpPr/>
            <p:nvPr/>
          </p:nvSpPr>
          <p:spPr>
            <a:xfrm rot="5400000" flipH="1">
              <a:off x="3821308" y="224838"/>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90" name="+ theme_minimal()"/>
            <p:cNvSpPr txBox="1"/>
            <p:nvPr/>
          </p:nvSpPr>
          <p:spPr>
            <a:xfrm>
              <a:off x="6357020" y="-19051"/>
              <a:ext cx="8825021" cy="609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600">
                  <a:solidFill>
                    <a:srgbClr val="374556"/>
                  </a:solidFill>
                  <a:latin typeface="Courier"/>
                  <a:ea typeface="Courier"/>
                  <a:cs typeface="Courier"/>
                  <a:sym typeface="Courier"/>
                </a:defRPr>
              </a:lvl1pPr>
            </a:lstStyle>
            <a:p>
              <a:r>
                <a:t>+ theme_minimal()</a:t>
              </a:r>
            </a:p>
          </p:txBody>
        </p:sp>
        <p:sp>
          <p:nvSpPr>
            <p:cNvPr id="1491" name="BACKGROUND"/>
            <p:cNvSpPr txBox="1"/>
            <p:nvPr/>
          </p:nvSpPr>
          <p:spPr>
            <a:xfrm>
              <a:off x="-245428" y="25400"/>
              <a:ext cx="4013318" cy="535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a:solidFill>
                    <a:srgbClr val="374556"/>
                  </a:solidFill>
                  <a:latin typeface="Helvetica"/>
                  <a:ea typeface="Helvetica"/>
                  <a:cs typeface="Helvetica"/>
                  <a:sym typeface="Helvetica"/>
                </a:defRPr>
              </a:lvl1pPr>
            </a:lstStyle>
            <a:p>
              <a:r>
                <a:t>BACKGROUND</a:t>
              </a:r>
            </a:p>
          </p:txBody>
        </p:sp>
      </p:grpSp>
      <p:sp>
        <p:nvSpPr>
          <p:cNvPr id="1493" name="28"/>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28</a:t>
            </a:r>
          </a:p>
          <a:p>
            <a:pPr lvl="1">
              <a:defRPr sz="3000">
                <a:solidFill>
                  <a:srgbClr val="EBEBEB"/>
                </a:solidFill>
                <a:latin typeface="Helvetica"/>
                <a:ea typeface="Helvetica"/>
                <a:cs typeface="Helvetica"/>
                <a:sym typeface="Helvetica"/>
              </a:defRPr>
            </a:pPr>
            <a:endParaRPr/>
          </a:p>
        </p:txBody>
      </p:sp>
      <p:pic>
        <p:nvPicPr>
          <p:cNvPr id="1494" name="plot1.pdf" descr="plot1.pdf"/>
          <p:cNvPicPr>
            <a:picLocks/>
          </p:cNvPicPr>
          <p:nvPr/>
        </p:nvPicPr>
        <p:blipFill>
          <a:blip r:embed="rId3"/>
          <a:srcRect l="2080" b="4863"/>
          <a:stretch>
            <a:fillRect/>
          </a:stretch>
        </p:blipFill>
        <p:spPr>
          <a:xfrm>
            <a:off x="502867" y="6523536"/>
            <a:ext cx="8012815" cy="5317134"/>
          </a:xfrm>
          <a:prstGeom prst="rect">
            <a:avLst/>
          </a:prstGeom>
          <a:ln w="12700">
            <a:miter lim="400000"/>
          </a:ln>
        </p:spPr>
      </p:pic>
      <p:pic>
        <p:nvPicPr>
          <p:cNvPr id="1495" name="plot2.pdf" descr="plot2.pdf"/>
          <p:cNvPicPr>
            <a:picLocks/>
          </p:cNvPicPr>
          <p:nvPr/>
        </p:nvPicPr>
        <p:blipFill>
          <a:blip r:embed="rId4"/>
          <a:srcRect l="2494" b="4678"/>
          <a:stretch>
            <a:fillRect/>
          </a:stretch>
        </p:blipFill>
        <p:spPr>
          <a:xfrm>
            <a:off x="470724" y="6523536"/>
            <a:ext cx="8636058" cy="5369074"/>
          </a:xfrm>
          <a:prstGeom prst="rect">
            <a:avLst/>
          </a:prstGeom>
          <a:ln w="12700">
            <a:miter lim="400000"/>
          </a:ln>
        </p:spPr>
      </p:pic>
      <p:grpSp>
        <p:nvGrpSpPr>
          <p:cNvPr id="1498" name="Group"/>
          <p:cNvGrpSpPr/>
          <p:nvPr/>
        </p:nvGrpSpPr>
        <p:grpSpPr>
          <a:xfrm>
            <a:off x="512213" y="6296741"/>
            <a:ext cx="8705423" cy="5567326"/>
            <a:chOff x="0" y="0"/>
            <a:chExt cx="8705422" cy="5567325"/>
          </a:xfrm>
        </p:grpSpPr>
        <p:pic>
          <p:nvPicPr>
            <p:cNvPr id="1496" name="plot3.pdf" descr="plot3.pdf"/>
            <p:cNvPicPr>
              <a:picLocks/>
            </p:cNvPicPr>
            <p:nvPr/>
          </p:nvPicPr>
          <p:blipFill>
            <a:blip r:embed="rId5"/>
            <a:srcRect l="2388" r="8062" b="4647"/>
            <a:stretch>
              <a:fillRect/>
            </a:stretch>
          </p:blipFill>
          <p:spPr>
            <a:xfrm>
              <a:off x="0" y="0"/>
              <a:ext cx="7881144" cy="5567326"/>
            </a:xfrm>
            <a:prstGeom prst="rect">
              <a:avLst/>
            </a:prstGeom>
            <a:ln w="12700" cap="flat">
              <a:noFill/>
              <a:miter lim="400000"/>
            </a:ln>
            <a:effectLst/>
          </p:spPr>
        </p:pic>
        <p:sp>
          <p:nvSpPr>
            <p:cNvPr id="1497" name="Rectangle"/>
            <p:cNvSpPr/>
            <p:nvPr/>
          </p:nvSpPr>
          <p:spPr>
            <a:xfrm>
              <a:off x="7869603" y="2076629"/>
              <a:ext cx="835820" cy="200759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501" name="Group"/>
          <p:cNvGrpSpPr/>
          <p:nvPr/>
        </p:nvGrpSpPr>
        <p:grpSpPr>
          <a:xfrm>
            <a:off x="298835" y="6336152"/>
            <a:ext cx="8801979" cy="6013800"/>
            <a:chOff x="0" y="0"/>
            <a:chExt cx="8801978" cy="6013799"/>
          </a:xfrm>
        </p:grpSpPr>
        <p:sp>
          <p:nvSpPr>
            <p:cNvPr id="1499" name="Rectangle"/>
            <p:cNvSpPr/>
            <p:nvPr/>
          </p:nvSpPr>
          <p:spPr>
            <a:xfrm>
              <a:off x="0" y="0"/>
              <a:ext cx="8801979" cy="601380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500" name="plot5.pdf" descr="plot5.pdf"/>
            <p:cNvPicPr>
              <a:picLocks/>
            </p:cNvPicPr>
            <p:nvPr/>
          </p:nvPicPr>
          <p:blipFill>
            <a:blip r:embed="rId6"/>
            <a:srcRect l="2454" r="10345" b="4471"/>
            <a:stretch>
              <a:fillRect/>
            </a:stretch>
          </p:blipFill>
          <p:spPr>
            <a:xfrm>
              <a:off x="290199" y="193066"/>
              <a:ext cx="8340267" cy="5171302"/>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7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149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148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0"/>
                                  </p:stCondLst>
                                  <p:iterate>
                                    <p:tmAbs val="0"/>
                                  </p:iterate>
                                  <p:childTnLst>
                                    <p:set>
                                      <p:cBhvr>
                                        <p:cTn id="24" fill="hold"/>
                                        <p:tgtEl>
                                          <p:spTgt spid="14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7" nodeType="clickEffect">
                                  <p:stCondLst>
                                    <p:cond delay="0"/>
                                  </p:stCondLst>
                                  <p:iterate>
                                    <p:tmAbs val="0"/>
                                  </p:iterate>
                                  <p:childTnLst>
                                    <p:set>
                                      <p:cBhvr>
                                        <p:cTn id="28" fill="hold"/>
                                        <p:tgtEl>
                                          <p:spTgt spid="14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8" nodeType="clickEffect">
                                  <p:stCondLst>
                                    <p:cond delay="0"/>
                                  </p:stCondLst>
                                  <p:iterate>
                                    <p:tmAbs val="0"/>
                                  </p:iterate>
                                  <p:childTnLst>
                                    <p:set>
                                      <p:cBhvr>
                                        <p:cTn id="32" fill="hold"/>
                                        <p:tgtEl>
                                          <p:spTgt spid="149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1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8" grpId="1" animBg="1" advAuto="0"/>
      <p:bldP spid="1466" grpId="2" animBg="1" advAuto="0"/>
      <p:bldP spid="1473" grpId="3" animBg="1" advAuto="0"/>
      <p:bldP spid="1480" grpId="5" animBg="1" advAuto="0"/>
      <p:bldP spid="1487" grpId="7" animBg="1" advAuto="0"/>
      <p:bldP spid="1492" grpId="8" animBg="1" advAuto="0"/>
      <p:bldP spid="1495" grpId="4" animBg="1" advAuto="0"/>
      <p:bldP spid="1498" grpId="6" animBg="1" advAuto="0"/>
      <p:bldP spid="1501" grpId="9" animBg="1" advAuto="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 name="Rectangle"/>
          <p:cNvSpPr/>
          <p:nvPr/>
        </p:nvSpPr>
        <p:spPr>
          <a:xfrm>
            <a:off x="-29388" y="-53314"/>
            <a:ext cx="24430076" cy="4005392"/>
          </a:xfrm>
          <a:prstGeom prst="rect">
            <a:avLst/>
          </a:prstGeom>
          <a:solidFill>
            <a:srgbClr val="7893B7"/>
          </a:solidFill>
          <a:ln w="12700">
            <a:miter lim="400000"/>
          </a:ln>
        </p:spPr>
        <p:txBody>
          <a:bodyPr lIns="45719" rIns="45719" anchor="ctr"/>
          <a:lstStyle/>
          <a:p>
            <a:endParaRPr/>
          </a:p>
        </p:txBody>
      </p:sp>
      <p:sp>
        <p:nvSpPr>
          <p:cNvPr id="1506"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507" name="29"/>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29</a:t>
            </a:r>
          </a:p>
          <a:p>
            <a:pPr lvl="1">
              <a:defRPr sz="3000">
                <a:solidFill>
                  <a:srgbClr val="EBEBEB"/>
                </a:solidFill>
                <a:latin typeface="Helvetica"/>
                <a:ea typeface="Helvetica"/>
                <a:cs typeface="Helvetica"/>
                <a:sym typeface="Helvetica"/>
              </a:defRPr>
            </a:pPr>
            <a:endParaRPr/>
          </a:p>
        </p:txBody>
      </p:sp>
      <p:grpSp>
        <p:nvGrpSpPr>
          <p:cNvPr id="1511" name="Group"/>
          <p:cNvGrpSpPr/>
          <p:nvPr/>
        </p:nvGrpSpPr>
        <p:grpSpPr>
          <a:xfrm>
            <a:off x="7390750" y="1173005"/>
            <a:ext cx="10812049" cy="2050326"/>
            <a:chOff x="0" y="0"/>
            <a:chExt cx="10812047" cy="2050324"/>
          </a:xfrm>
        </p:grpSpPr>
        <p:sp>
          <p:nvSpPr>
            <p:cNvPr id="1508" name="GGPLOT BASIC STRUCTURE"/>
            <p:cNvSpPr txBox="1"/>
            <p:nvPr/>
          </p:nvSpPr>
          <p:spPr>
            <a:xfrm>
              <a:off x="0" y="636647"/>
              <a:ext cx="9514564" cy="1413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GGPLOT BASIC STRUCTURE </a:t>
              </a:r>
            </a:p>
          </p:txBody>
        </p:sp>
        <p:sp>
          <p:nvSpPr>
            <p:cNvPr id="1509" name="From Excel to R"/>
            <p:cNvSpPr txBox="1"/>
            <p:nvPr/>
          </p:nvSpPr>
          <p:spPr>
            <a:xfrm>
              <a:off x="2302526" y="0"/>
              <a:ext cx="8509522" cy="4848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1510" name="Line"/>
            <p:cNvSpPr/>
            <p:nvPr/>
          </p:nvSpPr>
          <p:spPr>
            <a:xfrm>
              <a:off x="280413" y="242442"/>
              <a:ext cx="1710392"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1519" name="Group"/>
          <p:cNvGrpSpPr/>
          <p:nvPr/>
        </p:nvGrpSpPr>
        <p:grpSpPr>
          <a:xfrm>
            <a:off x="15206144" y="6144421"/>
            <a:ext cx="7561974" cy="1269206"/>
            <a:chOff x="0" y="0"/>
            <a:chExt cx="7561972" cy="1269204"/>
          </a:xfrm>
        </p:grpSpPr>
        <p:grpSp>
          <p:nvGrpSpPr>
            <p:cNvPr id="1517" name="Group"/>
            <p:cNvGrpSpPr/>
            <p:nvPr/>
          </p:nvGrpSpPr>
          <p:grpSpPr>
            <a:xfrm flipH="1">
              <a:off x="0" y="198751"/>
              <a:ext cx="1147114" cy="1070454"/>
              <a:chOff x="0" y="0"/>
              <a:chExt cx="1147113" cy="1070453"/>
            </a:xfrm>
          </p:grpSpPr>
          <p:sp>
            <p:nvSpPr>
              <p:cNvPr id="1512" name="Oval 12"/>
              <p:cNvSpPr/>
              <p:nvPr/>
            </p:nvSpPr>
            <p:spPr>
              <a:xfrm rot="5400000" flipH="1">
                <a:off x="1045934" y="969273"/>
                <a:ext cx="94141" cy="108220"/>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16" name="Group"/>
              <p:cNvGrpSpPr/>
              <p:nvPr/>
            </p:nvGrpSpPr>
            <p:grpSpPr>
              <a:xfrm>
                <a:off x="-1" y="0"/>
                <a:ext cx="1147115" cy="1010246"/>
                <a:chOff x="0" y="0"/>
                <a:chExt cx="1147113" cy="1010245"/>
              </a:xfrm>
            </p:grpSpPr>
            <p:sp>
              <p:nvSpPr>
                <p:cNvPr id="1513" name="Oval 25"/>
                <p:cNvSpPr/>
                <p:nvPr/>
              </p:nvSpPr>
              <p:spPr>
                <a:xfrm rot="5400000" flipH="1">
                  <a:off x="1045934" y="-7039"/>
                  <a:ext cx="94141" cy="108219"/>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514" name="Freeform 26"/>
                <p:cNvSpPr/>
                <p:nvPr/>
              </p:nvSpPr>
              <p:spPr>
                <a:xfrm rot="5400000" flipH="1">
                  <a:off x="90786" y="10524"/>
                  <a:ext cx="963878" cy="10355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15" name="Oval 27"/>
                <p:cNvSpPr/>
                <p:nvPr/>
              </p:nvSpPr>
              <p:spPr>
                <a:xfrm rot="5400000" flipH="1">
                  <a:off x="8704" y="-8705"/>
                  <a:ext cx="94142" cy="11155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18" name="x - what is on the x-axis"/>
            <p:cNvSpPr txBox="1"/>
            <p:nvPr/>
          </p:nvSpPr>
          <p:spPr>
            <a:xfrm>
              <a:off x="1456782" y="0"/>
              <a:ext cx="6105191"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x</a:t>
              </a:r>
              <a:r>
                <a:t> - what is on the x-axis</a:t>
              </a:r>
            </a:p>
          </p:txBody>
        </p:sp>
      </p:grpSp>
      <p:grpSp>
        <p:nvGrpSpPr>
          <p:cNvPr id="1526" name="Group"/>
          <p:cNvGrpSpPr/>
          <p:nvPr/>
        </p:nvGrpSpPr>
        <p:grpSpPr>
          <a:xfrm>
            <a:off x="15206144" y="7106996"/>
            <a:ext cx="7561974" cy="1305834"/>
            <a:chOff x="0" y="0"/>
            <a:chExt cx="7561972" cy="1305833"/>
          </a:xfrm>
        </p:grpSpPr>
        <p:grpSp>
          <p:nvGrpSpPr>
            <p:cNvPr id="1524" name="Group"/>
            <p:cNvGrpSpPr/>
            <p:nvPr/>
          </p:nvGrpSpPr>
          <p:grpSpPr>
            <a:xfrm flipH="1">
              <a:off x="-1" y="233804"/>
              <a:ext cx="1147115" cy="1072030"/>
              <a:chOff x="0" y="0"/>
              <a:chExt cx="1147113" cy="1072028"/>
            </a:xfrm>
          </p:grpSpPr>
          <p:sp>
            <p:nvSpPr>
              <p:cNvPr id="1520" name="Oval 22"/>
              <p:cNvSpPr/>
              <p:nvPr/>
            </p:nvSpPr>
            <p:spPr>
              <a:xfrm rot="5400000" flipH="1">
                <a:off x="1045934" y="970848"/>
                <a:ext cx="94141" cy="108220"/>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23" name="Group"/>
              <p:cNvGrpSpPr/>
              <p:nvPr/>
            </p:nvGrpSpPr>
            <p:grpSpPr>
              <a:xfrm>
                <a:off x="0" y="0"/>
                <a:ext cx="1090507" cy="1010246"/>
                <a:chOff x="0" y="0"/>
                <a:chExt cx="1090506" cy="1010245"/>
              </a:xfrm>
            </p:grpSpPr>
            <p:sp>
              <p:nvSpPr>
                <p:cNvPr id="1521" name="Freeform 20"/>
                <p:cNvSpPr/>
                <p:nvPr/>
              </p:nvSpPr>
              <p:spPr>
                <a:xfrm rot="5400000" flipH="1">
                  <a:off x="90786" y="10524"/>
                  <a:ext cx="963878" cy="10355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22" name="Oval 21"/>
                <p:cNvSpPr/>
                <p:nvPr/>
              </p:nvSpPr>
              <p:spPr>
                <a:xfrm rot="5400000" flipH="1">
                  <a:off x="8704" y="-8705"/>
                  <a:ext cx="94142" cy="11155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25" name="y - what is on the y-axis"/>
            <p:cNvSpPr txBox="1"/>
            <p:nvPr/>
          </p:nvSpPr>
          <p:spPr>
            <a:xfrm>
              <a:off x="1456782" y="0"/>
              <a:ext cx="6105191"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y</a:t>
              </a:r>
              <a:r>
                <a:t> - what is on the y-axis</a:t>
              </a:r>
            </a:p>
          </p:txBody>
        </p:sp>
      </p:grpSp>
      <p:grpSp>
        <p:nvGrpSpPr>
          <p:cNvPr id="1533" name="Group"/>
          <p:cNvGrpSpPr/>
          <p:nvPr/>
        </p:nvGrpSpPr>
        <p:grpSpPr>
          <a:xfrm>
            <a:off x="15206144" y="8074824"/>
            <a:ext cx="7561974" cy="1340476"/>
            <a:chOff x="0" y="0"/>
            <a:chExt cx="7561972" cy="1340475"/>
          </a:xfrm>
        </p:grpSpPr>
        <p:grpSp>
          <p:nvGrpSpPr>
            <p:cNvPr id="1531" name="Group"/>
            <p:cNvGrpSpPr/>
            <p:nvPr/>
          </p:nvGrpSpPr>
          <p:grpSpPr>
            <a:xfrm flipH="1">
              <a:off x="0" y="269731"/>
              <a:ext cx="1147114" cy="1070745"/>
              <a:chOff x="0" y="0"/>
              <a:chExt cx="1147113" cy="1070744"/>
            </a:xfrm>
          </p:grpSpPr>
          <p:sp>
            <p:nvSpPr>
              <p:cNvPr id="1527" name="Oval 9"/>
              <p:cNvSpPr/>
              <p:nvPr/>
            </p:nvSpPr>
            <p:spPr>
              <a:xfrm rot="5400000" flipH="1">
                <a:off x="1045934" y="969564"/>
                <a:ext cx="94141" cy="108220"/>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30" name="Group"/>
              <p:cNvGrpSpPr/>
              <p:nvPr/>
            </p:nvGrpSpPr>
            <p:grpSpPr>
              <a:xfrm>
                <a:off x="0" y="0"/>
                <a:ext cx="1090507" cy="1010246"/>
                <a:chOff x="0" y="0"/>
                <a:chExt cx="1090506" cy="1010245"/>
              </a:xfrm>
            </p:grpSpPr>
            <p:sp>
              <p:nvSpPr>
                <p:cNvPr id="1528" name="Freeform 23"/>
                <p:cNvSpPr/>
                <p:nvPr/>
              </p:nvSpPr>
              <p:spPr>
                <a:xfrm rot="5400000" flipH="1">
                  <a:off x="90786" y="10524"/>
                  <a:ext cx="963878" cy="10355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29" name="Oval 24"/>
                <p:cNvSpPr/>
                <p:nvPr/>
              </p:nvSpPr>
              <p:spPr>
                <a:xfrm rot="5400000" flipH="1">
                  <a:off x="8704" y="-8705"/>
                  <a:ext cx="94142" cy="111551"/>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32" name="color - variable  to base the color on"/>
            <p:cNvSpPr txBox="1"/>
            <p:nvPr/>
          </p:nvSpPr>
          <p:spPr>
            <a:xfrm>
              <a:off x="1456781" y="0"/>
              <a:ext cx="6105192"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color</a:t>
              </a:r>
              <a:r>
                <a:t> - variable</a:t>
              </a:r>
              <a:r>
                <a:rPr sz="1200"/>
                <a:t> </a:t>
              </a:r>
              <a:r>
                <a:t> to base the color on</a:t>
              </a:r>
            </a:p>
          </p:txBody>
        </p:sp>
      </p:grpSp>
      <p:grpSp>
        <p:nvGrpSpPr>
          <p:cNvPr id="1540" name="Group"/>
          <p:cNvGrpSpPr/>
          <p:nvPr/>
        </p:nvGrpSpPr>
        <p:grpSpPr>
          <a:xfrm>
            <a:off x="15215459" y="9116311"/>
            <a:ext cx="7552660" cy="1302784"/>
            <a:chOff x="0" y="0"/>
            <a:chExt cx="7552659" cy="1302782"/>
          </a:xfrm>
        </p:grpSpPr>
        <p:grpSp>
          <p:nvGrpSpPr>
            <p:cNvPr id="1538" name="Group"/>
            <p:cNvGrpSpPr/>
            <p:nvPr/>
          </p:nvGrpSpPr>
          <p:grpSpPr>
            <a:xfrm flipH="1">
              <a:off x="0" y="226163"/>
              <a:ext cx="1137801" cy="1076620"/>
              <a:chOff x="0" y="0"/>
              <a:chExt cx="1137800" cy="1076619"/>
            </a:xfrm>
          </p:grpSpPr>
          <p:sp>
            <p:nvSpPr>
              <p:cNvPr id="1534" name="Oval 19"/>
              <p:cNvSpPr/>
              <p:nvPr/>
            </p:nvSpPr>
            <p:spPr>
              <a:xfrm rot="5400000" flipH="1">
                <a:off x="1036620" y="975439"/>
                <a:ext cx="94142" cy="108219"/>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37" name="Group"/>
              <p:cNvGrpSpPr/>
              <p:nvPr/>
            </p:nvGrpSpPr>
            <p:grpSpPr>
              <a:xfrm>
                <a:off x="0" y="-1"/>
                <a:ext cx="1090507" cy="1016142"/>
                <a:chOff x="0" y="0"/>
                <a:chExt cx="1090506" cy="1016140"/>
              </a:xfrm>
            </p:grpSpPr>
            <p:sp>
              <p:nvSpPr>
                <p:cNvPr id="1535" name="Freeform 20"/>
                <p:cNvSpPr/>
                <p:nvPr/>
              </p:nvSpPr>
              <p:spPr>
                <a:xfrm rot="5400000" flipH="1">
                  <a:off x="90786" y="16419"/>
                  <a:ext cx="963878" cy="10355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36" name="Oval 21"/>
                <p:cNvSpPr/>
                <p:nvPr/>
              </p:nvSpPr>
              <p:spPr>
                <a:xfrm rot="5400000" flipH="1">
                  <a:off x="8704" y="-8705"/>
                  <a:ext cx="94142" cy="111551"/>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39" name="fill - variable  to base the fill on"/>
            <p:cNvSpPr txBox="1"/>
            <p:nvPr/>
          </p:nvSpPr>
          <p:spPr>
            <a:xfrm>
              <a:off x="1447468" y="0"/>
              <a:ext cx="6105192"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fill</a:t>
              </a:r>
              <a:r>
                <a:t> - variable</a:t>
              </a:r>
              <a:r>
                <a:rPr sz="1200"/>
                <a:t>  </a:t>
              </a:r>
              <a:r>
                <a:t>to base the fill on</a:t>
              </a:r>
            </a:p>
          </p:txBody>
        </p:sp>
      </p:grpSp>
      <p:grpSp>
        <p:nvGrpSpPr>
          <p:cNvPr id="1547" name="Group"/>
          <p:cNvGrpSpPr/>
          <p:nvPr/>
        </p:nvGrpSpPr>
        <p:grpSpPr>
          <a:xfrm>
            <a:off x="15206144" y="10106998"/>
            <a:ext cx="7561974" cy="1302450"/>
            <a:chOff x="0" y="0"/>
            <a:chExt cx="7561972" cy="1302448"/>
          </a:xfrm>
        </p:grpSpPr>
        <p:grpSp>
          <p:nvGrpSpPr>
            <p:cNvPr id="1545" name="Group"/>
            <p:cNvGrpSpPr/>
            <p:nvPr/>
          </p:nvGrpSpPr>
          <p:grpSpPr>
            <a:xfrm flipH="1">
              <a:off x="-1" y="239520"/>
              <a:ext cx="1147115" cy="1062929"/>
              <a:chOff x="0" y="0"/>
              <a:chExt cx="1147113" cy="1062927"/>
            </a:xfrm>
          </p:grpSpPr>
          <p:sp>
            <p:nvSpPr>
              <p:cNvPr id="1541" name="Oval 6"/>
              <p:cNvSpPr/>
              <p:nvPr/>
            </p:nvSpPr>
            <p:spPr>
              <a:xfrm rot="5400000" flipH="1">
                <a:off x="1045934" y="961748"/>
                <a:ext cx="94141" cy="108219"/>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44" name="Group"/>
              <p:cNvGrpSpPr/>
              <p:nvPr/>
            </p:nvGrpSpPr>
            <p:grpSpPr>
              <a:xfrm>
                <a:off x="0" y="0"/>
                <a:ext cx="1090507" cy="1010246"/>
                <a:chOff x="0" y="0"/>
                <a:chExt cx="1090506" cy="1010245"/>
              </a:xfrm>
            </p:grpSpPr>
            <p:sp>
              <p:nvSpPr>
                <p:cNvPr id="1542" name="Freeform 20"/>
                <p:cNvSpPr/>
                <p:nvPr/>
              </p:nvSpPr>
              <p:spPr>
                <a:xfrm rot="5400000" flipH="1">
                  <a:off x="90786" y="10525"/>
                  <a:ext cx="963878" cy="10355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43" name="Oval 21"/>
                <p:cNvSpPr/>
                <p:nvPr/>
              </p:nvSpPr>
              <p:spPr>
                <a:xfrm rot="5400000" flipH="1">
                  <a:off x="8704" y="-8705"/>
                  <a:ext cx="94142" cy="111551"/>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46" name="size - variable to base the size on"/>
            <p:cNvSpPr txBox="1"/>
            <p:nvPr/>
          </p:nvSpPr>
          <p:spPr>
            <a:xfrm>
              <a:off x="1456782" y="0"/>
              <a:ext cx="6105191"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size</a:t>
              </a:r>
              <a:r>
                <a:t> - variable to base the size on</a:t>
              </a:r>
            </a:p>
          </p:txBody>
        </p:sp>
      </p:grpSp>
      <p:grpSp>
        <p:nvGrpSpPr>
          <p:cNvPr id="1552" name="Group"/>
          <p:cNvGrpSpPr/>
          <p:nvPr/>
        </p:nvGrpSpPr>
        <p:grpSpPr>
          <a:xfrm>
            <a:off x="15348195" y="11034014"/>
            <a:ext cx="7419924" cy="495301"/>
            <a:chOff x="0" y="0"/>
            <a:chExt cx="7419923" cy="495300"/>
          </a:xfrm>
        </p:grpSpPr>
        <p:grpSp>
          <p:nvGrpSpPr>
            <p:cNvPr id="1550" name="Group"/>
            <p:cNvGrpSpPr/>
            <p:nvPr/>
          </p:nvGrpSpPr>
          <p:grpSpPr>
            <a:xfrm flipH="1">
              <a:off x="0" y="299282"/>
              <a:ext cx="1005000" cy="94142"/>
              <a:chOff x="0" y="0"/>
              <a:chExt cx="1004999" cy="94140"/>
            </a:xfrm>
          </p:grpSpPr>
          <p:sp>
            <p:nvSpPr>
              <p:cNvPr id="1548" name="Line"/>
              <p:cNvSpPr/>
              <p:nvPr/>
            </p:nvSpPr>
            <p:spPr>
              <a:xfrm>
                <a:off x="93979" y="47070"/>
                <a:ext cx="911021"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a:p>
            </p:txBody>
          </p:sp>
          <p:sp>
            <p:nvSpPr>
              <p:cNvPr id="1549" name="Oval 21"/>
              <p:cNvSpPr/>
              <p:nvPr/>
            </p:nvSpPr>
            <p:spPr>
              <a:xfrm rot="5400000" flipH="1">
                <a:off x="8705" y="-8706"/>
                <a:ext cx="94142" cy="111553"/>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sp>
          <p:nvSpPr>
            <p:cNvPr id="1551" name="shape - variable to base the shape on"/>
            <p:cNvSpPr txBox="1"/>
            <p:nvPr/>
          </p:nvSpPr>
          <p:spPr>
            <a:xfrm>
              <a:off x="1314732" y="0"/>
              <a:ext cx="6105192"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shape</a:t>
              </a:r>
              <a:r>
                <a:t> - variable to base the shape on</a:t>
              </a:r>
            </a:p>
          </p:txBody>
        </p:sp>
      </p:grpSp>
      <p:sp>
        <p:nvSpPr>
          <p:cNvPr id="1553" name="{"/>
          <p:cNvSpPr txBox="1"/>
          <p:nvPr/>
        </p:nvSpPr>
        <p:spPr>
          <a:xfrm rot="16200000">
            <a:off x="14961127" y="5327649"/>
            <a:ext cx="445626"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ts val="7500"/>
              </a:lnSpc>
              <a:defRPr sz="5100">
                <a:solidFill>
                  <a:srgbClr val="000000"/>
                </a:solidFill>
                <a:latin typeface="Helvetica"/>
                <a:ea typeface="Helvetica"/>
                <a:cs typeface="Helvetica"/>
                <a:sym typeface="Helvetica"/>
              </a:defRPr>
            </a:lvl1pPr>
          </a:lstStyle>
          <a:p>
            <a:r>
              <a:t>{</a:t>
            </a:r>
          </a:p>
        </p:txBody>
      </p:sp>
      <p:pic>
        <p:nvPicPr>
          <p:cNvPr id="1554" name="pasted-movie.png" descr="pasted-movie.png"/>
          <p:cNvPicPr>
            <a:picLocks noChangeAspect="1"/>
          </p:cNvPicPr>
          <p:nvPr/>
        </p:nvPicPr>
        <p:blipFill>
          <a:blip r:embed="rId2"/>
          <a:stretch>
            <a:fillRect/>
          </a:stretch>
        </p:blipFill>
        <p:spPr>
          <a:xfrm>
            <a:off x="1498600" y="7763848"/>
            <a:ext cx="8216900" cy="5181601"/>
          </a:xfrm>
          <a:prstGeom prst="rect">
            <a:avLst/>
          </a:prstGeom>
          <a:ln w="12700">
            <a:miter lim="400000"/>
          </a:ln>
        </p:spPr>
      </p:pic>
      <p:pic>
        <p:nvPicPr>
          <p:cNvPr id="1555" name="pasted-movie.png" descr="pasted-movie.png"/>
          <p:cNvPicPr>
            <a:picLocks noChangeAspect="1"/>
          </p:cNvPicPr>
          <p:nvPr/>
        </p:nvPicPr>
        <p:blipFill>
          <a:blip r:embed="rId3"/>
          <a:stretch>
            <a:fillRect/>
          </a:stretch>
        </p:blipFill>
        <p:spPr>
          <a:xfrm>
            <a:off x="1562100" y="7763848"/>
            <a:ext cx="8648700" cy="5181601"/>
          </a:xfrm>
          <a:prstGeom prst="rect">
            <a:avLst/>
          </a:prstGeom>
          <a:ln w="12700">
            <a:miter lim="400000"/>
          </a:ln>
        </p:spPr>
      </p:pic>
      <p:graphicFrame>
        <p:nvGraphicFramePr>
          <p:cNvPr id="1556" name="Table 1"/>
          <p:cNvGraphicFramePr/>
          <p:nvPr/>
        </p:nvGraphicFramePr>
        <p:xfrm>
          <a:off x="1981200" y="5041900"/>
          <a:ext cx="7046942" cy="2170408"/>
        </p:xfrm>
        <a:graphic>
          <a:graphicData uri="http://schemas.openxmlformats.org/drawingml/2006/table">
            <a:tbl>
              <a:tblPr bandRow="1">
                <a:tableStyleId>{8F44A2F1-9E1F-4B54-A3A2-5F16C0AD49E2}</a:tableStyleId>
              </a:tblPr>
              <a:tblGrid>
                <a:gridCol w="1280003">
                  <a:extLst>
                    <a:ext uri="{9D8B030D-6E8A-4147-A177-3AD203B41FA5}">
                      <a16:colId xmlns:a16="http://schemas.microsoft.com/office/drawing/2014/main" val="20000"/>
                    </a:ext>
                  </a:extLst>
                </a:gridCol>
                <a:gridCol w="1024236">
                  <a:extLst>
                    <a:ext uri="{9D8B030D-6E8A-4147-A177-3AD203B41FA5}">
                      <a16:colId xmlns:a16="http://schemas.microsoft.com/office/drawing/2014/main" val="20001"/>
                    </a:ext>
                  </a:extLst>
                </a:gridCol>
                <a:gridCol w="1629336">
                  <a:extLst>
                    <a:ext uri="{9D8B030D-6E8A-4147-A177-3AD203B41FA5}">
                      <a16:colId xmlns:a16="http://schemas.microsoft.com/office/drawing/2014/main" val="20002"/>
                    </a:ext>
                  </a:extLst>
                </a:gridCol>
                <a:gridCol w="1864040">
                  <a:extLst>
                    <a:ext uri="{9D8B030D-6E8A-4147-A177-3AD203B41FA5}">
                      <a16:colId xmlns:a16="http://schemas.microsoft.com/office/drawing/2014/main" val="20003"/>
                    </a:ext>
                  </a:extLst>
                </a:gridCol>
                <a:gridCol w="1249327">
                  <a:extLst>
                    <a:ext uri="{9D8B030D-6E8A-4147-A177-3AD203B41FA5}">
                      <a16:colId xmlns:a16="http://schemas.microsoft.com/office/drawing/2014/main" val="20004"/>
                    </a:ext>
                  </a:extLst>
                </a:gridCol>
              </a:tblGrid>
              <a:tr h="542602">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Type</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Alc</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Country</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Flavonoids</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Color</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extLst>
                  <a:ext uri="{0D108BD9-81ED-4DB2-BD59-A6C34878D82A}">
                    <a16:rowId xmlns:a16="http://schemas.microsoft.com/office/drawing/2014/main" val="10000"/>
                  </a:ext>
                </a:extLst>
              </a:tr>
              <a:tr h="542602">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Barolo</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14.5</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Italy</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3.64</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5.4</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extLst>
                  <a:ext uri="{0D108BD9-81ED-4DB2-BD59-A6C34878D82A}">
                    <a16:rowId xmlns:a16="http://schemas.microsoft.com/office/drawing/2014/main" val="10001"/>
                  </a:ext>
                </a:extLst>
              </a:tr>
              <a:tr h="542602">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Barbera</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12.0</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Italy</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2.41</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4.5</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extLst>
                  <a:ext uri="{0D108BD9-81ED-4DB2-BD59-A6C34878D82A}">
                    <a16:rowId xmlns:a16="http://schemas.microsoft.com/office/drawing/2014/main" val="10002"/>
                  </a:ext>
                </a:extLst>
              </a:tr>
              <a:tr h="542602">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Merlot</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13.5</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France</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1.57</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3.8</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extLst>
                  <a:ext uri="{0D108BD9-81ED-4DB2-BD59-A6C34878D82A}">
                    <a16:rowId xmlns:a16="http://schemas.microsoft.com/office/drawing/2014/main" val="10003"/>
                  </a:ext>
                </a:extLst>
              </a:tr>
            </a:tbl>
          </a:graphicData>
        </a:graphic>
      </p:graphicFrame>
      <p:sp>
        <p:nvSpPr>
          <p:cNvPr id="1557" name="ggplot(my_wine, aes(…))"/>
          <p:cNvSpPr txBox="1"/>
          <p:nvPr/>
        </p:nvSpPr>
        <p:spPr>
          <a:xfrm>
            <a:off x="11131418" y="5085079"/>
            <a:ext cx="4957238" cy="485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600">
                <a:solidFill>
                  <a:srgbClr val="374556"/>
                </a:solidFill>
                <a:latin typeface="Courier"/>
                <a:ea typeface="Courier"/>
                <a:cs typeface="Courier"/>
                <a:sym typeface="Courier"/>
              </a:defRPr>
            </a:lvl1pPr>
          </a:lstStyle>
          <a:p>
            <a:r>
              <a:t>ggplot(my_wine, aes(…))</a:t>
            </a:r>
          </a:p>
        </p:txBody>
      </p:sp>
      <p:sp>
        <p:nvSpPr>
          <p:cNvPr id="1558" name="ggplot(my_wine, aes(x = Type, y = Alc))"/>
          <p:cNvSpPr txBox="1"/>
          <p:nvPr/>
        </p:nvSpPr>
        <p:spPr>
          <a:xfrm>
            <a:off x="11125200" y="5080000"/>
            <a:ext cx="11061771" cy="48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600">
                <a:solidFill>
                  <a:srgbClr val="374556"/>
                </a:solidFill>
                <a:latin typeface="Courier"/>
                <a:ea typeface="Courier"/>
                <a:cs typeface="Courier"/>
                <a:sym typeface="Courier"/>
              </a:defRPr>
            </a:lvl1pPr>
          </a:lstStyle>
          <a:p>
            <a:r>
              <a:t>ggplot(my_wine, aes(x = Type, y = Alc)) </a:t>
            </a:r>
          </a:p>
        </p:txBody>
      </p:sp>
      <p:sp>
        <p:nvSpPr>
          <p:cNvPr id="1559" name="ggplot(my_wine, aes(x = Type, y = Alc)) +…"/>
          <p:cNvSpPr txBox="1"/>
          <p:nvPr/>
        </p:nvSpPr>
        <p:spPr>
          <a:xfrm>
            <a:off x="11125200" y="5080000"/>
            <a:ext cx="14633696" cy="878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Courier"/>
                <a:ea typeface="Courier"/>
                <a:cs typeface="Courier"/>
                <a:sym typeface="Courier"/>
              </a:defRPr>
            </a:pPr>
            <a:r>
              <a:t>ggplot(my_wine, aes(x = Type, y = Alc)) + </a:t>
            </a:r>
          </a:p>
          <a:p>
            <a:pPr>
              <a:defRPr sz="2600">
                <a:solidFill>
                  <a:srgbClr val="374556"/>
                </a:solidFill>
                <a:latin typeface="Courier"/>
                <a:ea typeface="Courier"/>
                <a:cs typeface="Courier"/>
                <a:sym typeface="Courier"/>
              </a:defRPr>
            </a:pPr>
            <a:r>
              <a:t>geom_col() </a:t>
            </a:r>
          </a:p>
        </p:txBody>
      </p:sp>
      <p:sp>
        <p:nvSpPr>
          <p:cNvPr id="1560" name="ggplot(my_wine, aes(x = Type, y = Alc), fill= Country) +…"/>
          <p:cNvSpPr txBox="1"/>
          <p:nvPr/>
        </p:nvSpPr>
        <p:spPr>
          <a:xfrm>
            <a:off x="11125200" y="5080000"/>
            <a:ext cx="14633696" cy="878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Courier"/>
                <a:ea typeface="Courier"/>
                <a:cs typeface="Courier"/>
                <a:sym typeface="Courier"/>
              </a:defRPr>
            </a:pPr>
            <a:r>
              <a:t>ggplot(my_wine, aes(x = Type, y = Alc), fill= Country) + </a:t>
            </a:r>
          </a:p>
          <a:p>
            <a:pPr>
              <a:defRPr sz="2600">
                <a:solidFill>
                  <a:srgbClr val="374556"/>
                </a:solidFill>
                <a:latin typeface="Courier"/>
                <a:ea typeface="Courier"/>
                <a:cs typeface="Courier"/>
                <a:sym typeface="Courier"/>
              </a:defRPr>
            </a:pPr>
            <a:r>
              <a:t>geom_col()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5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5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5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5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155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5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9" nodeType="clickEffect">
                                  <p:stCondLst>
                                    <p:cond delay="0"/>
                                  </p:stCondLst>
                                  <p:iterate>
                                    <p:tmAbs val="0"/>
                                  </p:iterate>
                                  <p:childTnLst>
                                    <p:set>
                                      <p:cBhvr>
                                        <p:cTn id="38" fill="hold">
                                          <p:stCondLst>
                                            <p:cond delay="0"/>
                                          </p:stCondLst>
                                        </p:cTn>
                                        <p:tgtEl>
                                          <p:spTgt spid="155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5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1" nodeType="clickEffect">
                                  <p:stCondLst>
                                    <p:cond delay="0"/>
                                  </p:stCondLst>
                                  <p:iterate>
                                    <p:tmAbs val="0"/>
                                  </p:iterate>
                                  <p:childTnLst>
                                    <p:set>
                                      <p:cBhvr>
                                        <p:cTn id="46" fill="hold">
                                          <p:stCondLst>
                                            <p:cond delay="0"/>
                                          </p:stCondLst>
                                        </p:cTn>
                                        <p:tgtEl>
                                          <p:spTgt spid="155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p:tmAbs val="0"/>
                                  </p:iterate>
                                  <p:childTnLst>
                                    <p:set>
                                      <p:cBhvr>
                                        <p:cTn id="50" fill="hold"/>
                                        <p:tgtEl>
                                          <p:spTgt spid="1560"/>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3" nodeType="afterEffect">
                                  <p:stCondLst>
                                    <p:cond delay="0"/>
                                  </p:stCondLst>
                                  <p:iterate>
                                    <p:tmAbs val="0"/>
                                  </p:iterate>
                                  <p:childTnLst>
                                    <p:set>
                                      <p:cBhvr>
                                        <p:cTn id="53" fill="hold"/>
                                        <p:tgtEl>
                                          <p:spTgt spid="1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9" grpId="1" animBg="1" advAuto="0"/>
      <p:bldP spid="1526" grpId="2" animBg="1" advAuto="0"/>
      <p:bldP spid="1533" grpId="3" animBg="1" advAuto="0"/>
      <p:bldP spid="1540" grpId="4" animBg="1" advAuto="0"/>
      <p:bldP spid="1547" grpId="5" animBg="1" advAuto="0"/>
      <p:bldP spid="1552" grpId="6" animBg="1" advAuto="0"/>
      <p:bldP spid="1555" grpId="13" animBg="1" advAuto="0"/>
      <p:bldP spid="1557" grpId="7" animBg="1" advAuto="0"/>
      <p:bldP spid="1558" grpId="8" animBg="1" advAuto="0"/>
      <p:bldP spid="1558" grpId="9" animBg="1" advAuto="0"/>
      <p:bldP spid="1559" grpId="10" animBg="1" advAuto="0"/>
      <p:bldP spid="1559" grpId="11" animBg="1" advAuto="0"/>
      <p:bldP spid="1560" grpId="12"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Rectangle"/>
          <p:cNvSpPr/>
          <p:nvPr/>
        </p:nvSpPr>
        <p:spPr>
          <a:xfrm>
            <a:off x="-29388" y="-53314"/>
            <a:ext cx="8907158" cy="5442497"/>
          </a:xfrm>
          <a:prstGeom prst="rect">
            <a:avLst/>
          </a:prstGeom>
          <a:solidFill>
            <a:srgbClr val="7893B7"/>
          </a:solidFill>
          <a:ln w="12700">
            <a:miter lim="400000"/>
          </a:ln>
        </p:spPr>
        <p:txBody>
          <a:bodyPr lIns="45719" rIns="45719" anchor="ctr"/>
          <a:lstStyle/>
          <a:p>
            <a:endParaRPr/>
          </a:p>
        </p:txBody>
      </p:sp>
      <p:grpSp>
        <p:nvGrpSpPr>
          <p:cNvPr id="1566" name="Group"/>
          <p:cNvGrpSpPr/>
          <p:nvPr/>
        </p:nvGrpSpPr>
        <p:grpSpPr>
          <a:xfrm>
            <a:off x="608383" y="901776"/>
            <a:ext cx="8182883" cy="3393033"/>
            <a:chOff x="0" y="-641239"/>
            <a:chExt cx="8182882" cy="3393032"/>
          </a:xfrm>
        </p:grpSpPr>
        <p:sp>
          <p:nvSpPr>
            <p:cNvPr id="1563" name="GGPLOT2…"/>
            <p:cNvSpPr txBox="1"/>
            <p:nvPr/>
          </p:nvSpPr>
          <p:spPr>
            <a:xfrm>
              <a:off x="0" y="570639"/>
              <a:ext cx="7509824" cy="21811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GGPLOT2</a:t>
              </a:r>
            </a:p>
            <a:p>
              <a:pPr algn="ctr">
                <a:defRPr sz="5000">
                  <a:solidFill>
                    <a:srgbClr val="FFFFFF"/>
                  </a:solidFill>
                  <a:latin typeface="Helvetica"/>
                  <a:ea typeface="Helvetica"/>
                  <a:cs typeface="Helvetica"/>
                  <a:sym typeface="Helvetica"/>
                </a:defRPr>
              </a:pPr>
              <a:r>
                <a:t>ADDITIVE STRUCTURE</a:t>
              </a:r>
            </a:p>
          </p:txBody>
        </p:sp>
        <p:sp>
          <p:nvSpPr>
            <p:cNvPr id="1564" name="Line"/>
            <p:cNvSpPr/>
            <p:nvPr/>
          </p:nvSpPr>
          <p:spPr>
            <a:xfrm>
              <a:off x="88271" y="-411406"/>
              <a:ext cx="1350009"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sp>
          <p:nvSpPr>
            <p:cNvPr id="1565" name="http://tutorials.iq.harvard.edu/R/Rgraphics/Rgraphics.html"/>
            <p:cNvSpPr txBox="1"/>
            <p:nvPr/>
          </p:nvSpPr>
          <p:spPr>
            <a:xfrm>
              <a:off x="1631404" y="-641240"/>
              <a:ext cx="6551479" cy="783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http://tutorials.iq.harvard.edu/R/Rgraphics/Rgraphics.html</a:t>
              </a:r>
            </a:p>
          </p:txBody>
        </p:sp>
      </p:grpSp>
      <p:sp>
        <p:nvSpPr>
          <p:cNvPr id="1567"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grpSp>
        <p:nvGrpSpPr>
          <p:cNvPr id="1575" name="Group"/>
          <p:cNvGrpSpPr/>
          <p:nvPr/>
        </p:nvGrpSpPr>
        <p:grpSpPr>
          <a:xfrm>
            <a:off x="10045699" y="1515846"/>
            <a:ext cx="13574872" cy="2682396"/>
            <a:chOff x="0" y="0"/>
            <a:chExt cx="13574870" cy="2682394"/>
          </a:xfrm>
        </p:grpSpPr>
        <p:sp>
          <p:nvSpPr>
            <p:cNvPr id="1568" name="Oval 12"/>
            <p:cNvSpPr/>
            <p:nvPr/>
          </p:nvSpPr>
          <p:spPr>
            <a:xfrm rot="5400000" flipH="1">
              <a:off x="5952684" y="2482596"/>
              <a:ext cx="202827" cy="196771"/>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74" name="Group"/>
            <p:cNvGrpSpPr/>
            <p:nvPr/>
          </p:nvGrpSpPr>
          <p:grpSpPr>
            <a:xfrm>
              <a:off x="-1" y="-1"/>
              <a:ext cx="13574872" cy="2552679"/>
              <a:chOff x="0" y="0"/>
              <a:chExt cx="13574869" cy="2552677"/>
            </a:xfrm>
          </p:grpSpPr>
          <p:sp>
            <p:nvSpPr>
              <p:cNvPr id="1569" name="Oval 25"/>
              <p:cNvSpPr/>
              <p:nvPr/>
            </p:nvSpPr>
            <p:spPr>
              <a:xfrm rot="5400000" flipH="1">
                <a:off x="5952684" y="379135"/>
                <a:ext cx="202827" cy="196770"/>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570" name="Freeform 26"/>
              <p:cNvSpPr/>
              <p:nvPr/>
            </p:nvSpPr>
            <p:spPr>
              <a:xfrm rot="5400000" flipH="1">
                <a:off x="4069757" y="5728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71" name="Oval 27"/>
              <p:cNvSpPr/>
              <p:nvPr/>
            </p:nvSpPr>
            <p:spPr>
              <a:xfrm rot="5400000" flipH="1">
                <a:off x="4066728" y="3761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72" name="ggplot(my.DS, aes(x=Sample, y=Measure))"/>
              <p:cNvSpPr/>
              <p:nvPr/>
            </p:nvSpPr>
            <p:spPr>
              <a:xfrm>
                <a:off x="6534801" y="155597"/>
                <a:ext cx="704006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aes(x=Sample, y=Measure))</a:t>
                </a:r>
              </a:p>
              <a:p>
                <a:pPr algn="r">
                  <a:defRPr sz="2400">
                    <a:solidFill>
                      <a:srgbClr val="374556"/>
                    </a:solidFill>
                    <a:latin typeface="Helvetica"/>
                    <a:ea typeface="Helvetica"/>
                    <a:cs typeface="Helvetica"/>
                    <a:sym typeface="Helvetica"/>
                  </a:defRPr>
                </a:pPr>
                <a:r>
                  <a:t> </a:t>
                </a:r>
              </a:p>
            </p:txBody>
          </p:sp>
          <p:sp>
            <p:nvSpPr>
              <p:cNvPr id="1573" name="DATASET, SAMPLES &amp; OBSERVATIONS"/>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DATASET, SAMPLES &amp; OBSERVATIONS</a:t>
                </a:r>
              </a:p>
            </p:txBody>
          </p:sp>
        </p:grpSp>
      </p:grpSp>
      <p:grpSp>
        <p:nvGrpSpPr>
          <p:cNvPr id="1583" name="Group"/>
          <p:cNvGrpSpPr/>
          <p:nvPr/>
        </p:nvGrpSpPr>
        <p:grpSpPr>
          <a:xfrm>
            <a:off x="10045699" y="3404342"/>
            <a:ext cx="13573582" cy="2952339"/>
            <a:chOff x="0" y="0"/>
            <a:chExt cx="13573580" cy="2952338"/>
          </a:xfrm>
        </p:grpSpPr>
        <p:sp>
          <p:nvSpPr>
            <p:cNvPr id="1576" name="Oval 22"/>
            <p:cNvSpPr/>
            <p:nvPr/>
          </p:nvSpPr>
          <p:spPr>
            <a:xfrm rot="5400000" flipH="1">
              <a:off x="5952684" y="2752540"/>
              <a:ext cx="202827" cy="19677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82" name="Group"/>
            <p:cNvGrpSpPr/>
            <p:nvPr/>
          </p:nvGrpSpPr>
          <p:grpSpPr>
            <a:xfrm>
              <a:off x="-1" y="-1"/>
              <a:ext cx="13573582" cy="2819228"/>
              <a:chOff x="0" y="0"/>
              <a:chExt cx="13573580" cy="2819226"/>
            </a:xfrm>
          </p:grpSpPr>
          <p:sp>
            <p:nvSpPr>
              <p:cNvPr id="1577" name="ggplot(my.DS, aes(x=Sample, y=Measure))…"/>
              <p:cNvSpPr/>
              <p:nvPr/>
            </p:nvSpPr>
            <p:spPr>
              <a:xfrm>
                <a:off x="6534801" y="0"/>
                <a:ext cx="703878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aes(x=Sample, y=Measure))</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grpSp>
            <p:nvGrpSpPr>
              <p:cNvPr id="1581" name="Group"/>
              <p:cNvGrpSpPr/>
              <p:nvPr/>
            </p:nvGrpSpPr>
            <p:grpSpPr>
              <a:xfrm>
                <a:off x="-1" y="482449"/>
                <a:ext cx="6049558" cy="2336778"/>
                <a:chOff x="0" y="0"/>
                <a:chExt cx="6049556" cy="2336776"/>
              </a:xfrm>
            </p:grpSpPr>
            <p:sp>
              <p:nvSpPr>
                <p:cNvPr id="1578" name="Freeform 20"/>
                <p:cNvSpPr/>
                <p:nvPr/>
              </p:nvSpPr>
              <p:spPr>
                <a:xfrm rot="5400000" flipH="1">
                  <a:off x="4069757" y="3569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79" name="Oval 21"/>
                <p:cNvSpPr/>
                <p:nvPr/>
              </p:nvSpPr>
              <p:spPr>
                <a:xfrm rot="5400000" flipH="1">
                  <a:off x="4066728" y="1602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80" name="DEFINE PLOT TYPE"/>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DEFINE PLOT TYPE</a:t>
                  </a:r>
                </a:p>
              </p:txBody>
            </p:sp>
          </p:grpSp>
        </p:grpSp>
      </p:grpSp>
      <p:grpSp>
        <p:nvGrpSpPr>
          <p:cNvPr id="1590" name="Group"/>
          <p:cNvGrpSpPr/>
          <p:nvPr/>
        </p:nvGrpSpPr>
        <p:grpSpPr>
          <a:xfrm>
            <a:off x="10045700" y="5518235"/>
            <a:ext cx="13635479" cy="2992606"/>
            <a:chOff x="0" y="0"/>
            <a:chExt cx="13635477" cy="2992605"/>
          </a:xfrm>
        </p:grpSpPr>
        <p:sp>
          <p:nvSpPr>
            <p:cNvPr id="1584" name="Oval 9"/>
            <p:cNvSpPr/>
            <p:nvPr/>
          </p:nvSpPr>
          <p:spPr>
            <a:xfrm rot="5400000" flipH="1">
              <a:off x="5952684" y="2792807"/>
              <a:ext cx="202827" cy="196770"/>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89" name="Group"/>
            <p:cNvGrpSpPr/>
            <p:nvPr/>
          </p:nvGrpSpPr>
          <p:grpSpPr>
            <a:xfrm>
              <a:off x="0" y="-1"/>
              <a:ext cx="13635479" cy="2862261"/>
              <a:chOff x="0" y="0"/>
              <a:chExt cx="13635478" cy="2862259"/>
            </a:xfrm>
          </p:grpSpPr>
          <p:sp>
            <p:nvSpPr>
              <p:cNvPr id="1585" name="Freeform 23"/>
              <p:cNvSpPr/>
              <p:nvPr/>
            </p:nvSpPr>
            <p:spPr>
              <a:xfrm rot="5400000" flipH="1">
                <a:off x="4069757" y="882461"/>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86" name="Oval 24"/>
              <p:cNvSpPr/>
              <p:nvPr/>
            </p:nvSpPr>
            <p:spPr>
              <a:xfrm rot="5400000" flipH="1">
                <a:off x="4066728" y="685689"/>
                <a:ext cx="202827" cy="202827"/>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87" name="ggplot(my.DS, aes(x=Sample, y=Measure, fill=Sample))…"/>
              <p:cNvSpPr/>
              <p:nvPr/>
            </p:nvSpPr>
            <p:spPr>
              <a:xfrm>
                <a:off x="6602255" y="0"/>
                <a:ext cx="703322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aes(x=Sample, y=Measure, fill=Sample))</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sp>
            <p:nvSpPr>
              <p:cNvPr id="1588" name="COLOR BY GROUP"/>
              <p:cNvSpPr/>
              <p:nvPr/>
            </p:nvSpPr>
            <p:spPr>
              <a:xfrm>
                <a:off x="0" y="519132"/>
                <a:ext cx="401717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COLOR BY GROUP</a:t>
                </a:r>
              </a:p>
            </p:txBody>
          </p:sp>
        </p:grpSp>
      </p:grpSp>
      <p:grpSp>
        <p:nvGrpSpPr>
          <p:cNvPr id="1597" name="Group"/>
          <p:cNvGrpSpPr/>
          <p:nvPr/>
        </p:nvGrpSpPr>
        <p:grpSpPr>
          <a:xfrm>
            <a:off x="10045700" y="7758590"/>
            <a:ext cx="13633296" cy="2914924"/>
            <a:chOff x="0" y="0"/>
            <a:chExt cx="13633294" cy="2914922"/>
          </a:xfrm>
        </p:grpSpPr>
        <p:sp>
          <p:nvSpPr>
            <p:cNvPr id="1591" name="Oval 19"/>
            <p:cNvSpPr/>
            <p:nvPr/>
          </p:nvSpPr>
          <p:spPr>
            <a:xfrm rot="5400000" flipH="1">
              <a:off x="5935750" y="2715124"/>
              <a:ext cx="202828" cy="196771"/>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96" name="Group"/>
            <p:cNvGrpSpPr/>
            <p:nvPr/>
          </p:nvGrpSpPr>
          <p:grpSpPr>
            <a:xfrm>
              <a:off x="0" y="-1"/>
              <a:ext cx="13633296" cy="2784622"/>
              <a:chOff x="0" y="0"/>
              <a:chExt cx="13633295" cy="2784620"/>
            </a:xfrm>
          </p:grpSpPr>
          <p:sp>
            <p:nvSpPr>
              <p:cNvPr id="1592" name="Freeform 20"/>
              <p:cNvSpPr/>
              <p:nvPr/>
            </p:nvSpPr>
            <p:spPr>
              <a:xfrm rot="5400000" flipH="1">
                <a:off x="4069757" y="804822"/>
                <a:ext cx="2076671" cy="1882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93" name="Oval 21"/>
              <p:cNvSpPr/>
              <p:nvPr/>
            </p:nvSpPr>
            <p:spPr>
              <a:xfrm rot="5400000" flipH="1">
                <a:off x="4066728" y="595349"/>
                <a:ext cx="202827" cy="202827"/>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94" name="… + ggtitle(&quot;Basic boxplot&quot;) + theme(legend.position=“none”, plot.title = element_text(size=11))"/>
              <p:cNvSpPr/>
              <p:nvPr/>
            </p:nvSpPr>
            <p:spPr>
              <a:xfrm>
                <a:off x="6602255" y="0"/>
                <a:ext cx="703104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600">
                    <a:solidFill>
                      <a:srgbClr val="374556"/>
                    </a:solidFill>
                    <a:latin typeface="Courier"/>
                    <a:ea typeface="Courier"/>
                    <a:cs typeface="Courier"/>
                    <a:sym typeface="Courier"/>
                  </a:defRPr>
                </a:lvl1pPr>
              </a:lstStyle>
              <a:p>
                <a:r>
                  <a:t> … + ggtitle("Basic boxplot") + theme(legend.position=“none”, plot.title = element_text(size=11)) </a:t>
                </a:r>
              </a:p>
            </p:txBody>
          </p:sp>
          <p:sp>
            <p:nvSpPr>
              <p:cNvPr id="1595" name="TITLE AND LEGEND"/>
              <p:cNvSpPr/>
              <p:nvPr/>
            </p:nvSpPr>
            <p:spPr>
              <a:xfrm>
                <a:off x="0" y="428792"/>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TITLE AND LEGEND</a:t>
                </a:r>
              </a:p>
            </p:txBody>
          </p:sp>
        </p:grpSp>
      </p:grpSp>
      <p:grpSp>
        <p:nvGrpSpPr>
          <p:cNvPr id="1604" name="Group"/>
          <p:cNvGrpSpPr/>
          <p:nvPr/>
        </p:nvGrpSpPr>
        <p:grpSpPr>
          <a:xfrm>
            <a:off x="10045700" y="9735984"/>
            <a:ext cx="13640142" cy="3071243"/>
            <a:chOff x="0" y="0"/>
            <a:chExt cx="13640141" cy="3071241"/>
          </a:xfrm>
        </p:grpSpPr>
        <p:sp>
          <p:nvSpPr>
            <p:cNvPr id="1598" name="Oval 6"/>
            <p:cNvSpPr/>
            <p:nvPr/>
          </p:nvSpPr>
          <p:spPr>
            <a:xfrm rot="5400000" flipH="1">
              <a:off x="5952684" y="2871443"/>
              <a:ext cx="202827" cy="196771"/>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603" name="Group"/>
            <p:cNvGrpSpPr/>
            <p:nvPr/>
          </p:nvGrpSpPr>
          <p:grpSpPr>
            <a:xfrm>
              <a:off x="0" y="-1"/>
              <a:ext cx="13640142" cy="2957739"/>
              <a:chOff x="0" y="0"/>
              <a:chExt cx="13640141" cy="2957737"/>
            </a:xfrm>
          </p:grpSpPr>
          <p:sp>
            <p:nvSpPr>
              <p:cNvPr id="1599" name="Freeform 20"/>
              <p:cNvSpPr/>
              <p:nvPr/>
            </p:nvSpPr>
            <p:spPr>
              <a:xfrm rot="5400000" flipH="1">
                <a:off x="4069757" y="97793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600" name="Oval 21"/>
              <p:cNvSpPr/>
              <p:nvPr/>
            </p:nvSpPr>
            <p:spPr>
              <a:xfrm rot="5400000" flipH="1">
                <a:off x="4066728" y="781166"/>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601" name="… + scale_fill_manual(values = c(&quot;lightgray&quot;, &quot;steelblue&quot;,…"/>
              <p:cNvSpPr/>
              <p:nvPr/>
            </p:nvSpPr>
            <p:spPr>
              <a:xfrm>
                <a:off x="6602255" y="0"/>
                <a:ext cx="703788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 … + scale_fill_manual(values = c("lightgray", "steelblue", </a:t>
                </a:r>
              </a:p>
              <a:p>
                <a:pPr>
                  <a:defRPr sz="2600">
                    <a:solidFill>
                      <a:srgbClr val="374556"/>
                    </a:solidFill>
                    <a:latin typeface="Courier"/>
                    <a:ea typeface="Courier"/>
                    <a:cs typeface="Courier"/>
                    <a:sym typeface="Courier"/>
                  </a:defRPr>
                </a:pPr>
                <a:r>
                  <a:t>“aquamarine3", "seagreen4"))</a:t>
                </a:r>
              </a:p>
              <a:p>
                <a:pPr algn="r">
                  <a:defRPr sz="2900">
                    <a:solidFill>
                      <a:srgbClr val="374556"/>
                    </a:solidFill>
                    <a:latin typeface="Helvetica"/>
                    <a:ea typeface="Helvetica"/>
                    <a:cs typeface="Helvetica"/>
                    <a:sym typeface="Helvetica"/>
                  </a:defRPr>
                </a:pPr>
                <a:r>
                  <a:t> </a:t>
                </a:r>
              </a:p>
            </p:txBody>
          </p:sp>
          <p:sp>
            <p:nvSpPr>
              <p:cNvPr id="1602" name="CUSTOM COLORS"/>
              <p:cNvSpPr/>
              <p:nvPr/>
            </p:nvSpPr>
            <p:spPr>
              <a:xfrm>
                <a:off x="0" y="584199"/>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CUSTOM COLORS</a:t>
                </a:r>
              </a:p>
            </p:txBody>
          </p:sp>
        </p:grpSp>
      </p:grpSp>
      <p:grpSp>
        <p:nvGrpSpPr>
          <p:cNvPr id="1609" name="Group"/>
          <p:cNvGrpSpPr/>
          <p:nvPr/>
        </p:nvGrpSpPr>
        <p:grpSpPr>
          <a:xfrm>
            <a:off x="10045699" y="12399273"/>
            <a:ext cx="15427469" cy="609958"/>
            <a:chOff x="-245427" y="-19050"/>
            <a:chExt cx="15427467" cy="609957"/>
          </a:xfrm>
        </p:grpSpPr>
        <p:sp>
          <p:nvSpPr>
            <p:cNvPr id="1605" name="Line"/>
            <p:cNvSpPr/>
            <p:nvPr/>
          </p:nvSpPr>
          <p:spPr>
            <a:xfrm>
              <a:off x="3992299" y="326251"/>
              <a:ext cx="1656474"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a:p>
          </p:txBody>
        </p:sp>
        <p:sp>
          <p:nvSpPr>
            <p:cNvPr id="1606" name="Oval 21"/>
            <p:cNvSpPr/>
            <p:nvPr/>
          </p:nvSpPr>
          <p:spPr>
            <a:xfrm rot="5400000" flipH="1">
              <a:off x="3821308" y="224838"/>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607" name="+ theme_minimal()"/>
            <p:cNvSpPr txBox="1"/>
            <p:nvPr/>
          </p:nvSpPr>
          <p:spPr>
            <a:xfrm>
              <a:off x="6357020" y="-19051"/>
              <a:ext cx="8825021" cy="609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600">
                  <a:solidFill>
                    <a:srgbClr val="374556"/>
                  </a:solidFill>
                  <a:latin typeface="Courier"/>
                  <a:ea typeface="Courier"/>
                  <a:cs typeface="Courier"/>
                  <a:sym typeface="Courier"/>
                </a:defRPr>
              </a:lvl1pPr>
            </a:lstStyle>
            <a:p>
              <a:r>
                <a:t>+ theme_minimal()</a:t>
              </a:r>
            </a:p>
          </p:txBody>
        </p:sp>
        <p:sp>
          <p:nvSpPr>
            <p:cNvPr id="1608" name="BACKGROUND"/>
            <p:cNvSpPr txBox="1"/>
            <p:nvPr/>
          </p:nvSpPr>
          <p:spPr>
            <a:xfrm>
              <a:off x="-245428" y="25400"/>
              <a:ext cx="4013318" cy="535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a:solidFill>
                    <a:srgbClr val="374556"/>
                  </a:solidFill>
                  <a:latin typeface="Helvetica"/>
                  <a:ea typeface="Helvetica"/>
                  <a:cs typeface="Helvetica"/>
                  <a:sym typeface="Helvetica"/>
                </a:defRPr>
              </a:lvl1pPr>
            </a:lstStyle>
            <a:p>
              <a:r>
                <a:t>BACKGROUND</a:t>
              </a:r>
            </a:p>
          </p:txBody>
        </p:sp>
      </p:grpSp>
      <p:sp>
        <p:nvSpPr>
          <p:cNvPr id="1610" name="28"/>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28</a:t>
            </a:r>
          </a:p>
          <a:p>
            <a:pPr lvl="1">
              <a:defRPr sz="3000">
                <a:solidFill>
                  <a:srgbClr val="EBEBEB"/>
                </a:solidFill>
                <a:latin typeface="Helvetica"/>
                <a:ea typeface="Helvetica"/>
                <a:cs typeface="Helvetica"/>
                <a:sym typeface="Helvetica"/>
              </a:defRPr>
            </a:pPr>
            <a:endParaRPr/>
          </a:p>
        </p:txBody>
      </p:sp>
      <p:pic>
        <p:nvPicPr>
          <p:cNvPr id="1611" name="plot1.pdf" descr="plot1.pdf"/>
          <p:cNvPicPr>
            <a:picLocks/>
          </p:cNvPicPr>
          <p:nvPr/>
        </p:nvPicPr>
        <p:blipFill>
          <a:blip r:embed="rId3"/>
          <a:srcRect l="2080" b="4863"/>
          <a:stretch>
            <a:fillRect/>
          </a:stretch>
        </p:blipFill>
        <p:spPr>
          <a:xfrm>
            <a:off x="502867" y="6523536"/>
            <a:ext cx="8012815" cy="5317134"/>
          </a:xfrm>
          <a:prstGeom prst="rect">
            <a:avLst/>
          </a:prstGeom>
          <a:ln w="12700">
            <a:miter lim="400000"/>
          </a:ln>
        </p:spPr>
      </p:pic>
      <p:pic>
        <p:nvPicPr>
          <p:cNvPr id="1612" name="plot2.pdf" descr="plot2.pdf"/>
          <p:cNvPicPr>
            <a:picLocks/>
          </p:cNvPicPr>
          <p:nvPr/>
        </p:nvPicPr>
        <p:blipFill>
          <a:blip r:embed="rId4"/>
          <a:srcRect l="2494" b="4678"/>
          <a:stretch>
            <a:fillRect/>
          </a:stretch>
        </p:blipFill>
        <p:spPr>
          <a:xfrm>
            <a:off x="470724" y="6523536"/>
            <a:ext cx="8636058" cy="5369074"/>
          </a:xfrm>
          <a:prstGeom prst="rect">
            <a:avLst/>
          </a:prstGeom>
          <a:ln w="12700">
            <a:miter lim="400000"/>
          </a:ln>
        </p:spPr>
      </p:pic>
      <p:grpSp>
        <p:nvGrpSpPr>
          <p:cNvPr id="1615" name="Group"/>
          <p:cNvGrpSpPr/>
          <p:nvPr/>
        </p:nvGrpSpPr>
        <p:grpSpPr>
          <a:xfrm>
            <a:off x="512213" y="6296741"/>
            <a:ext cx="8705423" cy="5567326"/>
            <a:chOff x="0" y="0"/>
            <a:chExt cx="8705422" cy="5567325"/>
          </a:xfrm>
        </p:grpSpPr>
        <p:pic>
          <p:nvPicPr>
            <p:cNvPr id="1613" name="plot3.pdf" descr="plot3.pdf"/>
            <p:cNvPicPr>
              <a:picLocks/>
            </p:cNvPicPr>
            <p:nvPr/>
          </p:nvPicPr>
          <p:blipFill>
            <a:blip r:embed="rId5"/>
            <a:srcRect l="2388" r="8062" b="4647"/>
            <a:stretch>
              <a:fillRect/>
            </a:stretch>
          </p:blipFill>
          <p:spPr>
            <a:xfrm>
              <a:off x="0" y="0"/>
              <a:ext cx="7881144" cy="5567326"/>
            </a:xfrm>
            <a:prstGeom prst="rect">
              <a:avLst/>
            </a:prstGeom>
            <a:ln w="12700" cap="flat">
              <a:noFill/>
              <a:miter lim="400000"/>
            </a:ln>
            <a:effectLst/>
          </p:spPr>
        </p:pic>
        <p:sp>
          <p:nvSpPr>
            <p:cNvPr id="1614" name="Rectangle"/>
            <p:cNvSpPr/>
            <p:nvPr/>
          </p:nvSpPr>
          <p:spPr>
            <a:xfrm>
              <a:off x="7869603" y="2076629"/>
              <a:ext cx="835820" cy="200759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618" name="Group"/>
          <p:cNvGrpSpPr/>
          <p:nvPr/>
        </p:nvGrpSpPr>
        <p:grpSpPr>
          <a:xfrm>
            <a:off x="298835" y="6336152"/>
            <a:ext cx="8801979" cy="6013800"/>
            <a:chOff x="0" y="0"/>
            <a:chExt cx="8801978" cy="6013799"/>
          </a:xfrm>
        </p:grpSpPr>
        <p:sp>
          <p:nvSpPr>
            <p:cNvPr id="1616" name="Rectangle"/>
            <p:cNvSpPr/>
            <p:nvPr/>
          </p:nvSpPr>
          <p:spPr>
            <a:xfrm>
              <a:off x="0" y="0"/>
              <a:ext cx="8801979" cy="601380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617" name="plot5.pdf" descr="plot5.pdf"/>
            <p:cNvPicPr>
              <a:picLocks/>
            </p:cNvPicPr>
            <p:nvPr/>
          </p:nvPicPr>
          <p:blipFill>
            <a:blip r:embed="rId6"/>
            <a:srcRect l="2454" r="10345" b="4471"/>
            <a:stretch>
              <a:fillRect/>
            </a:stretch>
          </p:blipFill>
          <p:spPr>
            <a:xfrm>
              <a:off x="290199" y="193066"/>
              <a:ext cx="8340267" cy="5171302"/>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59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16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159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0"/>
                                  </p:stCondLst>
                                  <p:iterate>
                                    <p:tmAbs val="0"/>
                                  </p:iterate>
                                  <p:childTnLst>
                                    <p:set>
                                      <p:cBhvr>
                                        <p:cTn id="24" fill="hold"/>
                                        <p:tgtEl>
                                          <p:spTgt spid="16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7" nodeType="clickEffect">
                                  <p:stCondLst>
                                    <p:cond delay="0"/>
                                  </p:stCondLst>
                                  <p:iterate>
                                    <p:tmAbs val="0"/>
                                  </p:iterate>
                                  <p:childTnLst>
                                    <p:set>
                                      <p:cBhvr>
                                        <p:cTn id="28" fill="hold"/>
                                        <p:tgtEl>
                                          <p:spTgt spid="16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8" nodeType="clickEffect">
                                  <p:stCondLst>
                                    <p:cond delay="0"/>
                                  </p:stCondLst>
                                  <p:iterate>
                                    <p:tmAbs val="0"/>
                                  </p:iterate>
                                  <p:childTnLst>
                                    <p:set>
                                      <p:cBhvr>
                                        <p:cTn id="32" fill="hold"/>
                                        <p:tgtEl>
                                          <p:spTgt spid="160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5" grpId="1" animBg="1" advAuto="0"/>
      <p:bldP spid="1583" grpId="2" animBg="1" advAuto="0"/>
      <p:bldP spid="1590" grpId="3" animBg="1" advAuto="0"/>
      <p:bldP spid="1597" grpId="5" animBg="1" advAuto="0"/>
      <p:bldP spid="1604" grpId="7" animBg="1" advAuto="0"/>
      <p:bldP spid="1609" grpId="8" animBg="1" advAuto="0"/>
      <p:bldP spid="1612" grpId="4" animBg="1" advAuto="0"/>
      <p:bldP spid="1615" grpId="6" animBg="1" advAuto="0"/>
      <p:bldP spid="1618" grpId="9"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Rectangle"/>
          <p:cNvSpPr/>
          <p:nvPr/>
        </p:nvSpPr>
        <p:spPr>
          <a:xfrm>
            <a:off x="-29388" y="-53314"/>
            <a:ext cx="24430076" cy="4005392"/>
          </a:xfrm>
          <a:prstGeom prst="rect">
            <a:avLst/>
          </a:prstGeom>
          <a:solidFill>
            <a:srgbClr val="7893B7"/>
          </a:solidFill>
          <a:ln w="12700">
            <a:miter lim="400000"/>
          </a:ln>
        </p:spPr>
        <p:txBody>
          <a:bodyPr lIns="45719" rIns="45719" anchor="ctr"/>
          <a:lstStyle/>
          <a:p>
            <a:endParaRPr/>
          </a:p>
        </p:txBody>
      </p:sp>
      <p:sp>
        <p:nvSpPr>
          <p:cNvPr id="1623"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624" name="29"/>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29</a:t>
            </a:r>
          </a:p>
          <a:p>
            <a:pPr lvl="1">
              <a:defRPr sz="3000">
                <a:solidFill>
                  <a:srgbClr val="EBEBEB"/>
                </a:solidFill>
                <a:latin typeface="Helvetica"/>
                <a:ea typeface="Helvetica"/>
                <a:cs typeface="Helvetica"/>
                <a:sym typeface="Helvetica"/>
              </a:defRPr>
            </a:pPr>
            <a:endParaRPr/>
          </a:p>
        </p:txBody>
      </p:sp>
      <p:grpSp>
        <p:nvGrpSpPr>
          <p:cNvPr id="1628" name="Group"/>
          <p:cNvGrpSpPr/>
          <p:nvPr/>
        </p:nvGrpSpPr>
        <p:grpSpPr>
          <a:xfrm>
            <a:off x="7390750" y="1173005"/>
            <a:ext cx="10812049" cy="2050326"/>
            <a:chOff x="0" y="0"/>
            <a:chExt cx="10812047" cy="2050324"/>
          </a:xfrm>
        </p:grpSpPr>
        <p:sp>
          <p:nvSpPr>
            <p:cNvPr id="1625" name="GGPLOT BASIC STRUCTURE"/>
            <p:cNvSpPr txBox="1"/>
            <p:nvPr/>
          </p:nvSpPr>
          <p:spPr>
            <a:xfrm>
              <a:off x="0" y="636647"/>
              <a:ext cx="9514564" cy="1413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GGPLOT BASIC STRUCTURE </a:t>
              </a:r>
            </a:p>
          </p:txBody>
        </p:sp>
        <p:sp>
          <p:nvSpPr>
            <p:cNvPr id="1626" name="From Excel to R"/>
            <p:cNvSpPr txBox="1"/>
            <p:nvPr/>
          </p:nvSpPr>
          <p:spPr>
            <a:xfrm>
              <a:off x="2302526" y="0"/>
              <a:ext cx="8509522" cy="4848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1627" name="Line"/>
            <p:cNvSpPr/>
            <p:nvPr/>
          </p:nvSpPr>
          <p:spPr>
            <a:xfrm>
              <a:off x="280413" y="242442"/>
              <a:ext cx="1710392"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pic>
        <p:nvPicPr>
          <p:cNvPr id="1629" name="pasted-movie.png" descr="pasted-movie.png"/>
          <p:cNvPicPr>
            <a:picLocks noChangeAspect="1"/>
          </p:cNvPicPr>
          <p:nvPr/>
        </p:nvPicPr>
        <p:blipFill>
          <a:blip r:embed="rId2"/>
          <a:stretch>
            <a:fillRect/>
          </a:stretch>
        </p:blipFill>
        <p:spPr>
          <a:xfrm>
            <a:off x="1257300" y="8909050"/>
            <a:ext cx="6616700" cy="3975100"/>
          </a:xfrm>
          <a:prstGeom prst="rect">
            <a:avLst/>
          </a:prstGeom>
          <a:ln w="12700">
            <a:miter lim="400000"/>
          </a:ln>
        </p:spPr>
      </p:pic>
      <p:pic>
        <p:nvPicPr>
          <p:cNvPr id="1630" name="pasted-movie.png" descr="pasted-movie.png"/>
          <p:cNvPicPr>
            <a:picLocks noChangeAspect="1"/>
          </p:cNvPicPr>
          <p:nvPr/>
        </p:nvPicPr>
        <p:blipFill>
          <a:blip r:embed="rId3"/>
          <a:stretch>
            <a:fillRect/>
          </a:stretch>
        </p:blipFill>
        <p:spPr>
          <a:xfrm>
            <a:off x="8724900" y="8934450"/>
            <a:ext cx="6540500" cy="3924300"/>
          </a:xfrm>
          <a:prstGeom prst="rect">
            <a:avLst/>
          </a:prstGeom>
          <a:ln w="12700">
            <a:miter lim="400000"/>
          </a:ln>
        </p:spPr>
      </p:pic>
      <p:pic>
        <p:nvPicPr>
          <p:cNvPr id="1631" name="pasted-movie.png" descr="pasted-movie.png"/>
          <p:cNvPicPr>
            <a:picLocks noChangeAspect="1"/>
          </p:cNvPicPr>
          <p:nvPr/>
        </p:nvPicPr>
        <p:blipFill>
          <a:blip r:embed="rId4"/>
          <a:stretch>
            <a:fillRect/>
          </a:stretch>
        </p:blipFill>
        <p:spPr>
          <a:xfrm>
            <a:off x="16014700" y="8934450"/>
            <a:ext cx="6540500" cy="3924300"/>
          </a:xfrm>
          <a:prstGeom prst="rect">
            <a:avLst/>
          </a:prstGeom>
          <a:ln w="12700">
            <a:miter lim="400000"/>
          </a:ln>
        </p:spPr>
      </p:pic>
      <p:sp>
        <p:nvSpPr>
          <p:cNvPr id="1632" name="ggplot(my_wine,…"/>
          <p:cNvSpPr txBox="1"/>
          <p:nvPr/>
        </p:nvSpPr>
        <p:spPr>
          <a:xfrm>
            <a:off x="1611155" y="7122411"/>
            <a:ext cx="7033224" cy="127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Courier"/>
                <a:ea typeface="Courier"/>
                <a:cs typeface="Courier"/>
                <a:sym typeface="Courier"/>
              </a:defRPr>
            </a:pPr>
            <a:r>
              <a:t>ggplot(my_wine, </a:t>
            </a:r>
          </a:p>
          <a:p>
            <a:pPr>
              <a:defRPr sz="2600">
                <a:solidFill>
                  <a:srgbClr val="374556"/>
                </a:solidFill>
                <a:latin typeface="Courier"/>
                <a:ea typeface="Courier"/>
                <a:cs typeface="Courier"/>
                <a:sym typeface="Courier"/>
              </a:defRPr>
            </a:pPr>
            <a:r>
              <a:t>aes(x=Type, y=Alc, fill=Country))</a:t>
            </a:r>
          </a:p>
          <a:p>
            <a:pPr>
              <a:buSzPct val="100000"/>
              <a:buChar char="+"/>
              <a:defRPr sz="2600">
                <a:solidFill>
                  <a:srgbClr val="374556"/>
                </a:solidFill>
                <a:latin typeface="Courier"/>
                <a:ea typeface="Courier"/>
                <a:cs typeface="Courier"/>
                <a:sym typeface="Courier"/>
              </a:defRPr>
            </a:pPr>
            <a:r>
              <a:t> geom_col() </a:t>
            </a:r>
          </a:p>
        </p:txBody>
      </p:sp>
      <p:sp>
        <p:nvSpPr>
          <p:cNvPr id="1633" name="ggplot(my_wine,…"/>
          <p:cNvSpPr txBox="1"/>
          <p:nvPr/>
        </p:nvSpPr>
        <p:spPr>
          <a:xfrm>
            <a:off x="9091455" y="7122411"/>
            <a:ext cx="7033224" cy="127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Courier"/>
                <a:ea typeface="Courier"/>
                <a:cs typeface="Courier"/>
                <a:sym typeface="Courier"/>
              </a:defRPr>
            </a:pPr>
            <a:r>
              <a:t>ggplot(my_wine, </a:t>
            </a:r>
          </a:p>
          <a:p>
            <a:pPr>
              <a:defRPr sz="2600">
                <a:solidFill>
                  <a:srgbClr val="374556"/>
                </a:solidFill>
                <a:latin typeface="Courier"/>
                <a:ea typeface="Courier"/>
                <a:cs typeface="Courier"/>
                <a:sym typeface="Courier"/>
              </a:defRPr>
            </a:pPr>
            <a:r>
              <a:t>aes(x=Type, y=Alc))</a:t>
            </a:r>
          </a:p>
          <a:p>
            <a:pPr>
              <a:buSzPct val="100000"/>
              <a:buChar char="+"/>
              <a:defRPr sz="2600">
                <a:solidFill>
                  <a:srgbClr val="374556"/>
                </a:solidFill>
                <a:latin typeface="Courier"/>
                <a:ea typeface="Courier"/>
                <a:cs typeface="Courier"/>
                <a:sym typeface="Courier"/>
              </a:defRPr>
            </a:pPr>
            <a:r>
              <a:t> geom_col(aes(fill=Country)) </a:t>
            </a:r>
          </a:p>
        </p:txBody>
      </p:sp>
      <p:sp>
        <p:nvSpPr>
          <p:cNvPr id="1634" name="ggplot(my_wine,…"/>
          <p:cNvSpPr txBox="1"/>
          <p:nvPr/>
        </p:nvSpPr>
        <p:spPr>
          <a:xfrm>
            <a:off x="16406655" y="7122411"/>
            <a:ext cx="7033224" cy="127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Courier"/>
                <a:ea typeface="Courier"/>
                <a:cs typeface="Courier"/>
                <a:sym typeface="Courier"/>
              </a:defRPr>
            </a:pPr>
            <a:r>
              <a:t>ggplot(my_wine, </a:t>
            </a:r>
          </a:p>
          <a:p>
            <a:pPr>
              <a:defRPr sz="2600">
                <a:solidFill>
                  <a:srgbClr val="374556"/>
                </a:solidFill>
                <a:latin typeface="Courier"/>
                <a:ea typeface="Courier"/>
                <a:cs typeface="Courier"/>
                <a:sym typeface="Courier"/>
              </a:defRPr>
            </a:pPr>
            <a:r>
              <a:t>aes(x=Type, y=Alc))</a:t>
            </a:r>
          </a:p>
          <a:p>
            <a:pPr>
              <a:buSzPct val="100000"/>
              <a:buChar char="+"/>
              <a:defRPr sz="2600">
                <a:solidFill>
                  <a:srgbClr val="374556"/>
                </a:solidFill>
                <a:latin typeface="Courier"/>
                <a:ea typeface="Courier"/>
                <a:cs typeface="Courier"/>
                <a:sym typeface="Courier"/>
              </a:defRPr>
            </a:pPr>
            <a:r>
              <a:t> geom_col(fill='green') </a:t>
            </a:r>
          </a:p>
        </p:txBody>
      </p:sp>
      <p:sp>
        <p:nvSpPr>
          <p:cNvPr id="1635" name="Geoms inherit the parameters from the ggplot they are added to:"/>
          <p:cNvSpPr txBox="1"/>
          <p:nvPr/>
        </p:nvSpPr>
        <p:spPr>
          <a:xfrm>
            <a:off x="1513054" y="5299871"/>
            <a:ext cx="6105192"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ts val="4500"/>
              </a:lnSpc>
              <a:defRPr sz="2600">
                <a:solidFill>
                  <a:srgbClr val="000000"/>
                </a:solidFill>
                <a:latin typeface="Helvetica"/>
                <a:ea typeface="Helvetica"/>
                <a:cs typeface="Helvetica"/>
                <a:sym typeface="Helvetica"/>
              </a:defRPr>
            </a:lvl1pPr>
          </a:lstStyle>
          <a:p>
            <a:r>
              <a:t>Geoms inherit the parameters from the ggplot they are added to:</a:t>
            </a:r>
            <a:endParaRPr sz="1200"/>
          </a:p>
        </p:txBody>
      </p:sp>
      <p:sp>
        <p:nvSpPr>
          <p:cNvPr id="1636" name="Alternatively, you can specify additional parameters directly in the geom:"/>
          <p:cNvSpPr txBox="1"/>
          <p:nvPr/>
        </p:nvSpPr>
        <p:spPr>
          <a:xfrm>
            <a:off x="8942554" y="5299871"/>
            <a:ext cx="6105192"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ts val="4500"/>
              </a:lnSpc>
              <a:defRPr sz="2600">
                <a:solidFill>
                  <a:srgbClr val="000000"/>
                </a:solidFill>
                <a:latin typeface="Helvetica"/>
                <a:ea typeface="Helvetica"/>
                <a:cs typeface="Helvetica"/>
                <a:sym typeface="Helvetica"/>
              </a:defRPr>
            </a:lvl1pPr>
          </a:lstStyle>
          <a:p>
            <a:r>
              <a:t>Alternatively, you can specify additional parameters directly in the geom:</a:t>
            </a:r>
            <a:endParaRPr sz="1200"/>
          </a:p>
        </p:txBody>
      </p:sp>
      <p:sp>
        <p:nvSpPr>
          <p:cNvPr id="1637" name="Things outside the aes are applied to everything!"/>
          <p:cNvSpPr txBox="1"/>
          <p:nvPr/>
        </p:nvSpPr>
        <p:spPr>
          <a:xfrm>
            <a:off x="16410154" y="5299871"/>
            <a:ext cx="6105192"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ts val="4500"/>
              </a:lnSpc>
              <a:defRPr sz="2600">
                <a:solidFill>
                  <a:srgbClr val="000000"/>
                </a:solidFill>
                <a:latin typeface="Helvetica"/>
                <a:ea typeface="Helvetica"/>
                <a:cs typeface="Helvetica"/>
                <a:sym typeface="Helvetica"/>
              </a:defRPr>
            </a:lvl1pPr>
          </a:lstStyle>
          <a:p>
            <a:r>
              <a:t>Things outside the aes are applied to everything!</a:t>
            </a:r>
            <a:endParaRPr sz="120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 name="Rectangle"/>
          <p:cNvSpPr/>
          <p:nvPr/>
        </p:nvSpPr>
        <p:spPr>
          <a:xfrm>
            <a:off x="-29388" y="-53314"/>
            <a:ext cx="24430076" cy="4005392"/>
          </a:xfrm>
          <a:prstGeom prst="rect">
            <a:avLst/>
          </a:prstGeom>
          <a:solidFill>
            <a:srgbClr val="7893B7"/>
          </a:solidFill>
          <a:ln w="12700">
            <a:miter lim="400000"/>
          </a:ln>
        </p:spPr>
        <p:txBody>
          <a:bodyPr lIns="45719" rIns="45719" anchor="ctr"/>
          <a:lstStyle/>
          <a:p>
            <a:endParaRPr/>
          </a:p>
        </p:txBody>
      </p:sp>
      <p:sp>
        <p:nvSpPr>
          <p:cNvPr id="1640"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641" name="29"/>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29</a:t>
            </a:r>
          </a:p>
          <a:p>
            <a:pPr lvl="1">
              <a:defRPr sz="3000">
                <a:solidFill>
                  <a:srgbClr val="EBEBEB"/>
                </a:solidFill>
                <a:latin typeface="Helvetica"/>
                <a:ea typeface="Helvetica"/>
                <a:cs typeface="Helvetica"/>
                <a:sym typeface="Helvetica"/>
              </a:defRPr>
            </a:pPr>
            <a:endParaRPr/>
          </a:p>
        </p:txBody>
      </p:sp>
      <p:grpSp>
        <p:nvGrpSpPr>
          <p:cNvPr id="1645" name="Group"/>
          <p:cNvGrpSpPr/>
          <p:nvPr/>
        </p:nvGrpSpPr>
        <p:grpSpPr>
          <a:xfrm>
            <a:off x="7959784" y="1016314"/>
            <a:ext cx="9176350" cy="2407791"/>
            <a:chOff x="97444" y="0"/>
            <a:chExt cx="9176349" cy="2407789"/>
          </a:xfrm>
        </p:grpSpPr>
        <p:sp>
          <p:nvSpPr>
            <p:cNvPr id="1642" name="GGPLOT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GGPLOT CHEAT SHEET </a:t>
              </a:r>
            </a:p>
          </p:txBody>
        </p:sp>
        <p:sp>
          <p:nvSpPr>
            <p:cNvPr id="1643" name="https://rstudio.com/wp-content/uploads/2016/11/ggplot2-cheatsheet-2.1.pdf"/>
            <p:cNvSpPr txBox="1"/>
            <p:nvPr/>
          </p:nvSpPr>
          <p:spPr>
            <a:xfrm>
              <a:off x="1859337" y="0"/>
              <a:ext cx="7414457" cy="11107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https://rstudio.com/wp-content/uploads/2016/11/ggplot2-cheatsheet-2.1.pdf</a:t>
              </a:r>
            </a:p>
          </p:txBody>
        </p:sp>
        <p:sp>
          <p:nvSpPr>
            <p:cNvPr id="1644"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1650" name="Group"/>
          <p:cNvGrpSpPr/>
          <p:nvPr/>
        </p:nvGrpSpPr>
        <p:grpSpPr>
          <a:xfrm>
            <a:off x="18905029" y="4605484"/>
            <a:ext cx="5219309" cy="8202499"/>
            <a:chOff x="0" y="0"/>
            <a:chExt cx="5219308" cy="8202497"/>
          </a:xfrm>
        </p:grpSpPr>
        <p:sp>
          <p:nvSpPr>
            <p:cNvPr id="1646"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647"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B39C85"/>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648"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F3C290">
                <a:alpha val="95258"/>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649"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alpha val="67831"/>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grpSp>
      <p:grpSp>
        <p:nvGrpSpPr>
          <p:cNvPr id="1660" name="Group"/>
          <p:cNvGrpSpPr/>
          <p:nvPr/>
        </p:nvGrpSpPr>
        <p:grpSpPr>
          <a:xfrm>
            <a:off x="1748861" y="4596970"/>
            <a:ext cx="16875040" cy="8271296"/>
            <a:chOff x="0" y="0"/>
            <a:chExt cx="16875038" cy="8271295"/>
          </a:xfrm>
        </p:grpSpPr>
        <p:sp>
          <p:nvSpPr>
            <p:cNvPr id="1651" name="Группа 36"/>
            <p:cNvSpPr/>
            <p:nvPr/>
          </p:nvSpPr>
          <p:spPr>
            <a:xfrm>
              <a:off x="0" y="0"/>
              <a:ext cx="16875039" cy="1788800"/>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2" name="Группа 54"/>
            <p:cNvSpPr/>
            <p:nvPr/>
          </p:nvSpPr>
          <p:spPr>
            <a:xfrm>
              <a:off x="0" y="2160832"/>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3" name="Группа 63"/>
            <p:cNvSpPr/>
            <p:nvPr/>
          </p:nvSpPr>
          <p:spPr>
            <a:xfrm>
              <a:off x="0" y="4321664"/>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4" name="Группа 69"/>
            <p:cNvSpPr/>
            <p:nvPr/>
          </p:nvSpPr>
          <p:spPr>
            <a:xfrm>
              <a:off x="0" y="6482495"/>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5"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a:p>
          </p:txBody>
        </p:sp>
        <p:sp>
          <p:nvSpPr>
            <p:cNvPr id="1656" name="Line"/>
            <p:cNvSpPr/>
            <p:nvPr/>
          </p:nvSpPr>
          <p:spPr>
            <a:xfrm flipV="1">
              <a:off x="3460894"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657" name="Line"/>
            <p:cNvSpPr/>
            <p:nvPr/>
          </p:nvSpPr>
          <p:spPr>
            <a:xfrm flipV="1">
              <a:off x="7909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658" name="Line"/>
            <p:cNvSpPr/>
            <p:nvPr/>
          </p:nvSpPr>
          <p:spPr>
            <a:xfrm flipV="1">
              <a:off x="9221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a:p>
          </p:txBody>
        </p:sp>
        <p:sp>
          <p:nvSpPr>
            <p:cNvPr id="1659" name="Line"/>
            <p:cNvSpPr/>
            <p:nvPr/>
          </p:nvSpPr>
          <p:spPr>
            <a:xfrm flipV="1">
              <a:off x="4827701"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a:p>
          </p:txBody>
        </p:sp>
      </p:grpSp>
      <p:sp>
        <p:nvSpPr>
          <p:cNvPr id="1661" name="GET STARTED"/>
          <p:cNvSpPr txBox="1"/>
          <p:nvPr/>
        </p:nvSpPr>
        <p:spPr>
          <a:xfrm>
            <a:off x="19569093" y="4957490"/>
            <a:ext cx="200519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GET STARTED</a:t>
            </a:r>
          </a:p>
        </p:txBody>
      </p:sp>
      <p:sp>
        <p:nvSpPr>
          <p:cNvPr id="1662" name="COLORS"/>
          <p:cNvSpPr txBox="1"/>
          <p:nvPr/>
        </p:nvSpPr>
        <p:spPr>
          <a:xfrm>
            <a:off x="20014469" y="7353131"/>
            <a:ext cx="1872963"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COLORS</a:t>
            </a:r>
          </a:p>
        </p:txBody>
      </p:sp>
      <p:sp>
        <p:nvSpPr>
          <p:cNvPr id="1663" name="TEXT"/>
          <p:cNvSpPr txBox="1"/>
          <p:nvPr/>
        </p:nvSpPr>
        <p:spPr>
          <a:xfrm>
            <a:off x="19948903" y="11668586"/>
            <a:ext cx="1245569"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TEXT</a:t>
            </a:r>
          </a:p>
        </p:txBody>
      </p:sp>
      <p:sp>
        <p:nvSpPr>
          <p:cNvPr id="1664" name="Define Plot:"/>
          <p:cNvSpPr txBox="1"/>
          <p:nvPr/>
        </p:nvSpPr>
        <p:spPr>
          <a:xfrm>
            <a:off x="1965864" y="4718849"/>
            <a:ext cx="2278134"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Define Plot:</a:t>
            </a:r>
          </a:p>
        </p:txBody>
      </p:sp>
      <p:sp>
        <p:nvSpPr>
          <p:cNvPr id="1665" name="+ geom_point()…"/>
          <p:cNvSpPr txBox="1"/>
          <p:nvPr/>
        </p:nvSpPr>
        <p:spPr>
          <a:xfrm>
            <a:off x="11139687" y="4942358"/>
            <a:ext cx="2816544"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 geom_point()</a:t>
            </a:r>
          </a:p>
          <a:p>
            <a:pPr>
              <a:defRPr sz="2500" spc="-200">
                <a:solidFill>
                  <a:srgbClr val="000000"/>
                </a:solidFill>
                <a:latin typeface="Courier"/>
                <a:ea typeface="Courier"/>
                <a:cs typeface="Courier"/>
                <a:sym typeface="Courier"/>
              </a:defRPr>
            </a:pPr>
            <a:r>
              <a:t>+ geom_line()</a:t>
            </a:r>
          </a:p>
          <a:p>
            <a:pPr>
              <a:defRPr sz="2500" spc="-200">
                <a:solidFill>
                  <a:srgbClr val="000000"/>
                </a:solidFill>
                <a:latin typeface="Courier"/>
                <a:ea typeface="Courier"/>
                <a:cs typeface="Courier"/>
                <a:sym typeface="Courier"/>
              </a:defRPr>
            </a:pPr>
            <a:r>
              <a:t>+ geom_boxplot()</a:t>
            </a:r>
          </a:p>
        </p:txBody>
      </p:sp>
      <p:sp>
        <p:nvSpPr>
          <p:cNvPr id="1666" name="+ geom_col()…"/>
          <p:cNvSpPr txBox="1"/>
          <p:nvPr/>
        </p:nvSpPr>
        <p:spPr>
          <a:xfrm>
            <a:off x="14393264" y="4950669"/>
            <a:ext cx="3377957"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 geom_col()</a:t>
            </a:r>
          </a:p>
          <a:p>
            <a:pPr>
              <a:defRPr sz="2500" spc="-200">
                <a:solidFill>
                  <a:srgbClr val="000000"/>
                </a:solidFill>
                <a:latin typeface="Courier"/>
                <a:ea typeface="Courier"/>
                <a:cs typeface="Courier"/>
                <a:sym typeface="Courier"/>
              </a:defRPr>
            </a:pPr>
            <a:r>
              <a:t>+ geom_density()</a:t>
            </a:r>
          </a:p>
          <a:p>
            <a:pPr>
              <a:defRPr sz="2500" spc="-200">
                <a:solidFill>
                  <a:srgbClr val="000000"/>
                </a:solidFill>
                <a:latin typeface="Courier"/>
                <a:ea typeface="Courier"/>
                <a:cs typeface="Courier"/>
                <a:sym typeface="Courier"/>
              </a:defRPr>
            </a:pPr>
            <a:r>
              <a:t>+ geom_histogram()</a:t>
            </a:r>
          </a:p>
        </p:txBody>
      </p:sp>
      <p:sp>
        <p:nvSpPr>
          <p:cNvPr id="1667" name="Add Plot Type:"/>
          <p:cNvSpPr txBox="1"/>
          <p:nvPr/>
        </p:nvSpPr>
        <p:spPr>
          <a:xfrm>
            <a:off x="8375087" y="4718849"/>
            <a:ext cx="300042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Add Plot Type:</a:t>
            </a:r>
          </a:p>
        </p:txBody>
      </p:sp>
      <p:sp>
        <p:nvSpPr>
          <p:cNvPr id="1668" name="ggplot(data = my.data, aes(x = x.var, y = y.var))"/>
          <p:cNvSpPr txBox="1"/>
          <p:nvPr/>
        </p:nvSpPr>
        <p:spPr>
          <a:xfrm>
            <a:off x="2052238" y="5316991"/>
            <a:ext cx="4553789"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ggplot(data = my.data, aes(x = x.var, y = y.var))</a:t>
            </a:r>
          </a:p>
        </p:txBody>
      </p:sp>
      <p:sp>
        <p:nvSpPr>
          <p:cNvPr id="1669" name="One Color:"/>
          <p:cNvSpPr txBox="1"/>
          <p:nvPr/>
        </p:nvSpPr>
        <p:spPr>
          <a:xfrm>
            <a:off x="1966822" y="6837791"/>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One Color:</a:t>
            </a:r>
          </a:p>
        </p:txBody>
      </p:sp>
      <p:sp>
        <p:nvSpPr>
          <p:cNvPr id="1670" name="Color Fill by Group:"/>
          <p:cNvSpPr txBox="1"/>
          <p:nvPr/>
        </p:nvSpPr>
        <p:spPr>
          <a:xfrm>
            <a:off x="5656350" y="6837791"/>
            <a:ext cx="356824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Color Fill by Group:</a:t>
            </a:r>
          </a:p>
        </p:txBody>
      </p:sp>
      <p:sp>
        <p:nvSpPr>
          <p:cNvPr id="1671" name="ggplot(…, aes(…, color = “green”))"/>
          <p:cNvSpPr txBox="1"/>
          <p:nvPr/>
        </p:nvSpPr>
        <p:spPr>
          <a:xfrm>
            <a:off x="1963210" y="7524062"/>
            <a:ext cx="3000429"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ggplot(…, aes(…, </a:t>
            </a:r>
            <a:r>
              <a:rPr b="1"/>
              <a:t>color = “green”</a:t>
            </a:r>
            <a:r>
              <a:t>))</a:t>
            </a:r>
          </a:p>
        </p:txBody>
      </p:sp>
      <p:sp>
        <p:nvSpPr>
          <p:cNvPr id="1672" name="ggplot(…, aes(…, fill = group.var))"/>
          <p:cNvSpPr txBox="1"/>
          <p:nvPr/>
        </p:nvSpPr>
        <p:spPr>
          <a:xfrm>
            <a:off x="5760843" y="7524062"/>
            <a:ext cx="3206855"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ggplot(…, aes(…, </a:t>
            </a:r>
            <a:r>
              <a:rPr b="1"/>
              <a:t>fill = group.var</a:t>
            </a:r>
            <a:r>
              <a:t>))</a:t>
            </a:r>
          </a:p>
        </p:txBody>
      </p:sp>
      <p:sp>
        <p:nvSpPr>
          <p:cNvPr id="1673" name="Custom Colors:"/>
          <p:cNvSpPr txBox="1"/>
          <p:nvPr/>
        </p:nvSpPr>
        <p:spPr>
          <a:xfrm>
            <a:off x="10114930" y="6837791"/>
            <a:ext cx="312123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Custom Colors:</a:t>
            </a:r>
          </a:p>
        </p:txBody>
      </p:sp>
      <p:sp>
        <p:nvSpPr>
          <p:cNvPr id="1674" name="scale_*_manual(values = c())…"/>
          <p:cNvSpPr txBox="1"/>
          <p:nvPr/>
        </p:nvSpPr>
        <p:spPr>
          <a:xfrm>
            <a:off x="10145903" y="7524062"/>
            <a:ext cx="845396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scale_*_manual(values = c())</a:t>
            </a:r>
          </a:p>
          <a:p>
            <a:pPr>
              <a:defRPr sz="2500" spc="-200">
                <a:solidFill>
                  <a:srgbClr val="000000"/>
                </a:solidFill>
                <a:latin typeface="Courier"/>
                <a:ea typeface="Courier"/>
                <a:cs typeface="Courier"/>
                <a:sym typeface="Courier"/>
              </a:defRPr>
            </a:pPr>
            <a:r>
              <a:rPr b="1" i="1"/>
              <a:t>ex:</a:t>
            </a:r>
            <a:r>
              <a:t> scale_color_manual(values = c(“blue”, “pink”))</a:t>
            </a:r>
          </a:p>
        </p:txBody>
      </p:sp>
      <p:sp>
        <p:nvSpPr>
          <p:cNvPr id="1675" name="Grid Theme:"/>
          <p:cNvSpPr txBox="1"/>
          <p:nvPr/>
        </p:nvSpPr>
        <p:spPr>
          <a:xfrm>
            <a:off x="11996152" y="9021533"/>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Grid Theme:</a:t>
            </a:r>
          </a:p>
        </p:txBody>
      </p:sp>
      <p:sp>
        <p:nvSpPr>
          <p:cNvPr id="1676" name="theme_bw()…"/>
          <p:cNvSpPr txBox="1"/>
          <p:nvPr/>
        </p:nvSpPr>
        <p:spPr>
          <a:xfrm>
            <a:off x="14911460" y="9039734"/>
            <a:ext cx="3000428"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theme_bw()</a:t>
            </a:r>
          </a:p>
          <a:p>
            <a:pPr>
              <a:buSzPct val="100000"/>
              <a:buChar char="+"/>
              <a:defRPr sz="2500" spc="-200">
                <a:solidFill>
                  <a:srgbClr val="000000"/>
                </a:solidFill>
                <a:latin typeface="Courier"/>
                <a:ea typeface="Courier"/>
                <a:cs typeface="Courier"/>
                <a:sym typeface="Courier"/>
              </a:defRPr>
            </a:pPr>
            <a:r>
              <a:t> theme_minimal()</a:t>
            </a:r>
          </a:p>
          <a:p>
            <a:pPr>
              <a:buSzPct val="100000"/>
              <a:buChar char="+"/>
              <a:defRPr sz="2500" spc="-200">
                <a:solidFill>
                  <a:srgbClr val="000000"/>
                </a:solidFill>
                <a:latin typeface="Courier"/>
                <a:ea typeface="Courier"/>
                <a:cs typeface="Courier"/>
                <a:sym typeface="Courier"/>
              </a:defRPr>
            </a:pPr>
            <a:r>
              <a:t> theme_dark()</a:t>
            </a:r>
          </a:p>
          <a:p>
            <a:pPr>
              <a:buSzPct val="100000"/>
              <a:buChar char="+"/>
              <a:defRPr sz="2500" spc="-200">
                <a:solidFill>
                  <a:srgbClr val="000000"/>
                </a:solidFill>
                <a:latin typeface="Courier"/>
                <a:ea typeface="Courier"/>
                <a:cs typeface="Courier"/>
                <a:sym typeface="Courier"/>
              </a:defRPr>
            </a:pPr>
            <a:r>
              <a:t> theme_*()</a:t>
            </a:r>
          </a:p>
        </p:txBody>
      </p:sp>
      <p:sp>
        <p:nvSpPr>
          <p:cNvPr id="1677" name="ggtitle(“…”)…"/>
          <p:cNvSpPr txBox="1"/>
          <p:nvPr/>
        </p:nvSpPr>
        <p:spPr>
          <a:xfrm>
            <a:off x="3559417" y="11448026"/>
            <a:ext cx="2633367"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ggtitle(“…”) </a:t>
            </a:r>
          </a:p>
          <a:p>
            <a:pPr>
              <a:buSzPct val="100000"/>
              <a:buChar char="+"/>
              <a:defRPr sz="2500" spc="-200">
                <a:solidFill>
                  <a:srgbClr val="000000"/>
                </a:solidFill>
                <a:latin typeface="Courier"/>
                <a:ea typeface="Courier"/>
                <a:cs typeface="Courier"/>
                <a:sym typeface="Courier"/>
              </a:defRPr>
            </a:pPr>
            <a:r>
              <a:t> xlab(“…”) </a:t>
            </a:r>
          </a:p>
          <a:p>
            <a:pPr>
              <a:buSzPct val="100000"/>
              <a:buChar char="+"/>
              <a:defRPr sz="2500" spc="-200">
                <a:solidFill>
                  <a:srgbClr val="000000"/>
                </a:solidFill>
                <a:latin typeface="Courier"/>
                <a:ea typeface="Courier"/>
                <a:cs typeface="Courier"/>
                <a:sym typeface="Courier"/>
              </a:defRPr>
            </a:pPr>
            <a:r>
              <a:t> ylab(“…”)</a:t>
            </a:r>
          </a:p>
        </p:txBody>
      </p:sp>
      <p:sp>
        <p:nvSpPr>
          <p:cNvPr id="1678" name="theme(* = element_text())…"/>
          <p:cNvSpPr txBox="1"/>
          <p:nvPr/>
        </p:nvSpPr>
        <p:spPr>
          <a:xfrm>
            <a:off x="8295339" y="11325686"/>
            <a:ext cx="10517593"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theme(* = element_text())</a:t>
            </a:r>
          </a:p>
          <a:p>
            <a:pPr>
              <a:buSzPct val="100000"/>
              <a:buChar char="+"/>
              <a:defRPr sz="2500" spc="-200">
                <a:solidFill>
                  <a:srgbClr val="000000"/>
                </a:solidFill>
                <a:latin typeface="Courier"/>
                <a:ea typeface="Courier"/>
                <a:cs typeface="Courier"/>
                <a:sym typeface="Courier"/>
              </a:defRPr>
            </a:pPr>
            <a:r>
              <a:t> theme(axis.title = element_text(angle = 90, colour= “red”), legend.text = element_text(size = 8, face = “bold”))</a:t>
            </a:r>
          </a:p>
        </p:txBody>
      </p:sp>
      <p:sp>
        <p:nvSpPr>
          <p:cNvPr id="1679" name="scale_fill_grey(start = 0.2, end = 0.8)…"/>
          <p:cNvSpPr txBox="1"/>
          <p:nvPr/>
        </p:nvSpPr>
        <p:spPr>
          <a:xfrm>
            <a:off x="1996631" y="9658599"/>
            <a:ext cx="7808858"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scale_fill_grey(start = 0.2, end = 0.8) </a:t>
            </a:r>
          </a:p>
          <a:p>
            <a:pPr>
              <a:buSzPct val="100000"/>
              <a:buChar char="+"/>
              <a:defRPr sz="2500" spc="-200">
                <a:solidFill>
                  <a:srgbClr val="000000"/>
                </a:solidFill>
                <a:latin typeface="Courier"/>
                <a:ea typeface="Courier"/>
                <a:cs typeface="Courier"/>
                <a:sym typeface="Courier"/>
              </a:defRPr>
            </a:pPr>
            <a:r>
              <a:t> scale_fill_gradient(low="white", high=“red”)</a:t>
            </a:r>
          </a:p>
        </p:txBody>
      </p:sp>
      <p:sp>
        <p:nvSpPr>
          <p:cNvPr id="1680" name="More Colors:"/>
          <p:cNvSpPr txBox="1"/>
          <p:nvPr/>
        </p:nvSpPr>
        <p:spPr>
          <a:xfrm>
            <a:off x="1966822" y="9021533"/>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More Colors:</a:t>
            </a:r>
          </a:p>
        </p:txBody>
      </p:sp>
      <p:sp>
        <p:nvSpPr>
          <p:cNvPr id="1681" name="Labels:"/>
          <p:cNvSpPr txBox="1"/>
          <p:nvPr/>
        </p:nvSpPr>
        <p:spPr>
          <a:xfrm>
            <a:off x="1968941" y="11205274"/>
            <a:ext cx="157232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Labels:</a:t>
            </a:r>
          </a:p>
        </p:txBody>
      </p:sp>
      <p:sp>
        <p:nvSpPr>
          <p:cNvPr id="1682" name="COLOR SCALES &amp; THEMES"/>
          <p:cNvSpPr txBox="1"/>
          <p:nvPr/>
        </p:nvSpPr>
        <p:spPr>
          <a:xfrm>
            <a:off x="19608069" y="9344534"/>
            <a:ext cx="3377958"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COLOR SCALES &amp; THEMES</a:t>
            </a:r>
          </a:p>
        </p:txBody>
      </p:sp>
      <p:sp>
        <p:nvSpPr>
          <p:cNvPr id="1683" name="Text:"/>
          <p:cNvSpPr txBox="1"/>
          <p:nvPr/>
        </p:nvSpPr>
        <p:spPr>
          <a:xfrm>
            <a:off x="7184407" y="11205274"/>
            <a:ext cx="356824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Text:</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1048987"/>
            <a:ext cx="24371300" cy="203422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33" name="Rounded Rectangle 32">
            <a:extLst>
              <a:ext uri="{FF2B5EF4-FFF2-40B4-BE49-F238E27FC236}">
                <a16:creationId xmlns:a16="http://schemas.microsoft.com/office/drawing/2014/main" id="{A0B90CAC-1160-7673-2F0D-5028564BB6BE}"/>
              </a:ext>
            </a:extLst>
          </p:cNvPr>
          <p:cNvSpPr/>
          <p:nvPr/>
        </p:nvSpPr>
        <p:spPr>
          <a:xfrm>
            <a:off x="15909070" y="4430126"/>
            <a:ext cx="6355920" cy="1649824"/>
          </a:xfrm>
          <a:prstGeom prst="roundRect">
            <a:avLst/>
          </a:prstGeom>
          <a:solidFill>
            <a:srgbClr val="97C2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dirty="0"/>
          </a:p>
        </p:txBody>
      </p:sp>
      <p:sp>
        <p:nvSpPr>
          <p:cNvPr id="10" name="TextBox 10"/>
          <p:cNvSpPr txBox="1"/>
          <p:nvPr/>
        </p:nvSpPr>
        <p:spPr>
          <a:xfrm>
            <a:off x="16868285" y="4725512"/>
            <a:ext cx="4339764" cy="1158587"/>
          </a:xfrm>
          <a:prstGeom prst="rect">
            <a:avLst/>
          </a:prstGeom>
        </p:spPr>
        <p:txBody>
          <a:bodyPr wrap="square" lIns="0" tIns="0" rIns="0" bIns="0" rtlCol="0" anchor="t">
            <a:spAutoFit/>
          </a:bodyPr>
          <a:lstStyle/>
          <a:p>
            <a:pPr algn="ctr">
              <a:lnSpc>
                <a:spcPts val="4551"/>
              </a:lnSpc>
            </a:pPr>
            <a:r>
              <a:rPr lang="en-US" sz="3730" dirty="0">
                <a:solidFill>
                  <a:schemeClr val="bg1"/>
                </a:solidFill>
                <a:latin typeface="Now Bold"/>
              </a:rPr>
              <a:t>UNSUPERVISED LEARNING</a:t>
            </a:r>
          </a:p>
        </p:txBody>
      </p:sp>
      <p:sp>
        <p:nvSpPr>
          <p:cNvPr id="12" name="Freeform 12"/>
          <p:cNvSpPr/>
          <p:nvPr/>
        </p:nvSpPr>
        <p:spPr>
          <a:xfrm>
            <a:off x="15909871" y="6479155"/>
            <a:ext cx="6355920" cy="6364563"/>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A4D2B4"/>
            </a:solidFill>
          </a:ln>
        </p:spPr>
        <p:txBody>
          <a:bodyPr/>
          <a:lstStyle/>
          <a:p>
            <a:endParaRPr lang="en-DK" sz="4797"/>
          </a:p>
        </p:txBody>
      </p:sp>
      <p:sp>
        <p:nvSpPr>
          <p:cNvPr id="13" name="TextBox 13"/>
          <p:cNvSpPr txBox="1"/>
          <p:nvPr/>
        </p:nvSpPr>
        <p:spPr>
          <a:xfrm>
            <a:off x="17211017" y="6003451"/>
            <a:ext cx="3886397" cy="3949077"/>
          </a:xfrm>
          <a:prstGeom prst="rect">
            <a:avLst/>
          </a:prstGeom>
        </p:spPr>
        <p:txBody>
          <a:bodyPr lIns="67698" tIns="67698" rIns="67698" bIns="67698" rtlCol="0" anchor="ctr"/>
          <a:lstStyle/>
          <a:p>
            <a:pPr algn="ctr">
              <a:lnSpc>
                <a:spcPts val="2829"/>
              </a:lnSpc>
            </a:pPr>
            <a:endParaRPr sz="4797"/>
          </a:p>
        </p:txBody>
      </p:sp>
      <p:sp>
        <p:nvSpPr>
          <p:cNvPr id="14" name="Freeform 14"/>
          <p:cNvSpPr/>
          <p:nvPr/>
        </p:nvSpPr>
        <p:spPr>
          <a:xfrm>
            <a:off x="17134756" y="6991074"/>
            <a:ext cx="3886397" cy="2927540"/>
          </a:xfrm>
          <a:custGeom>
            <a:avLst/>
            <a:gdLst/>
            <a:ahLst/>
            <a:cxnLst/>
            <a:rect l="l" t="t" r="r" b="b"/>
            <a:pathLst>
              <a:path w="3326203" h="2512729">
                <a:moveTo>
                  <a:pt x="0" y="0"/>
                </a:moveTo>
                <a:lnTo>
                  <a:pt x="3326203" y="0"/>
                </a:lnTo>
                <a:lnTo>
                  <a:pt x="3326203" y="2512730"/>
                </a:lnTo>
                <a:lnTo>
                  <a:pt x="0" y="2512730"/>
                </a:lnTo>
                <a:lnTo>
                  <a:pt x="0" y="0"/>
                </a:lnTo>
                <a:close/>
              </a:path>
            </a:pathLst>
          </a:custGeom>
          <a:blipFill>
            <a:blip r:embed="rId3"/>
            <a:stretch>
              <a:fillRect l="-8070" t="-4961" r="-3723" b="-7965"/>
            </a:stretch>
          </a:blipFill>
        </p:spPr>
        <p:txBody>
          <a:bodyPr/>
          <a:lstStyle/>
          <a:p>
            <a:endParaRPr lang="en-DK" sz="4797"/>
          </a:p>
        </p:txBody>
      </p:sp>
      <p:sp>
        <p:nvSpPr>
          <p:cNvPr id="15" name="TextBox 15"/>
          <p:cNvSpPr txBox="1"/>
          <p:nvPr/>
        </p:nvSpPr>
        <p:spPr>
          <a:xfrm>
            <a:off x="16434664" y="10077352"/>
            <a:ext cx="5207008" cy="2476960"/>
          </a:xfrm>
          <a:prstGeom prst="rect">
            <a:avLst/>
          </a:prstGeom>
        </p:spPr>
        <p:txBody>
          <a:bodyPr wrap="square" lIns="0" tIns="0" rIns="0" bIns="0" rtlCol="0" anchor="t">
            <a:spAutoFit/>
          </a:bodyPr>
          <a:lstStyle/>
          <a:p>
            <a:pP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What sets the cancer cells apart from the healthy cells?</a:t>
            </a:r>
          </a:p>
          <a:p>
            <a:pPr>
              <a:lnSpc>
                <a:spcPts val="3902"/>
              </a:lnSpc>
            </a:pPr>
            <a:r>
              <a:rPr lang="en-US" sz="3198" dirty="0">
                <a:solidFill>
                  <a:srgbClr val="000000"/>
                </a:solidFill>
                <a:latin typeface="Montserrat"/>
              </a:rPr>
              <a:t>Are there subtypes within one cell type?</a:t>
            </a:r>
          </a:p>
        </p:txBody>
      </p:sp>
      <p:sp>
        <p:nvSpPr>
          <p:cNvPr id="22" name="TextBox 22"/>
          <p:cNvSpPr txBox="1"/>
          <p:nvPr/>
        </p:nvSpPr>
        <p:spPr>
          <a:xfrm>
            <a:off x="1920868" y="5289504"/>
            <a:ext cx="3834839" cy="3879778"/>
          </a:xfrm>
          <a:prstGeom prst="rect">
            <a:avLst/>
          </a:prstGeom>
        </p:spPr>
        <p:txBody>
          <a:bodyPr lIns="67698" tIns="67698" rIns="67698" bIns="67698" rtlCol="0" anchor="ctr"/>
          <a:lstStyle/>
          <a:p>
            <a:pPr algn="ctr">
              <a:lnSpc>
                <a:spcPts val="2829"/>
              </a:lnSpc>
            </a:pPr>
            <a:endParaRPr sz="4797"/>
          </a:p>
        </p:txBody>
      </p:sp>
      <p:sp>
        <p:nvSpPr>
          <p:cNvPr id="24" name="Rounded Rectangle 23">
            <a:extLst>
              <a:ext uri="{FF2B5EF4-FFF2-40B4-BE49-F238E27FC236}">
                <a16:creationId xmlns:a16="http://schemas.microsoft.com/office/drawing/2014/main" id="{EDD37F5D-97F3-5306-9FC0-7C6088DA242A}"/>
              </a:ext>
            </a:extLst>
          </p:cNvPr>
          <p:cNvSpPr/>
          <p:nvPr/>
        </p:nvSpPr>
        <p:spPr>
          <a:xfrm>
            <a:off x="1920068" y="4360414"/>
            <a:ext cx="6356722" cy="1663590"/>
          </a:xfrm>
          <a:prstGeom prst="roundRect">
            <a:avLst/>
          </a:prstGeom>
          <a:solidFill>
            <a:srgbClr val="8EB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dirty="0"/>
          </a:p>
        </p:txBody>
      </p:sp>
      <p:sp>
        <p:nvSpPr>
          <p:cNvPr id="21" name="Freeform 21"/>
          <p:cNvSpPr/>
          <p:nvPr/>
        </p:nvSpPr>
        <p:spPr>
          <a:xfrm>
            <a:off x="1920869" y="6479154"/>
            <a:ext cx="6355921" cy="6364563"/>
          </a:xfrm>
          <a:custGeom>
            <a:avLst/>
            <a:gdLst/>
            <a:ahLst/>
            <a:cxnLst/>
            <a:rect l="l" t="t" r="r" b="b"/>
            <a:pathLst>
              <a:path w="1458042" h="1306275">
                <a:moveTo>
                  <a:pt x="71322" y="0"/>
                </a:moveTo>
                <a:lnTo>
                  <a:pt x="1386720" y="0"/>
                </a:lnTo>
                <a:cubicBezTo>
                  <a:pt x="1405636" y="0"/>
                  <a:pt x="1423777" y="7514"/>
                  <a:pt x="1437152" y="20890"/>
                </a:cubicBezTo>
                <a:cubicBezTo>
                  <a:pt x="1450528" y="34265"/>
                  <a:pt x="1458042" y="52406"/>
                  <a:pt x="1458042" y="71322"/>
                </a:cubicBezTo>
                <a:lnTo>
                  <a:pt x="1458042" y="1234953"/>
                </a:lnTo>
                <a:cubicBezTo>
                  <a:pt x="1458042" y="1274343"/>
                  <a:pt x="1426110" y="1306275"/>
                  <a:pt x="1386720" y="1306275"/>
                </a:cubicBezTo>
                <a:lnTo>
                  <a:pt x="71322" y="1306275"/>
                </a:lnTo>
                <a:cubicBezTo>
                  <a:pt x="52406" y="1306275"/>
                  <a:pt x="34265" y="1298761"/>
                  <a:pt x="20890" y="1285385"/>
                </a:cubicBezTo>
                <a:cubicBezTo>
                  <a:pt x="7514" y="1272010"/>
                  <a:pt x="0" y="1253869"/>
                  <a:pt x="0" y="1234953"/>
                </a:cubicBezTo>
                <a:lnTo>
                  <a:pt x="0" y="71322"/>
                </a:lnTo>
                <a:cubicBezTo>
                  <a:pt x="0" y="52406"/>
                  <a:pt x="7514" y="34265"/>
                  <a:pt x="20890" y="20890"/>
                </a:cubicBezTo>
                <a:cubicBezTo>
                  <a:pt x="34265" y="7514"/>
                  <a:pt x="52406" y="0"/>
                  <a:pt x="71322" y="0"/>
                </a:cubicBezTo>
                <a:close/>
              </a:path>
            </a:pathLst>
          </a:custGeom>
          <a:solidFill>
            <a:schemeClr val="bg1"/>
          </a:solidFill>
          <a:ln w="38100">
            <a:solidFill>
              <a:srgbClr val="8EB4E3"/>
            </a:solidFill>
          </a:ln>
        </p:spPr>
        <p:txBody>
          <a:bodyPr/>
          <a:lstStyle/>
          <a:p>
            <a:endParaRPr lang="en-DK" sz="4797"/>
          </a:p>
        </p:txBody>
      </p:sp>
      <p:sp>
        <p:nvSpPr>
          <p:cNvPr id="26" name="TextBox 26"/>
          <p:cNvSpPr txBox="1"/>
          <p:nvPr/>
        </p:nvSpPr>
        <p:spPr>
          <a:xfrm>
            <a:off x="2537456" y="4623964"/>
            <a:ext cx="5121021" cy="1150508"/>
          </a:xfrm>
          <a:prstGeom prst="rect">
            <a:avLst/>
          </a:prstGeom>
        </p:spPr>
        <p:txBody>
          <a:bodyPr wrap="square" lIns="0" tIns="0" rIns="0" bIns="0" rtlCol="0" anchor="t">
            <a:spAutoFit/>
          </a:bodyPr>
          <a:lstStyle/>
          <a:p>
            <a:pPr algn="ctr">
              <a:lnSpc>
                <a:spcPts val="4551"/>
              </a:lnSpc>
            </a:pPr>
            <a:r>
              <a:rPr lang="en-US" sz="3730" b="1" dirty="0">
                <a:solidFill>
                  <a:schemeClr val="bg1"/>
                </a:solidFill>
                <a:latin typeface="Montserrat" pitchFamily="2" charset="77"/>
              </a:rPr>
              <a:t>HYPOTHESIS TESTING</a:t>
            </a:r>
          </a:p>
        </p:txBody>
      </p:sp>
      <p:sp>
        <p:nvSpPr>
          <p:cNvPr id="27" name="TextBox 27"/>
          <p:cNvSpPr txBox="1"/>
          <p:nvPr/>
        </p:nvSpPr>
        <p:spPr>
          <a:xfrm>
            <a:off x="2123964" y="10657736"/>
            <a:ext cx="5845479" cy="1976823"/>
          </a:xfrm>
          <a:prstGeom prst="rect">
            <a:avLst/>
          </a:prstGeom>
        </p:spPr>
        <p:txBody>
          <a:bodyPr lIns="0" tIns="0" rIns="0" bIns="0" rtlCol="0" anchor="t">
            <a:spAutoFit/>
          </a:bodyPr>
          <a:lstStyle/>
          <a:p>
            <a:pPr algn="ct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Is there a significant difference in the variable of interest between two or more groups?</a:t>
            </a:r>
          </a:p>
        </p:txBody>
      </p:sp>
      <p:pic>
        <p:nvPicPr>
          <p:cNvPr id="34" name="Picture 33" descr="A diagram of a normal distribution&#10;&#10;Description automatically generated">
            <a:extLst>
              <a:ext uri="{FF2B5EF4-FFF2-40B4-BE49-F238E27FC236}">
                <a16:creationId xmlns:a16="http://schemas.microsoft.com/office/drawing/2014/main" id="{EB987AFF-D5A0-9087-888B-807BC283C3F5}"/>
              </a:ext>
            </a:extLst>
          </p:cNvPr>
          <p:cNvPicPr>
            <a:picLocks noChangeAspect="1"/>
          </p:cNvPicPr>
          <p:nvPr/>
        </p:nvPicPr>
        <p:blipFill rotWithShape="1">
          <a:blip r:embed="rId4">
            <a:extLst>
              <a:ext uri="{28A0092B-C50C-407E-A947-70E740481C1C}">
                <a14:useLocalDpi xmlns:a14="http://schemas.microsoft.com/office/drawing/2010/main" val="0"/>
              </a:ext>
            </a:extLst>
          </a:blip>
          <a:srcRect l="8470" r="8046" b="2695"/>
          <a:stretch/>
        </p:blipFill>
        <p:spPr>
          <a:xfrm>
            <a:off x="2225510" y="6695997"/>
            <a:ext cx="5560236" cy="3691708"/>
          </a:xfrm>
          <a:prstGeom prst="rect">
            <a:avLst/>
          </a:prstGeom>
        </p:spPr>
      </p:pic>
      <p:sp>
        <p:nvSpPr>
          <p:cNvPr id="17" name="TextBox 12">
            <a:extLst>
              <a:ext uri="{FF2B5EF4-FFF2-40B4-BE49-F238E27FC236}">
                <a16:creationId xmlns:a16="http://schemas.microsoft.com/office/drawing/2014/main" id="{AA308AA6-C3D8-8BA8-DD88-9AAF816161D3}"/>
              </a:ext>
            </a:extLst>
          </p:cNvPr>
          <p:cNvSpPr txBox="1"/>
          <p:nvPr/>
        </p:nvSpPr>
        <p:spPr>
          <a:xfrm>
            <a:off x="5686637" y="1442823"/>
            <a:ext cx="12388744"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DATA SCIENCE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19" name="Freeform 12">
            <a:extLst>
              <a:ext uri="{FF2B5EF4-FFF2-40B4-BE49-F238E27FC236}">
                <a16:creationId xmlns:a16="http://schemas.microsoft.com/office/drawing/2014/main" id="{7A4EEDE0-9E5D-52CD-BD2E-71E4C8A28680}"/>
              </a:ext>
            </a:extLst>
          </p:cNvPr>
          <p:cNvSpPr/>
          <p:nvPr/>
        </p:nvSpPr>
        <p:spPr>
          <a:xfrm>
            <a:off x="8915370" y="6479154"/>
            <a:ext cx="6355920" cy="6364565"/>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404040"/>
            </a:solidFill>
          </a:ln>
        </p:spPr>
        <p:txBody>
          <a:bodyPr/>
          <a:lstStyle/>
          <a:p>
            <a:endParaRPr lang="en-DK" sz="4797"/>
          </a:p>
        </p:txBody>
      </p:sp>
      <p:sp>
        <p:nvSpPr>
          <p:cNvPr id="25" name="Rounded Rectangle 24">
            <a:extLst>
              <a:ext uri="{FF2B5EF4-FFF2-40B4-BE49-F238E27FC236}">
                <a16:creationId xmlns:a16="http://schemas.microsoft.com/office/drawing/2014/main" id="{F49FDB1B-EE4E-B904-3137-7A5B2D560D4E}"/>
              </a:ext>
            </a:extLst>
          </p:cNvPr>
          <p:cNvSpPr/>
          <p:nvPr/>
        </p:nvSpPr>
        <p:spPr>
          <a:xfrm>
            <a:off x="8917785" y="4426705"/>
            <a:ext cx="6356722" cy="1656669"/>
          </a:xfrm>
          <a:prstGeom prst="roundRect">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dirty="0"/>
          </a:p>
        </p:txBody>
      </p:sp>
      <p:sp>
        <p:nvSpPr>
          <p:cNvPr id="8" name="Freeform 8"/>
          <p:cNvSpPr/>
          <p:nvPr/>
        </p:nvSpPr>
        <p:spPr>
          <a:xfrm>
            <a:off x="10372713" y="7090509"/>
            <a:ext cx="3487328" cy="2152228"/>
          </a:xfrm>
          <a:custGeom>
            <a:avLst/>
            <a:gdLst/>
            <a:ahLst/>
            <a:cxnLst/>
            <a:rect l="l" t="t" r="r" b="b"/>
            <a:pathLst>
              <a:path w="3534780" h="2015256">
                <a:moveTo>
                  <a:pt x="0" y="0"/>
                </a:moveTo>
                <a:lnTo>
                  <a:pt x="3534780" y="0"/>
                </a:lnTo>
                <a:lnTo>
                  <a:pt x="3534780" y="2015256"/>
                </a:lnTo>
                <a:lnTo>
                  <a:pt x="0" y="2015256"/>
                </a:lnTo>
                <a:lnTo>
                  <a:pt x="0" y="0"/>
                </a:lnTo>
                <a:close/>
              </a:path>
            </a:pathLst>
          </a:custGeom>
          <a:blipFill>
            <a:blip r:embed="rId7"/>
            <a:stretch>
              <a:fillRect l="-30283" t="-62079" r="-87351" b="-45169"/>
            </a:stretch>
          </a:blipFill>
        </p:spPr>
        <p:txBody>
          <a:bodyPr/>
          <a:lstStyle/>
          <a:p>
            <a:endParaRPr lang="en-DK" sz="4797"/>
          </a:p>
        </p:txBody>
      </p:sp>
      <p:sp>
        <p:nvSpPr>
          <p:cNvPr id="9" name="TextBox 9"/>
          <p:cNvSpPr txBox="1"/>
          <p:nvPr/>
        </p:nvSpPr>
        <p:spPr>
          <a:xfrm>
            <a:off x="9363734" y="9649751"/>
            <a:ext cx="5262463" cy="976549"/>
          </a:xfrm>
          <a:prstGeom prst="rect">
            <a:avLst/>
          </a:prstGeom>
        </p:spPr>
        <p:txBody>
          <a:bodyPr wrap="square" lIns="0" tIns="0" rIns="0" bIns="0" rtlCol="0" anchor="t">
            <a:spAutoFit/>
          </a:bodyPr>
          <a:lstStyle/>
          <a:p>
            <a:pPr algn="ct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Does this patient have a cataract? </a:t>
            </a:r>
          </a:p>
        </p:txBody>
      </p:sp>
      <p:sp>
        <p:nvSpPr>
          <p:cNvPr id="37" name="TextBox 9">
            <a:extLst>
              <a:ext uri="{FF2B5EF4-FFF2-40B4-BE49-F238E27FC236}">
                <a16:creationId xmlns:a16="http://schemas.microsoft.com/office/drawing/2014/main" id="{AD1F5845-0490-8E3F-32FC-DEB578A14D50}"/>
              </a:ext>
            </a:extLst>
          </p:cNvPr>
          <p:cNvSpPr txBox="1"/>
          <p:nvPr/>
        </p:nvSpPr>
        <p:spPr>
          <a:xfrm>
            <a:off x="9163735" y="10979428"/>
            <a:ext cx="5933144" cy="1476686"/>
          </a:xfrm>
          <a:prstGeom prst="rect">
            <a:avLst/>
          </a:prstGeom>
        </p:spPr>
        <p:txBody>
          <a:bodyPr wrap="square" lIns="0" tIns="0" rIns="0" bIns="0" rtlCol="0" anchor="t">
            <a:spAutoFit/>
          </a:bodyPr>
          <a:lstStyle/>
          <a:p>
            <a:pPr algn="ct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Can we estimate cancer risk based on genetic risk, smoking and age? </a:t>
            </a:r>
          </a:p>
        </p:txBody>
      </p:sp>
      <p:sp>
        <p:nvSpPr>
          <p:cNvPr id="29" name="TextBox 4">
            <a:extLst>
              <a:ext uri="{FF2B5EF4-FFF2-40B4-BE49-F238E27FC236}">
                <a16:creationId xmlns:a16="http://schemas.microsoft.com/office/drawing/2014/main" id="{1832B542-F7C8-D4FF-EFE8-0678158E34CE}"/>
              </a:ext>
            </a:extLst>
          </p:cNvPr>
          <p:cNvSpPr txBox="1"/>
          <p:nvPr/>
        </p:nvSpPr>
        <p:spPr>
          <a:xfrm>
            <a:off x="9808119" y="4687528"/>
            <a:ext cx="4569619" cy="1150508"/>
          </a:xfrm>
          <a:prstGeom prst="rect">
            <a:avLst/>
          </a:prstGeom>
        </p:spPr>
        <p:txBody>
          <a:bodyPr wrap="square" lIns="0" tIns="0" rIns="0" bIns="0" rtlCol="0" anchor="t">
            <a:spAutoFit/>
          </a:bodyPr>
          <a:lstStyle/>
          <a:p>
            <a:pPr algn="ctr">
              <a:lnSpc>
                <a:spcPts val="4551"/>
              </a:lnSpc>
            </a:pPr>
            <a:r>
              <a:rPr lang="en-US" sz="3730" b="1" dirty="0">
                <a:solidFill>
                  <a:schemeClr val="bg1"/>
                </a:solidFill>
                <a:latin typeface="Montserrat" pitchFamily="2" charset="77"/>
              </a:rPr>
              <a:t>PREDICTION/ CLASSIFICATION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0" y="3573"/>
            <a:ext cx="1726300"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7" name="TextBox 7"/>
          <p:cNvSpPr txBox="1"/>
          <p:nvPr/>
        </p:nvSpPr>
        <p:spPr>
          <a:xfrm>
            <a:off x="6803655" y="1442823"/>
            <a:ext cx="10763991"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HYPOTHESIS TESTING</a:t>
            </a:r>
          </a:p>
        </p:txBody>
      </p:sp>
      <p:sp>
        <p:nvSpPr>
          <p:cNvPr id="8" name="TextBox 8"/>
          <p:cNvSpPr txBox="1"/>
          <p:nvPr/>
        </p:nvSpPr>
        <p:spPr>
          <a:xfrm>
            <a:off x="3101962" y="3478193"/>
            <a:ext cx="19543037" cy="5311903"/>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Questions that boil down to: </a:t>
            </a:r>
          </a:p>
          <a:p>
            <a:pPr>
              <a:lnSpc>
                <a:spcPts val="5970"/>
              </a:lnSpc>
            </a:pPr>
            <a:r>
              <a:rPr lang="en-US" sz="3731" i="1" dirty="0">
                <a:solidFill>
                  <a:srgbClr val="404040"/>
                </a:solidFill>
                <a:latin typeface="Montserrat" pitchFamily="2" charset="77"/>
              </a:rPr>
              <a:t>Is there a difference in feature A between these two or more groups?</a:t>
            </a:r>
          </a:p>
          <a:p>
            <a:pPr>
              <a:lnSpc>
                <a:spcPts val="5970"/>
              </a:lnSpc>
            </a:pPr>
            <a:endParaRPr lang="en-US" sz="3731" i="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the bacterial load higher in colon swaps of cancer patients?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the expression of gene A higher in tumor samples?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there a difference in median height between men and women?</a:t>
            </a:r>
          </a:p>
          <a:p>
            <a:pPr>
              <a:lnSpc>
                <a:spcPts val="5970"/>
              </a:lnSpc>
            </a:pPr>
            <a:endParaRPr lang="en-US" sz="3731" dirty="0">
              <a:solidFill>
                <a:srgbClr val="404040"/>
              </a:solidFill>
              <a:latin typeface="Montserrat" pitchFamily="2" charset="77"/>
            </a:endParaRPr>
          </a:p>
        </p:txBody>
      </p:sp>
      <p:sp>
        <p:nvSpPr>
          <p:cNvPr id="6" name="Freeform 4">
            <a:extLst>
              <a:ext uri="{FF2B5EF4-FFF2-40B4-BE49-F238E27FC236}">
                <a16:creationId xmlns:a16="http://schemas.microsoft.com/office/drawing/2014/main" id="{2E25449F-6A07-9DEB-2D79-4A58321C0216}"/>
              </a:ext>
            </a:extLst>
          </p:cNvPr>
          <p:cNvSpPr/>
          <p:nvPr/>
        </p:nvSpPr>
        <p:spPr>
          <a:xfrm>
            <a:off x="1726300" y="8787395"/>
            <a:ext cx="22645000" cy="4927242"/>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sz="4797"/>
          </a:p>
        </p:txBody>
      </p:sp>
      <p:pic>
        <p:nvPicPr>
          <p:cNvPr id="9" name="Picture 8" descr="A diagram of a normal distribution&#10;&#10;Description automatically generated">
            <a:extLst>
              <a:ext uri="{FF2B5EF4-FFF2-40B4-BE49-F238E27FC236}">
                <a16:creationId xmlns:a16="http://schemas.microsoft.com/office/drawing/2014/main" id="{9C094FAD-C3E3-3C0C-93B4-FDDA11369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962" y="8990489"/>
            <a:ext cx="11622365" cy="4474921"/>
          </a:xfrm>
          <a:prstGeom prst="rect">
            <a:avLst/>
          </a:prstGeom>
        </p:spPr>
      </p:pic>
      <p:pic>
        <p:nvPicPr>
          <p:cNvPr id="10" name="Picture 9" descr="A blue and black logo&#10;&#10;Description automatically generated">
            <a:extLst>
              <a:ext uri="{FF2B5EF4-FFF2-40B4-BE49-F238E27FC236}">
                <a16:creationId xmlns:a16="http://schemas.microsoft.com/office/drawing/2014/main" id="{4E204B39-FE82-C073-3049-90FA6BAC373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2" name="TextBox 8">
            <a:extLst>
              <a:ext uri="{FF2B5EF4-FFF2-40B4-BE49-F238E27FC236}">
                <a16:creationId xmlns:a16="http://schemas.microsoft.com/office/drawing/2014/main" id="{33AE7A81-D668-71C0-AD3C-7384D9FCE50A}"/>
              </a:ext>
            </a:extLst>
          </p:cNvPr>
          <p:cNvSpPr txBox="1"/>
          <p:nvPr/>
        </p:nvSpPr>
        <p:spPr>
          <a:xfrm>
            <a:off x="16518208" y="9749975"/>
            <a:ext cx="5381995" cy="3003579"/>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A difference test:</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t-test</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ANOVA</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Fisher’s exact test</a:t>
            </a:r>
          </a:p>
        </p:txBody>
      </p:sp>
    </p:spTree>
    <p:extLst>
      <p:ext uri="{BB962C8B-B14F-4D97-AF65-F5344CB8AC3E}">
        <p14:creationId xmlns:p14="http://schemas.microsoft.com/office/powerpoint/2010/main" val="2630778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A4A4BF7F-CB5C-F443-090B-8756E675793A}"/>
              </a:ext>
            </a:extLst>
          </p:cNvPr>
          <p:cNvSpPr/>
          <p:nvPr/>
        </p:nvSpPr>
        <p:spPr>
          <a:xfrm>
            <a:off x="0" y="8719241"/>
            <a:ext cx="24371300" cy="500010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sz="4797" dirty="0"/>
          </a:p>
        </p:txBody>
      </p:sp>
      <p:sp>
        <p:nvSpPr>
          <p:cNvPr id="8" name="TextBox 8"/>
          <p:cNvSpPr txBox="1"/>
          <p:nvPr/>
        </p:nvSpPr>
        <p:spPr>
          <a:xfrm>
            <a:off x="2587794" y="3244752"/>
            <a:ext cx="19750908" cy="5303503"/>
          </a:xfrm>
          <a:prstGeom prst="rect">
            <a:avLst/>
          </a:prstGeom>
        </p:spPr>
        <p:txBody>
          <a:bodyPr wrap="square" lIns="0" tIns="0" rIns="0" bIns="0" rtlCol="0" anchor="t">
            <a:spAutoFit/>
          </a:bodyPr>
          <a:lstStyle/>
          <a:p>
            <a:pPr>
              <a:lnSpc>
                <a:spcPts val="5970"/>
              </a:lnSpc>
            </a:pPr>
            <a:r>
              <a:rPr lang="en-US" sz="3465" dirty="0">
                <a:solidFill>
                  <a:srgbClr val="404040"/>
                </a:solidFill>
                <a:latin typeface="Montserrat" pitchFamily="2" charset="77"/>
              </a:rPr>
              <a:t>Using statistical/ML models to </a:t>
            </a:r>
            <a:r>
              <a:rPr lang="en-US" sz="3465" b="1" dirty="0">
                <a:solidFill>
                  <a:srgbClr val="404040"/>
                </a:solidFill>
                <a:latin typeface="Montserrat" pitchFamily="2" charset="77"/>
              </a:rPr>
              <a:t>predict outcomes / classify new data</a:t>
            </a:r>
            <a:r>
              <a:rPr lang="en-US" sz="3465" dirty="0">
                <a:solidFill>
                  <a:srgbClr val="404040"/>
                </a:solidFill>
                <a:latin typeface="Montserrat" pitchFamily="2" charset="77"/>
              </a:rPr>
              <a:t>.</a:t>
            </a:r>
          </a:p>
          <a:p>
            <a:pPr>
              <a:lnSpc>
                <a:spcPts val="5970"/>
              </a:lnSpc>
            </a:pPr>
            <a:endParaRPr lang="en-US" sz="3465" dirty="0">
              <a:solidFill>
                <a:srgbClr val="404040"/>
              </a:solidFill>
              <a:latin typeface="Montserrat" pitchFamily="2" charset="77"/>
            </a:endParaRPr>
          </a:p>
          <a:p>
            <a:pPr>
              <a:lnSpc>
                <a:spcPts val="5970"/>
              </a:lnSpc>
            </a:pPr>
            <a:r>
              <a:rPr lang="en-US" sz="3465" dirty="0">
                <a:solidFill>
                  <a:srgbClr val="404040"/>
                </a:solidFill>
                <a:latin typeface="Montserrat" pitchFamily="2" charset="77"/>
              </a:rPr>
              <a:t>Discovering and quantifying the relationships between predictor variables and outcome.</a:t>
            </a:r>
          </a:p>
          <a:p>
            <a:pPr>
              <a:lnSpc>
                <a:spcPts val="5970"/>
              </a:lnSpc>
            </a:pPr>
            <a:endParaRPr lang="en-US" sz="3465" dirty="0">
              <a:solidFill>
                <a:srgbClr val="404040"/>
              </a:solidFill>
              <a:latin typeface="Montserrat" pitchFamily="2" charset="77"/>
            </a:endParaRPr>
          </a:p>
          <a:p>
            <a:pPr>
              <a:lnSpc>
                <a:spcPts val="5970"/>
              </a:lnSpc>
            </a:pPr>
            <a:r>
              <a:rPr lang="en-US" sz="3465" b="1" dirty="0">
                <a:solidFill>
                  <a:srgbClr val="404040"/>
                </a:solidFill>
                <a:latin typeface="Montserrat" pitchFamily="2" charset="77"/>
              </a:rPr>
              <a:t>Prediction (Regression) == </a:t>
            </a:r>
            <a:r>
              <a:rPr lang="en-US" sz="3465" dirty="0">
                <a:solidFill>
                  <a:srgbClr val="404040"/>
                </a:solidFill>
                <a:latin typeface="Montserrat" pitchFamily="2" charset="77"/>
              </a:rPr>
              <a:t>outcome is continuous (weight of newborn)</a:t>
            </a:r>
          </a:p>
          <a:p>
            <a:pPr>
              <a:lnSpc>
                <a:spcPts val="5970"/>
              </a:lnSpc>
            </a:pPr>
            <a:r>
              <a:rPr lang="en-US" sz="3465" b="1" dirty="0">
                <a:solidFill>
                  <a:srgbClr val="404040"/>
                </a:solidFill>
                <a:latin typeface="Montserrat" pitchFamily="2" charset="77"/>
              </a:rPr>
              <a:t>Classification == </a:t>
            </a:r>
            <a:r>
              <a:rPr lang="en-US" sz="3465" dirty="0">
                <a:solidFill>
                  <a:srgbClr val="404040"/>
                </a:solidFill>
                <a:latin typeface="Montserrat" pitchFamily="2" charset="77"/>
              </a:rPr>
              <a:t>outcome is a class/group (cystic fibrosis or healthy)</a:t>
            </a:r>
          </a:p>
          <a:p>
            <a:pPr>
              <a:lnSpc>
                <a:spcPts val="5970"/>
              </a:lnSpc>
            </a:pPr>
            <a:r>
              <a:rPr lang="en-US" sz="3465"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2843318" y="1442823"/>
            <a:ext cx="18859983"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PREDICTIVE MODEL / CLASSIFICATION</a:t>
            </a:r>
          </a:p>
        </p:txBody>
      </p:sp>
      <p:sp>
        <p:nvSpPr>
          <p:cNvPr id="20" name="TextBox 8">
            <a:extLst>
              <a:ext uri="{FF2B5EF4-FFF2-40B4-BE49-F238E27FC236}">
                <a16:creationId xmlns:a16="http://schemas.microsoft.com/office/drawing/2014/main" id="{15E3A822-C18F-EFB4-F48F-34FFB82F9407}"/>
              </a:ext>
            </a:extLst>
          </p:cNvPr>
          <p:cNvSpPr txBox="1"/>
          <p:nvPr/>
        </p:nvSpPr>
        <p:spPr>
          <a:xfrm>
            <a:off x="1170966" y="9071746"/>
            <a:ext cx="4026888"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633379" y="9644074"/>
            <a:ext cx="9216688" cy="3595810"/>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5789436" y="9071744"/>
            <a:ext cx="2095765"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10792722" y="9563371"/>
            <a:ext cx="13070843" cy="3595809"/>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10774356" y="9071743"/>
            <a:ext cx="5270083"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15920203" y="9071742"/>
            <a:ext cx="3069102"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19801681" y="9071740"/>
            <a:ext cx="3625596"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6263898" y="13281670"/>
            <a:ext cx="12526558" cy="369332"/>
          </a:xfrm>
          <a:prstGeom prst="rect">
            <a:avLst/>
          </a:prstGeom>
          <a:noFill/>
        </p:spPr>
        <p:txBody>
          <a:bodyPr wrap="square">
            <a:spAutoFit/>
          </a:bodyPr>
          <a:lstStyle/>
          <a:p>
            <a:r>
              <a:rPr lang="en-DK" sz="1800" dirty="0"/>
              <a:t>https://towardsdatascience.com/top-machine-learning-algorithms-for-classification-2197870ff501</a:t>
            </a:r>
          </a:p>
        </p:txBody>
      </p:sp>
    </p:spTree>
    <p:extLst>
      <p:ext uri="{BB962C8B-B14F-4D97-AF65-F5344CB8AC3E}">
        <p14:creationId xmlns:p14="http://schemas.microsoft.com/office/powerpoint/2010/main" val="3354678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Rectangle"/>
          <p:cNvSpPr/>
          <p:nvPr/>
        </p:nvSpPr>
        <p:spPr>
          <a:xfrm>
            <a:off x="1268874" y="-1"/>
            <a:ext cx="10631807" cy="13843001"/>
          </a:xfrm>
          <a:prstGeom prst="rect">
            <a:avLst/>
          </a:prstGeom>
          <a:solidFill>
            <a:srgbClr val="81A489"/>
          </a:solidFill>
          <a:ln w="12700">
            <a:miter lim="400000"/>
          </a:ln>
        </p:spPr>
        <p:txBody>
          <a:bodyPr lIns="45719" rIns="45719" anchor="ctr"/>
          <a:lstStyle/>
          <a:p>
            <a:endParaRPr/>
          </a:p>
        </p:txBody>
      </p:sp>
      <p:grpSp>
        <p:nvGrpSpPr>
          <p:cNvPr id="1744" name="Group"/>
          <p:cNvGrpSpPr/>
          <p:nvPr/>
        </p:nvGrpSpPr>
        <p:grpSpPr>
          <a:xfrm>
            <a:off x="13391762" y="1489524"/>
            <a:ext cx="9486170" cy="3475978"/>
            <a:chOff x="0" y="0"/>
            <a:chExt cx="9486169" cy="3475976"/>
          </a:xfrm>
        </p:grpSpPr>
        <p:sp>
          <p:nvSpPr>
            <p:cNvPr id="1741" name="R - A STATISTICAL…"/>
            <p:cNvSpPr txBox="1"/>
            <p:nvPr/>
          </p:nvSpPr>
          <p:spPr>
            <a:xfrm>
              <a:off x="0" y="720813"/>
              <a:ext cx="9486170" cy="27551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374556"/>
                  </a:solidFill>
                  <a:latin typeface="Helvetica"/>
                  <a:ea typeface="Helvetica"/>
                  <a:cs typeface="Helvetica"/>
                  <a:sym typeface="Helvetica"/>
                </a:defRPr>
              </a:pPr>
              <a:r>
                <a:rPr b="1"/>
                <a:t>R</a:t>
              </a:r>
              <a:r>
                <a:t> - A STATISTICAL </a:t>
              </a:r>
            </a:p>
            <a:p>
              <a:pPr algn="ctr">
                <a:defRPr sz="5000">
                  <a:solidFill>
                    <a:srgbClr val="374556"/>
                  </a:solidFill>
                  <a:latin typeface="Helvetica"/>
                  <a:ea typeface="Helvetica"/>
                  <a:cs typeface="Helvetica"/>
                  <a:sym typeface="Helvetica"/>
                </a:defRPr>
              </a:pPr>
              <a:r>
                <a:t>SCRIPTING LANGUAGE</a:t>
              </a:r>
            </a:p>
          </p:txBody>
        </p:sp>
        <p:sp>
          <p:nvSpPr>
            <p:cNvPr id="1742" name="http://www.sthda.com/english/"/>
            <p:cNvSpPr txBox="1"/>
            <p:nvPr/>
          </p:nvSpPr>
          <p:spPr>
            <a:xfrm>
              <a:off x="2559380" y="0"/>
              <a:ext cx="5723756" cy="5190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200" spc="412">
                  <a:solidFill>
                    <a:srgbClr val="374556"/>
                  </a:solidFill>
                  <a:latin typeface="Helvetica"/>
                  <a:ea typeface="Helvetica"/>
                  <a:cs typeface="Helvetica"/>
                  <a:sym typeface="Helvetica"/>
                </a:defRPr>
              </a:pPr>
              <a:r>
                <a:rPr u="sng">
                  <a:hlinkClick r:id="rId2"/>
                </a:rPr>
                <a:t>http://www.sthda.com/english/</a:t>
              </a:r>
              <a:r>
                <a:t> </a:t>
              </a:r>
            </a:p>
          </p:txBody>
        </p:sp>
        <p:sp>
          <p:nvSpPr>
            <p:cNvPr id="1743" name="Line"/>
            <p:cNvSpPr/>
            <p:nvPr/>
          </p:nvSpPr>
          <p:spPr>
            <a:xfrm>
              <a:off x="1156530" y="218268"/>
              <a:ext cx="1053959"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745" name="Rectangle"/>
          <p:cNvSpPr/>
          <p:nvPr/>
        </p:nvSpPr>
        <p:spPr>
          <a:xfrm>
            <a:off x="1275089" y="3905238"/>
            <a:ext cx="10619376" cy="8665711"/>
          </a:xfrm>
          <a:prstGeom prst="rect">
            <a:avLst/>
          </a:prstGeom>
          <a:solidFill>
            <a:srgbClr val="FFFFFF"/>
          </a:solidFill>
          <a:ln w="12700">
            <a:solidFill>
              <a:srgbClr val="293441"/>
            </a:solidFill>
            <a:miter lim="400000"/>
          </a:ln>
        </p:spPr>
        <p:txBody>
          <a:bodyPr lIns="45719" rIns="45719" anchor="ctr"/>
          <a:lstStyle/>
          <a:p>
            <a:endParaRPr/>
          </a:p>
        </p:txBody>
      </p:sp>
      <p:grpSp>
        <p:nvGrpSpPr>
          <p:cNvPr id="1755" name="Group"/>
          <p:cNvGrpSpPr/>
          <p:nvPr/>
        </p:nvGrpSpPr>
        <p:grpSpPr>
          <a:xfrm>
            <a:off x="1751677" y="8572883"/>
            <a:ext cx="4923645" cy="3640384"/>
            <a:chOff x="0" y="0"/>
            <a:chExt cx="4923643" cy="3640382"/>
          </a:xfrm>
        </p:grpSpPr>
        <p:sp>
          <p:nvSpPr>
            <p:cNvPr id="1746" name="Rectangle"/>
            <p:cNvSpPr/>
            <p:nvPr/>
          </p:nvSpPr>
          <p:spPr>
            <a:xfrm>
              <a:off x="702062" y="134374"/>
              <a:ext cx="1927923" cy="252315"/>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47" name="Rectangle"/>
            <p:cNvSpPr/>
            <p:nvPr/>
          </p:nvSpPr>
          <p:spPr>
            <a:xfrm>
              <a:off x="2995721" y="134374"/>
              <a:ext cx="1927923" cy="252315"/>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748" name="LogisticRegressionPlot.pdf" descr="LogisticRegressionPlot.pdf"/>
            <p:cNvPicPr>
              <a:picLocks noChangeAspect="1"/>
            </p:cNvPicPr>
            <p:nvPr/>
          </p:nvPicPr>
          <p:blipFill>
            <a:blip r:embed="rId3"/>
            <a:srcRect l="73556" t="120" r="7857" b="52086"/>
            <a:stretch>
              <a:fillRect/>
            </a:stretch>
          </p:blipFill>
          <p:spPr>
            <a:xfrm>
              <a:off x="51721" y="0"/>
              <a:ext cx="2529491" cy="3547950"/>
            </a:xfrm>
            <a:prstGeom prst="rect">
              <a:avLst/>
            </a:prstGeom>
            <a:ln w="12700" cap="flat">
              <a:noFill/>
              <a:miter lim="400000"/>
            </a:ln>
            <a:effectLst/>
          </p:spPr>
        </p:pic>
        <p:pic>
          <p:nvPicPr>
            <p:cNvPr id="1749" name="LogisticRegressionPlot.pdf" descr="LogisticRegressionPlot.pdf"/>
            <p:cNvPicPr>
              <a:picLocks noChangeAspect="1"/>
            </p:cNvPicPr>
            <p:nvPr/>
          </p:nvPicPr>
          <p:blipFill>
            <a:blip r:embed="rId3"/>
            <a:srcRect l="40627" t="48281" r="43937" b="3925"/>
            <a:stretch>
              <a:fillRect/>
            </a:stretch>
          </p:blipFill>
          <p:spPr>
            <a:xfrm>
              <a:off x="2531423" y="11622"/>
              <a:ext cx="2100687" cy="3547950"/>
            </a:xfrm>
            <a:prstGeom prst="rect">
              <a:avLst/>
            </a:prstGeom>
            <a:ln w="12700" cap="flat">
              <a:noFill/>
              <a:miter lim="400000"/>
            </a:ln>
            <a:effectLst/>
          </p:spPr>
        </p:pic>
        <p:sp>
          <p:nvSpPr>
            <p:cNvPr id="1750" name="Rectangle"/>
            <p:cNvSpPr/>
            <p:nvPr/>
          </p:nvSpPr>
          <p:spPr>
            <a:xfrm>
              <a:off x="3000693" y="122810"/>
              <a:ext cx="1162279" cy="230913"/>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51" name="Variable 2"/>
            <p:cNvSpPr txBox="1"/>
            <p:nvPr/>
          </p:nvSpPr>
          <p:spPr>
            <a:xfrm>
              <a:off x="2140135" y="40679"/>
              <a:ext cx="2342051"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600" b="1">
                  <a:solidFill>
                    <a:srgbClr val="374556"/>
                  </a:solidFill>
                  <a:latin typeface="Helvetica"/>
                  <a:ea typeface="Helvetica"/>
                  <a:cs typeface="Helvetica"/>
                  <a:sym typeface="Helvetica"/>
                </a:defRPr>
              </a:pPr>
              <a:r>
                <a:t>Variable 2</a:t>
              </a:r>
            </a:p>
          </p:txBody>
        </p:sp>
        <p:sp>
          <p:nvSpPr>
            <p:cNvPr id="1752" name="Rectangle"/>
            <p:cNvSpPr/>
            <p:nvPr/>
          </p:nvSpPr>
          <p:spPr>
            <a:xfrm>
              <a:off x="993826" y="122810"/>
              <a:ext cx="1162279" cy="230913"/>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53" name="Variable 1"/>
            <p:cNvSpPr txBox="1"/>
            <p:nvPr/>
          </p:nvSpPr>
          <p:spPr>
            <a:xfrm>
              <a:off x="0" y="40679"/>
              <a:ext cx="2342050"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600" b="1">
                  <a:solidFill>
                    <a:srgbClr val="374556"/>
                  </a:solidFill>
                  <a:latin typeface="Helvetica"/>
                  <a:ea typeface="Helvetica"/>
                  <a:cs typeface="Helvetica"/>
                  <a:sym typeface="Helvetica"/>
                </a:defRPr>
              </a:pPr>
              <a:r>
                <a:t>Variable 1</a:t>
              </a:r>
            </a:p>
          </p:txBody>
        </p:sp>
        <p:sp>
          <p:nvSpPr>
            <p:cNvPr id="1754" name="Rectangle"/>
            <p:cNvSpPr/>
            <p:nvPr/>
          </p:nvSpPr>
          <p:spPr>
            <a:xfrm>
              <a:off x="568498" y="3270329"/>
              <a:ext cx="4082654" cy="370054"/>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1756" name="Rectangle"/>
          <p:cNvSpPr/>
          <p:nvPr/>
        </p:nvSpPr>
        <p:spPr>
          <a:xfrm>
            <a:off x="8629650" y="4555066"/>
            <a:ext cx="505619" cy="239614"/>
          </a:xfrm>
          <a:prstGeom prst="rect">
            <a:avLst/>
          </a:prstGeom>
          <a:solidFill>
            <a:srgbClr val="FFFFFF"/>
          </a:solidFill>
          <a:ln w="12700">
            <a:miter lim="400000"/>
          </a:ln>
        </p:spPr>
        <p:txBody>
          <a:bodyPr lIns="45719" rIns="45719" anchor="ctr"/>
          <a:lstStyle/>
          <a:p>
            <a:endParaRPr/>
          </a:p>
        </p:txBody>
      </p:sp>
      <p:sp>
        <p:nvSpPr>
          <p:cNvPr id="1757" name="Rectangle"/>
          <p:cNvSpPr/>
          <p:nvPr/>
        </p:nvSpPr>
        <p:spPr>
          <a:xfrm>
            <a:off x="9569450" y="4548716"/>
            <a:ext cx="225029" cy="252314"/>
          </a:xfrm>
          <a:prstGeom prst="rect">
            <a:avLst/>
          </a:prstGeom>
          <a:solidFill>
            <a:srgbClr val="FFFFFF"/>
          </a:solidFill>
          <a:ln w="12700">
            <a:miter lim="400000"/>
          </a:ln>
        </p:spPr>
        <p:txBody>
          <a:bodyPr lIns="45719" rIns="45719" anchor="ctr"/>
          <a:lstStyle/>
          <a:p>
            <a:endParaRPr/>
          </a:p>
        </p:txBody>
      </p:sp>
      <p:sp>
        <p:nvSpPr>
          <p:cNvPr id="1758" name="Rectangle"/>
          <p:cNvSpPr/>
          <p:nvPr/>
        </p:nvSpPr>
        <p:spPr>
          <a:xfrm>
            <a:off x="10228659" y="4548716"/>
            <a:ext cx="225029" cy="252314"/>
          </a:xfrm>
          <a:prstGeom prst="rect">
            <a:avLst/>
          </a:prstGeom>
          <a:solidFill>
            <a:srgbClr val="FFFFFF"/>
          </a:solidFill>
          <a:ln w="12700">
            <a:miter lim="400000"/>
          </a:ln>
        </p:spPr>
        <p:txBody>
          <a:bodyPr lIns="45719" rIns="45719" anchor="ctr"/>
          <a:lstStyle/>
          <a:p>
            <a:endParaRPr/>
          </a:p>
        </p:txBody>
      </p:sp>
      <p:sp>
        <p:nvSpPr>
          <p:cNvPr id="1759" name="Rectangle"/>
          <p:cNvSpPr/>
          <p:nvPr/>
        </p:nvSpPr>
        <p:spPr>
          <a:xfrm>
            <a:off x="10887868" y="4548716"/>
            <a:ext cx="225029" cy="252314"/>
          </a:xfrm>
          <a:prstGeom prst="rect">
            <a:avLst/>
          </a:prstGeom>
          <a:solidFill>
            <a:srgbClr val="FFFFFF"/>
          </a:solidFill>
          <a:ln w="12700">
            <a:miter lim="400000"/>
          </a:ln>
        </p:spPr>
        <p:txBody>
          <a:bodyPr lIns="45719" rIns="45719" anchor="ctr"/>
          <a:lstStyle/>
          <a:p>
            <a:endParaRPr/>
          </a:p>
        </p:txBody>
      </p:sp>
      <p:pic>
        <p:nvPicPr>
          <p:cNvPr id="1760" name="unnamed.png" descr="unnamed.png"/>
          <p:cNvPicPr>
            <a:picLocks noChangeAspect="1"/>
          </p:cNvPicPr>
          <p:nvPr/>
        </p:nvPicPr>
        <p:blipFill>
          <a:blip r:embed="rId4"/>
          <a:srcRect l="11902" b="15530"/>
          <a:stretch>
            <a:fillRect/>
          </a:stretch>
        </p:blipFill>
        <p:spPr>
          <a:xfrm>
            <a:off x="7311424" y="4622602"/>
            <a:ext cx="3706931" cy="2665679"/>
          </a:xfrm>
          <a:prstGeom prst="rect">
            <a:avLst/>
          </a:prstGeom>
          <a:ln w="12700">
            <a:miter lim="400000"/>
          </a:ln>
        </p:spPr>
      </p:pic>
      <p:grpSp>
        <p:nvGrpSpPr>
          <p:cNvPr id="1770" name="Group"/>
          <p:cNvGrpSpPr/>
          <p:nvPr/>
        </p:nvGrpSpPr>
        <p:grpSpPr>
          <a:xfrm>
            <a:off x="7336506" y="8501184"/>
            <a:ext cx="3767704" cy="3412090"/>
            <a:chOff x="0" y="0"/>
            <a:chExt cx="3767702" cy="3412089"/>
          </a:xfrm>
        </p:grpSpPr>
        <p:pic>
          <p:nvPicPr>
            <p:cNvPr id="1761" name="BatchCorrectionBoxplot.pdf" descr="BatchCorrectionBoxplot.pdf"/>
            <p:cNvPicPr>
              <a:picLocks/>
            </p:cNvPicPr>
            <p:nvPr/>
          </p:nvPicPr>
          <p:blipFill>
            <a:blip r:embed="rId5"/>
            <a:srcRect l="42366" t="31517" r="18796" b="7333"/>
            <a:stretch>
              <a:fillRect/>
            </a:stretch>
          </p:blipFill>
          <p:spPr>
            <a:xfrm>
              <a:off x="0" y="75699"/>
              <a:ext cx="3767703" cy="3336391"/>
            </a:xfrm>
            <a:prstGeom prst="rect">
              <a:avLst/>
            </a:prstGeom>
            <a:ln w="12700" cap="flat">
              <a:noFill/>
              <a:miter lim="400000"/>
            </a:ln>
            <a:effectLst/>
          </p:spPr>
        </p:pic>
        <p:sp>
          <p:nvSpPr>
            <p:cNvPr id="1762" name="Rectangle"/>
            <p:cNvSpPr/>
            <p:nvPr/>
          </p:nvSpPr>
          <p:spPr>
            <a:xfrm>
              <a:off x="615134" y="166806"/>
              <a:ext cx="614429" cy="12676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3" name="Rectangle"/>
            <p:cNvSpPr/>
            <p:nvPr/>
          </p:nvSpPr>
          <p:spPr>
            <a:xfrm>
              <a:off x="2421906" y="166806"/>
              <a:ext cx="614430" cy="12676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4" name="Rectangle"/>
            <p:cNvSpPr/>
            <p:nvPr/>
          </p:nvSpPr>
          <p:spPr>
            <a:xfrm>
              <a:off x="503247" y="1819070"/>
              <a:ext cx="838201" cy="12677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5" name="Rectangle"/>
            <p:cNvSpPr/>
            <p:nvPr/>
          </p:nvSpPr>
          <p:spPr>
            <a:xfrm>
              <a:off x="2310021" y="1819070"/>
              <a:ext cx="838201" cy="12677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6" name="A"/>
            <p:cNvSpPr txBox="1"/>
            <p:nvPr/>
          </p:nvSpPr>
          <p:spPr>
            <a:xfrm>
              <a:off x="718011" y="0"/>
              <a:ext cx="408674"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A</a:t>
              </a:r>
            </a:p>
          </p:txBody>
        </p:sp>
        <p:sp>
          <p:nvSpPr>
            <p:cNvPr id="1767" name="B"/>
            <p:cNvSpPr txBox="1"/>
            <p:nvPr/>
          </p:nvSpPr>
          <p:spPr>
            <a:xfrm>
              <a:off x="2524785" y="12700"/>
              <a:ext cx="408673"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B</a:t>
              </a:r>
            </a:p>
          </p:txBody>
        </p:sp>
        <p:sp>
          <p:nvSpPr>
            <p:cNvPr id="1768" name="C"/>
            <p:cNvSpPr txBox="1"/>
            <p:nvPr/>
          </p:nvSpPr>
          <p:spPr>
            <a:xfrm>
              <a:off x="718011" y="1697566"/>
              <a:ext cx="408674" cy="3951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C</a:t>
              </a:r>
            </a:p>
          </p:txBody>
        </p:sp>
        <p:sp>
          <p:nvSpPr>
            <p:cNvPr id="1769" name="D"/>
            <p:cNvSpPr txBox="1"/>
            <p:nvPr/>
          </p:nvSpPr>
          <p:spPr>
            <a:xfrm>
              <a:off x="2524785" y="1710266"/>
              <a:ext cx="408673" cy="3951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D</a:t>
              </a:r>
            </a:p>
          </p:txBody>
        </p:sp>
      </p:grpSp>
      <p:grpSp>
        <p:nvGrpSpPr>
          <p:cNvPr id="1774" name="Group"/>
          <p:cNvGrpSpPr/>
          <p:nvPr/>
        </p:nvGrpSpPr>
        <p:grpSpPr>
          <a:xfrm>
            <a:off x="13895505" y="5184291"/>
            <a:ext cx="4282837" cy="2863852"/>
            <a:chOff x="0" y="0"/>
            <a:chExt cx="4282836" cy="2863850"/>
          </a:xfrm>
        </p:grpSpPr>
        <p:sp>
          <p:nvSpPr>
            <p:cNvPr id="1771" name="Freeform 6"/>
            <p:cNvSpPr/>
            <p:nvPr/>
          </p:nvSpPr>
          <p:spPr>
            <a:xfrm rot="10800000" flipH="1">
              <a:off x="0" y="0"/>
              <a:ext cx="4282836" cy="2863850"/>
            </a:xfrm>
            <a:custGeom>
              <a:avLst/>
              <a:gdLst/>
              <a:ahLst/>
              <a:cxnLst>
                <a:cxn ang="0">
                  <a:pos x="wd2" y="hd2"/>
                </a:cxn>
                <a:cxn ang="5400000">
                  <a:pos x="wd2" y="hd2"/>
                </a:cxn>
                <a:cxn ang="10800000">
                  <a:pos x="wd2" y="hd2"/>
                </a:cxn>
                <a:cxn ang="16200000">
                  <a:pos x="wd2" y="hd2"/>
                </a:cxn>
              </a:cxnLst>
              <a:rect l="0" t="0" r="r" b="b"/>
              <a:pathLst>
                <a:path w="21600" h="21600" extrusionOk="0">
                  <a:moveTo>
                    <a:pt x="20584" y="21600"/>
                  </a:moveTo>
                  <a:cubicBezTo>
                    <a:pt x="1016" y="21600"/>
                    <a:pt x="1016" y="21600"/>
                    <a:pt x="1016" y="21600"/>
                  </a:cubicBezTo>
                  <a:cubicBezTo>
                    <a:pt x="452" y="21600"/>
                    <a:pt x="0" y="21148"/>
                    <a:pt x="0" y="20584"/>
                  </a:cubicBezTo>
                  <a:cubicBezTo>
                    <a:pt x="0" y="1016"/>
                    <a:pt x="0" y="1016"/>
                    <a:pt x="0" y="1016"/>
                  </a:cubicBezTo>
                  <a:cubicBezTo>
                    <a:pt x="0" y="452"/>
                    <a:pt x="452" y="0"/>
                    <a:pt x="1016" y="0"/>
                  </a:cubicBezTo>
                  <a:cubicBezTo>
                    <a:pt x="20584" y="0"/>
                    <a:pt x="20584" y="0"/>
                    <a:pt x="20584" y="0"/>
                  </a:cubicBezTo>
                  <a:cubicBezTo>
                    <a:pt x="21148" y="0"/>
                    <a:pt x="21600" y="452"/>
                    <a:pt x="21600" y="1016"/>
                  </a:cubicBezTo>
                  <a:cubicBezTo>
                    <a:pt x="21600" y="20584"/>
                    <a:pt x="21600" y="20584"/>
                    <a:pt x="21600" y="20584"/>
                  </a:cubicBezTo>
                  <a:cubicBezTo>
                    <a:pt x="21600" y="21148"/>
                    <a:pt x="21148" y="21600"/>
                    <a:pt x="20584" y="21600"/>
                  </a:cubicBezTo>
                  <a:close/>
                </a:path>
              </a:pathLst>
            </a:custGeom>
            <a:solidFill>
              <a:srgbClr val="27476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72" name="MODEL FUNCTIONS"/>
            <p:cNvSpPr txBox="1"/>
            <p:nvPr/>
          </p:nvSpPr>
          <p:spPr>
            <a:xfrm>
              <a:off x="307074" y="372091"/>
              <a:ext cx="3668688" cy="7168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MODEL FUNCTIONS</a:t>
              </a:r>
            </a:p>
          </p:txBody>
        </p:sp>
        <p:sp>
          <p:nvSpPr>
            <p:cNvPr id="1773" name="lm(), glm()…"/>
            <p:cNvSpPr txBox="1"/>
            <p:nvPr/>
          </p:nvSpPr>
          <p:spPr>
            <a:xfrm>
              <a:off x="594878" y="1129915"/>
              <a:ext cx="3187594" cy="15304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500">
                  <a:solidFill>
                    <a:srgbClr val="FFFFFF"/>
                  </a:solidFill>
                  <a:latin typeface="Courier"/>
                  <a:ea typeface="Courier"/>
                  <a:cs typeface="Courier"/>
                  <a:sym typeface="Courier"/>
                </a:defRPr>
              </a:pPr>
              <a:r>
                <a:t>lm(), glm()</a:t>
              </a:r>
            </a:p>
            <a:p>
              <a:pPr>
                <a:defRPr sz="2500">
                  <a:solidFill>
                    <a:srgbClr val="FFFFFF"/>
                  </a:solidFill>
                  <a:latin typeface="Courier"/>
                  <a:ea typeface="Courier"/>
                  <a:cs typeface="Courier"/>
                  <a:sym typeface="Courier"/>
                </a:defRPr>
              </a:pPr>
              <a:r>
                <a:t>lmer(), glmer(),</a:t>
              </a:r>
            </a:p>
            <a:p>
              <a:pPr>
                <a:defRPr sz="2500">
                  <a:solidFill>
                    <a:srgbClr val="FFFFFF"/>
                  </a:solidFill>
                  <a:latin typeface="Courier"/>
                  <a:ea typeface="Courier"/>
                  <a:cs typeface="Courier"/>
                  <a:sym typeface="Courier"/>
                </a:defRPr>
              </a:pPr>
              <a:r>
                <a:t>nls(), …</a:t>
              </a:r>
            </a:p>
          </p:txBody>
        </p:sp>
      </p:grpSp>
      <p:grpSp>
        <p:nvGrpSpPr>
          <p:cNvPr id="1778" name="Group"/>
          <p:cNvGrpSpPr/>
          <p:nvPr/>
        </p:nvGrpSpPr>
        <p:grpSpPr>
          <a:xfrm>
            <a:off x="13199178" y="8180881"/>
            <a:ext cx="4957459" cy="3011297"/>
            <a:chOff x="0" y="0"/>
            <a:chExt cx="4957457" cy="3011296"/>
          </a:xfrm>
        </p:grpSpPr>
        <p:sp>
          <p:nvSpPr>
            <p:cNvPr id="1775" name="Freeform 8"/>
            <p:cNvSpPr/>
            <p:nvPr/>
          </p:nvSpPr>
          <p:spPr>
            <a:xfrm rot="10800000" flipH="1">
              <a:off x="0" y="0"/>
              <a:ext cx="4957458" cy="3011297"/>
            </a:xfrm>
            <a:custGeom>
              <a:avLst/>
              <a:gdLst/>
              <a:ahLst/>
              <a:cxnLst>
                <a:cxn ang="0">
                  <a:pos x="wd2" y="hd2"/>
                </a:cxn>
                <a:cxn ang="5400000">
                  <a:pos x="wd2" y="hd2"/>
                </a:cxn>
                <a:cxn ang="10800000">
                  <a:pos x="wd2" y="hd2"/>
                </a:cxn>
                <a:cxn ang="16200000">
                  <a:pos x="wd2" y="hd2"/>
                </a:cxn>
              </a:cxnLst>
              <a:rect l="0" t="0" r="r" b="b"/>
              <a:pathLst>
                <a:path w="21600" h="21600" extrusionOk="0">
                  <a:moveTo>
                    <a:pt x="20405" y="21600"/>
                  </a:moveTo>
                  <a:cubicBezTo>
                    <a:pt x="1239" y="21600"/>
                    <a:pt x="1239" y="21600"/>
                    <a:pt x="1239" y="21600"/>
                  </a:cubicBezTo>
                  <a:cubicBezTo>
                    <a:pt x="531" y="21600"/>
                    <a:pt x="0" y="21069"/>
                    <a:pt x="0" y="20361"/>
                  </a:cubicBezTo>
                  <a:cubicBezTo>
                    <a:pt x="0" y="1195"/>
                    <a:pt x="0" y="1195"/>
                    <a:pt x="0" y="1195"/>
                  </a:cubicBezTo>
                  <a:cubicBezTo>
                    <a:pt x="0" y="531"/>
                    <a:pt x="531" y="0"/>
                    <a:pt x="1239" y="0"/>
                  </a:cubicBezTo>
                  <a:cubicBezTo>
                    <a:pt x="20405" y="0"/>
                    <a:pt x="20405" y="0"/>
                    <a:pt x="20405" y="0"/>
                  </a:cubicBezTo>
                  <a:cubicBezTo>
                    <a:pt x="21069" y="0"/>
                    <a:pt x="21600" y="531"/>
                    <a:pt x="21600" y="1195"/>
                  </a:cubicBezTo>
                  <a:cubicBezTo>
                    <a:pt x="21600" y="20361"/>
                    <a:pt x="21600" y="20361"/>
                    <a:pt x="21600" y="20361"/>
                  </a:cubicBezTo>
                  <a:cubicBezTo>
                    <a:pt x="21600" y="21069"/>
                    <a:pt x="21069" y="21600"/>
                    <a:pt x="20405" y="21600"/>
                  </a:cubicBez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76" name="APPLY TO MODEL"/>
            <p:cNvSpPr txBox="1"/>
            <p:nvPr/>
          </p:nvSpPr>
          <p:spPr>
            <a:xfrm>
              <a:off x="832308" y="284569"/>
              <a:ext cx="3352218" cy="7168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APPLY TO MODEL</a:t>
              </a:r>
            </a:p>
          </p:txBody>
        </p:sp>
        <p:sp>
          <p:nvSpPr>
            <p:cNvPr id="1777" name="summary(), anova(), confint(), predict(), drop1(), update(), step(), …"/>
            <p:cNvSpPr txBox="1"/>
            <p:nvPr/>
          </p:nvSpPr>
          <p:spPr>
            <a:xfrm>
              <a:off x="505362" y="984749"/>
              <a:ext cx="4144289" cy="17190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500">
                  <a:solidFill>
                    <a:srgbClr val="FFFFFF"/>
                  </a:solidFill>
                  <a:latin typeface="Courier"/>
                  <a:ea typeface="Courier"/>
                  <a:cs typeface="Courier"/>
                  <a:sym typeface="Courier"/>
                </a:defRPr>
              </a:lvl1pPr>
            </a:lstStyle>
            <a:p>
              <a:r>
                <a:t>summary(), anova(), confint(), predict(), drop1(), update(), step(), …</a:t>
              </a:r>
            </a:p>
          </p:txBody>
        </p:sp>
      </p:grpSp>
      <p:grpSp>
        <p:nvGrpSpPr>
          <p:cNvPr id="1782" name="Group"/>
          <p:cNvGrpSpPr/>
          <p:nvPr/>
        </p:nvGrpSpPr>
        <p:grpSpPr>
          <a:xfrm>
            <a:off x="18304952" y="5751620"/>
            <a:ext cx="4567687" cy="2299979"/>
            <a:chOff x="-38100" y="0"/>
            <a:chExt cx="4567686" cy="2299978"/>
          </a:xfrm>
        </p:grpSpPr>
        <p:sp>
          <p:nvSpPr>
            <p:cNvPr id="1779" name="Freeform 9"/>
            <p:cNvSpPr/>
            <p:nvPr/>
          </p:nvSpPr>
          <p:spPr>
            <a:xfrm rot="10800000" flipH="1">
              <a:off x="-38100" y="0"/>
              <a:ext cx="4567686" cy="2299979"/>
            </a:xfrm>
            <a:custGeom>
              <a:avLst/>
              <a:gdLst/>
              <a:ahLst/>
              <a:cxnLst>
                <a:cxn ang="0">
                  <a:pos x="wd2" y="hd2"/>
                </a:cxn>
                <a:cxn ang="5400000">
                  <a:pos x="wd2" y="hd2"/>
                </a:cxn>
                <a:cxn ang="10800000">
                  <a:pos x="wd2" y="hd2"/>
                </a:cxn>
                <a:cxn ang="16200000">
                  <a:pos x="wd2" y="hd2"/>
                </a:cxn>
              </a:cxnLst>
              <a:rect l="0" t="0" r="r" b="b"/>
              <a:pathLst>
                <a:path w="21600" h="21600" extrusionOk="0">
                  <a:moveTo>
                    <a:pt x="20211" y="21600"/>
                  </a:moveTo>
                  <a:cubicBezTo>
                    <a:pt x="1440" y="21600"/>
                    <a:pt x="1440" y="21600"/>
                    <a:pt x="1440" y="21600"/>
                  </a:cubicBezTo>
                  <a:cubicBezTo>
                    <a:pt x="617" y="21600"/>
                    <a:pt x="0" y="20983"/>
                    <a:pt x="0" y="20160"/>
                  </a:cubicBezTo>
                  <a:cubicBezTo>
                    <a:pt x="0" y="1389"/>
                    <a:pt x="0" y="1389"/>
                    <a:pt x="0" y="1389"/>
                  </a:cubicBezTo>
                  <a:cubicBezTo>
                    <a:pt x="0" y="617"/>
                    <a:pt x="617" y="0"/>
                    <a:pt x="1440" y="0"/>
                  </a:cubicBezTo>
                  <a:cubicBezTo>
                    <a:pt x="20211" y="0"/>
                    <a:pt x="20211" y="0"/>
                    <a:pt x="20211" y="0"/>
                  </a:cubicBezTo>
                  <a:cubicBezTo>
                    <a:pt x="20983" y="0"/>
                    <a:pt x="21600" y="617"/>
                    <a:pt x="21600" y="1389"/>
                  </a:cubicBezTo>
                  <a:cubicBezTo>
                    <a:pt x="21600" y="20160"/>
                    <a:pt x="21600" y="20160"/>
                    <a:pt x="21600" y="20160"/>
                  </a:cubicBezTo>
                  <a:cubicBezTo>
                    <a:pt x="21600" y="20983"/>
                    <a:pt x="20983" y="21600"/>
                    <a:pt x="20211" y="21600"/>
                  </a:cubicBezTo>
                  <a:close/>
                </a:path>
              </a:pathLst>
            </a:custGeom>
            <a:solidFill>
              <a:srgbClr val="557D9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80" name="EMMEANS PACKAGE"/>
            <p:cNvSpPr txBox="1"/>
            <p:nvPr/>
          </p:nvSpPr>
          <p:spPr>
            <a:xfrm>
              <a:off x="319113" y="316135"/>
              <a:ext cx="3929461" cy="7168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EMMEANS PACKAGE</a:t>
              </a:r>
            </a:p>
          </p:txBody>
        </p:sp>
        <p:sp>
          <p:nvSpPr>
            <p:cNvPr id="1781" name="emmeans(), pairs(), cld()"/>
            <p:cNvSpPr txBox="1"/>
            <p:nvPr/>
          </p:nvSpPr>
          <p:spPr>
            <a:xfrm>
              <a:off x="768139" y="977028"/>
              <a:ext cx="2895988" cy="1214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500">
                  <a:solidFill>
                    <a:srgbClr val="FFFFFF"/>
                  </a:solidFill>
                  <a:latin typeface="Courier"/>
                  <a:ea typeface="Courier"/>
                  <a:cs typeface="Courier"/>
                  <a:sym typeface="Courier"/>
                </a:defRPr>
              </a:lvl1pPr>
            </a:lstStyle>
            <a:p>
              <a:r>
                <a:t>emmeans(), pairs(), cld()</a:t>
              </a:r>
            </a:p>
          </p:txBody>
        </p:sp>
      </p:grpSp>
      <p:grpSp>
        <p:nvGrpSpPr>
          <p:cNvPr id="1786" name="Group"/>
          <p:cNvGrpSpPr/>
          <p:nvPr/>
        </p:nvGrpSpPr>
        <p:grpSpPr>
          <a:xfrm>
            <a:off x="18297642" y="8181488"/>
            <a:ext cx="4019676" cy="3559574"/>
            <a:chOff x="-12700" y="-50800"/>
            <a:chExt cx="4019674" cy="3559572"/>
          </a:xfrm>
        </p:grpSpPr>
        <p:sp>
          <p:nvSpPr>
            <p:cNvPr id="1783" name="Freeform 7"/>
            <p:cNvSpPr/>
            <p:nvPr/>
          </p:nvSpPr>
          <p:spPr>
            <a:xfrm rot="10800000" flipH="1">
              <a:off x="-12700" y="-50800"/>
              <a:ext cx="4019675" cy="3559572"/>
            </a:xfrm>
            <a:custGeom>
              <a:avLst/>
              <a:gdLst/>
              <a:ahLst/>
              <a:cxnLst>
                <a:cxn ang="0">
                  <a:pos x="wd2" y="hd2"/>
                </a:cxn>
                <a:cxn ang="5400000">
                  <a:pos x="wd2" y="hd2"/>
                </a:cxn>
                <a:cxn ang="10800000">
                  <a:pos x="wd2" y="hd2"/>
                </a:cxn>
                <a:cxn ang="16200000">
                  <a:pos x="wd2" y="hd2"/>
                </a:cxn>
              </a:cxnLst>
              <a:rect l="0" t="0" r="r" b="b"/>
              <a:pathLst>
                <a:path w="21600" h="21600" extrusionOk="0">
                  <a:moveTo>
                    <a:pt x="19817" y="21600"/>
                  </a:moveTo>
                  <a:cubicBezTo>
                    <a:pt x="1850" y="21600"/>
                    <a:pt x="1850" y="21600"/>
                    <a:pt x="1850" y="21600"/>
                  </a:cubicBezTo>
                  <a:cubicBezTo>
                    <a:pt x="859" y="21600"/>
                    <a:pt x="0" y="20807"/>
                    <a:pt x="0" y="19750"/>
                  </a:cubicBezTo>
                  <a:cubicBezTo>
                    <a:pt x="0" y="1850"/>
                    <a:pt x="0" y="1850"/>
                    <a:pt x="0" y="1850"/>
                  </a:cubicBezTo>
                  <a:cubicBezTo>
                    <a:pt x="0" y="859"/>
                    <a:pt x="859" y="0"/>
                    <a:pt x="1850" y="0"/>
                  </a:cubicBezTo>
                  <a:cubicBezTo>
                    <a:pt x="19817" y="0"/>
                    <a:pt x="19817" y="0"/>
                    <a:pt x="19817" y="0"/>
                  </a:cubicBezTo>
                  <a:cubicBezTo>
                    <a:pt x="20807" y="0"/>
                    <a:pt x="21600" y="859"/>
                    <a:pt x="21600" y="1850"/>
                  </a:cubicBezTo>
                  <a:cubicBezTo>
                    <a:pt x="21600" y="19750"/>
                    <a:pt x="21600" y="19750"/>
                    <a:pt x="21600" y="19750"/>
                  </a:cubicBezTo>
                  <a:cubicBezTo>
                    <a:pt x="21600" y="20807"/>
                    <a:pt x="20807" y="21600"/>
                    <a:pt x="19817" y="21600"/>
                  </a:cubicBezTo>
                  <a:close/>
                </a:path>
              </a:pathLst>
            </a:custGeom>
            <a:solidFill>
              <a:srgbClr val="7FA287"/>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84" name="MORE FUNCTIONS"/>
            <p:cNvSpPr txBox="1"/>
            <p:nvPr/>
          </p:nvSpPr>
          <p:spPr>
            <a:xfrm>
              <a:off x="281371" y="331137"/>
              <a:ext cx="3456933" cy="7168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MORE FUNCTIONS</a:t>
              </a:r>
            </a:p>
          </p:txBody>
        </p:sp>
        <p:sp>
          <p:nvSpPr>
            <p:cNvPr id="1785" name="t.test(), cor(), cor.test(), aov(), quantile(), p.adjust(),…"/>
            <p:cNvSpPr txBox="1"/>
            <p:nvPr/>
          </p:nvSpPr>
          <p:spPr>
            <a:xfrm>
              <a:off x="284714" y="984749"/>
              <a:ext cx="3668688" cy="22999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500">
                  <a:solidFill>
                    <a:srgbClr val="FFFFFF"/>
                  </a:solidFill>
                  <a:latin typeface="Courier"/>
                  <a:ea typeface="Courier"/>
                  <a:cs typeface="Courier"/>
                  <a:sym typeface="Courier"/>
                </a:defRPr>
              </a:pPr>
              <a:r>
                <a:t>t.test(), cor(), cor.test(), aov(), quantile(), p.adjust(),</a:t>
              </a:r>
            </a:p>
            <a:p>
              <a:pPr>
                <a:defRPr sz="2500">
                  <a:solidFill>
                    <a:srgbClr val="FFFFFF"/>
                  </a:solidFill>
                  <a:latin typeface="Courier"/>
                  <a:ea typeface="Courier"/>
                  <a:cs typeface="Courier"/>
                  <a:sym typeface="Courier"/>
                </a:defRPr>
              </a:pPr>
              <a:r>
                <a:t>rank(), …</a:t>
              </a:r>
            </a:p>
          </p:txBody>
        </p:sp>
      </p:grpSp>
      <p:grpSp>
        <p:nvGrpSpPr>
          <p:cNvPr id="1798" name="Group"/>
          <p:cNvGrpSpPr/>
          <p:nvPr/>
        </p:nvGrpSpPr>
        <p:grpSpPr>
          <a:xfrm>
            <a:off x="1751677" y="4899672"/>
            <a:ext cx="4923645" cy="2309711"/>
            <a:chOff x="0" y="0"/>
            <a:chExt cx="4923643" cy="2309710"/>
          </a:xfrm>
        </p:grpSpPr>
        <p:sp>
          <p:nvSpPr>
            <p:cNvPr id="1803" name="Connection Line"/>
            <p:cNvSpPr/>
            <p:nvPr/>
          </p:nvSpPr>
          <p:spPr>
            <a:xfrm>
              <a:off x="457113" y="773114"/>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436C6E"/>
              </a:solidFill>
              <a:prstDash val="solid"/>
              <a:miter lim="400000"/>
            </a:ln>
            <a:effectLst/>
          </p:spPr>
          <p:txBody>
            <a:bodyPr/>
            <a:lstStyle/>
            <a:p>
              <a:endParaRPr/>
            </a:p>
          </p:txBody>
        </p:sp>
        <p:sp>
          <p:nvSpPr>
            <p:cNvPr id="1804" name="Connection Line"/>
            <p:cNvSpPr/>
            <p:nvPr/>
          </p:nvSpPr>
          <p:spPr>
            <a:xfrm>
              <a:off x="1420488" y="71456"/>
              <a:ext cx="907347" cy="764162"/>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436C6E"/>
              </a:solidFill>
              <a:prstDash val="solid"/>
              <a:miter lim="400000"/>
            </a:ln>
            <a:effectLst/>
          </p:spPr>
          <p:txBody>
            <a:bodyPr/>
            <a:lstStyle/>
            <a:p>
              <a:endParaRPr/>
            </a:p>
          </p:txBody>
        </p:sp>
        <p:sp>
          <p:nvSpPr>
            <p:cNvPr id="1805" name="Connection Line"/>
            <p:cNvSpPr/>
            <p:nvPr/>
          </p:nvSpPr>
          <p:spPr>
            <a:xfrm>
              <a:off x="2314261" y="790458"/>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436C6E"/>
              </a:solidFill>
              <a:prstDash val="solid"/>
              <a:miter lim="400000"/>
            </a:ln>
            <a:effectLst/>
          </p:spPr>
          <p:txBody>
            <a:bodyPr/>
            <a:lstStyle/>
            <a:p>
              <a:endParaRPr/>
            </a:p>
          </p:txBody>
        </p:sp>
        <p:sp>
          <p:nvSpPr>
            <p:cNvPr id="1806" name="Connection Line"/>
            <p:cNvSpPr/>
            <p:nvPr/>
          </p:nvSpPr>
          <p:spPr>
            <a:xfrm>
              <a:off x="2580174" y="73463"/>
              <a:ext cx="901124" cy="766246"/>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82A8BF"/>
              </a:solidFill>
              <a:prstDash val="solid"/>
              <a:miter lim="400000"/>
            </a:ln>
            <a:effectLst/>
          </p:spPr>
          <p:txBody>
            <a:bodyPr/>
            <a:lstStyle/>
            <a:p>
              <a:endParaRPr/>
            </a:p>
          </p:txBody>
        </p:sp>
        <p:sp>
          <p:nvSpPr>
            <p:cNvPr id="1807" name="Connection Line"/>
            <p:cNvSpPr/>
            <p:nvPr/>
          </p:nvSpPr>
          <p:spPr>
            <a:xfrm>
              <a:off x="3471995" y="804228"/>
              <a:ext cx="974195" cy="14896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82A8BF"/>
              </a:solidFill>
              <a:prstDash val="solid"/>
              <a:miter lim="400000"/>
            </a:ln>
            <a:effectLst/>
          </p:spPr>
          <p:txBody>
            <a:bodyPr/>
            <a:lstStyle/>
            <a:p>
              <a:endParaRPr/>
            </a:p>
          </p:txBody>
        </p:sp>
        <p:sp>
          <p:nvSpPr>
            <p:cNvPr id="1792" name="Shape"/>
            <p:cNvSpPr/>
            <p:nvPr/>
          </p:nvSpPr>
          <p:spPr>
            <a:xfrm>
              <a:off x="1638189" y="899455"/>
              <a:ext cx="964087" cy="1390694"/>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374556">
                <a:alpha val="91117"/>
              </a:srgb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808" name="Connection Line"/>
            <p:cNvSpPr/>
            <p:nvPr/>
          </p:nvSpPr>
          <p:spPr>
            <a:xfrm>
              <a:off x="1616798" y="773114"/>
              <a:ext cx="972244"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82A8BF"/>
              </a:solidFill>
              <a:prstDash val="solid"/>
              <a:miter lim="400000"/>
            </a:ln>
            <a:effectLst/>
          </p:spPr>
          <p:txBody>
            <a:bodyPr/>
            <a:lstStyle/>
            <a:p>
              <a:endParaRPr/>
            </a:p>
          </p:txBody>
        </p:sp>
        <p:sp>
          <p:nvSpPr>
            <p:cNvPr id="1794" name="Line"/>
            <p:cNvSpPr/>
            <p:nvPr/>
          </p:nvSpPr>
          <p:spPr>
            <a:xfrm flipV="1">
              <a:off x="2593761" y="0"/>
              <a:ext cx="1" cy="2285608"/>
            </a:xfrm>
            <a:prstGeom prst="line">
              <a:avLst/>
            </a:prstGeom>
            <a:noFill/>
            <a:ln w="38100" cap="flat">
              <a:solidFill>
                <a:srgbClr val="374556"/>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95" name="Line"/>
            <p:cNvSpPr/>
            <p:nvPr/>
          </p:nvSpPr>
          <p:spPr>
            <a:xfrm flipH="1" flipV="1">
              <a:off x="-1" y="2309710"/>
              <a:ext cx="4923645" cy="1"/>
            </a:xfrm>
            <a:prstGeom prst="line">
              <a:avLst/>
            </a:prstGeom>
            <a:noFill/>
            <a:ln w="50800" cap="flat">
              <a:solidFill>
                <a:srgbClr val="374556"/>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96" name="Line"/>
            <p:cNvSpPr/>
            <p:nvPr/>
          </p:nvSpPr>
          <p:spPr>
            <a:xfrm flipV="1">
              <a:off x="1857535" y="167749"/>
              <a:ext cx="1" cy="1781383"/>
            </a:xfrm>
            <a:prstGeom prst="line">
              <a:avLst/>
            </a:prstGeom>
            <a:noFill/>
            <a:ln w="31750" cap="flat">
              <a:solidFill>
                <a:srgbClr val="436C6E"/>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97" name="Line"/>
            <p:cNvSpPr/>
            <p:nvPr/>
          </p:nvSpPr>
          <p:spPr>
            <a:xfrm flipV="1">
              <a:off x="3030665" y="145690"/>
              <a:ext cx="1" cy="1825502"/>
            </a:xfrm>
            <a:prstGeom prst="line">
              <a:avLst/>
            </a:prstGeom>
            <a:noFill/>
            <a:ln w="31750" cap="flat">
              <a:solidFill>
                <a:srgbClr val="82A8BF"/>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sp>
        <p:nvSpPr>
          <p:cNvPr id="1799" name="Line"/>
          <p:cNvSpPr/>
          <p:nvPr/>
        </p:nvSpPr>
        <p:spPr>
          <a:xfrm flipV="1">
            <a:off x="7544879" y="5316856"/>
            <a:ext cx="3350958" cy="1302453"/>
          </a:xfrm>
          <a:prstGeom prst="line">
            <a:avLst/>
          </a:prstGeom>
          <a:ln w="38100">
            <a:solidFill>
              <a:srgbClr val="6C84C3"/>
            </a:solidFill>
            <a:miter lim="400000"/>
          </a:ln>
        </p:spPr>
        <p:txBody>
          <a:bodyPr lIns="0" tIns="0" rIns="0" bIns="0"/>
          <a:lstStyle/>
          <a:p>
            <a:endParaRPr/>
          </a:p>
        </p:txBody>
      </p:sp>
      <p:sp>
        <p:nvSpPr>
          <p:cNvPr id="1800" name="X"/>
          <p:cNvSpPr txBox="1"/>
          <p:nvPr/>
        </p:nvSpPr>
        <p:spPr>
          <a:xfrm>
            <a:off x="9023994" y="7333436"/>
            <a:ext cx="408674" cy="395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defRPr sz="1500" b="1">
                <a:solidFill>
                  <a:srgbClr val="374556"/>
                </a:solidFill>
                <a:latin typeface="Helvetica"/>
                <a:ea typeface="Helvetica"/>
                <a:cs typeface="Helvetica"/>
                <a:sym typeface="Helvetica"/>
              </a:defRPr>
            </a:pPr>
            <a:r>
              <a:t>X</a:t>
            </a:r>
          </a:p>
        </p:txBody>
      </p:sp>
      <p:sp>
        <p:nvSpPr>
          <p:cNvPr id="1801" name="Y"/>
          <p:cNvSpPr txBox="1"/>
          <p:nvPr/>
        </p:nvSpPr>
        <p:spPr>
          <a:xfrm>
            <a:off x="6902312" y="5555436"/>
            <a:ext cx="408674" cy="395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defRPr sz="1500" b="1">
                <a:solidFill>
                  <a:srgbClr val="374556"/>
                </a:solidFill>
                <a:latin typeface="Helvetica"/>
                <a:ea typeface="Helvetica"/>
                <a:cs typeface="Helvetica"/>
                <a:sym typeface="Helvetica"/>
              </a:defRPr>
            </a:pPr>
            <a:r>
              <a:t>Y</a:t>
            </a:r>
          </a:p>
        </p:txBody>
      </p:sp>
      <p:sp>
        <p:nvSpPr>
          <p:cNvPr id="1802" name="31"/>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31</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 grpId="1" animBg="1" advAuto="0"/>
      <p:bldP spid="1782" grpId="2" animBg="1" advAuto="0"/>
      <p:bldP spid="1786" grpId="3"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 name="Rectangle"/>
          <p:cNvSpPr/>
          <p:nvPr/>
        </p:nvSpPr>
        <p:spPr>
          <a:xfrm>
            <a:off x="-29388" y="-53314"/>
            <a:ext cx="24430076" cy="4005392"/>
          </a:xfrm>
          <a:prstGeom prst="rect">
            <a:avLst/>
          </a:prstGeom>
          <a:solidFill>
            <a:srgbClr val="81A489"/>
          </a:solidFill>
          <a:ln w="12700">
            <a:miter lim="400000"/>
          </a:ln>
        </p:spPr>
        <p:txBody>
          <a:bodyPr lIns="45719" rIns="45719" anchor="ctr"/>
          <a:lstStyle/>
          <a:p>
            <a:endParaRPr/>
          </a:p>
        </p:txBody>
      </p:sp>
      <p:sp>
        <p:nvSpPr>
          <p:cNvPr id="1884"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885" name="34"/>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34</a:t>
            </a:r>
          </a:p>
          <a:p>
            <a:pPr lvl="1">
              <a:defRPr sz="3000">
                <a:solidFill>
                  <a:srgbClr val="EBEBEB"/>
                </a:solidFill>
                <a:latin typeface="Helvetica"/>
                <a:ea typeface="Helvetica"/>
                <a:cs typeface="Helvetica"/>
                <a:sym typeface="Helvetica"/>
              </a:defRPr>
            </a:pPr>
            <a:endParaRPr/>
          </a:p>
        </p:txBody>
      </p:sp>
      <p:grpSp>
        <p:nvGrpSpPr>
          <p:cNvPr id="1889" name="Group"/>
          <p:cNvGrpSpPr/>
          <p:nvPr/>
        </p:nvGrpSpPr>
        <p:grpSpPr>
          <a:xfrm>
            <a:off x="2116354" y="1013301"/>
            <a:ext cx="24208200" cy="2461604"/>
            <a:chOff x="-5924214" y="212886"/>
            <a:chExt cx="24208198" cy="2461602"/>
          </a:xfrm>
        </p:grpSpPr>
        <p:sp>
          <p:nvSpPr>
            <p:cNvPr id="1886" name="STATS  CHEAT SHEET"/>
            <p:cNvSpPr txBox="1"/>
            <p:nvPr/>
          </p:nvSpPr>
          <p:spPr>
            <a:xfrm>
              <a:off x="-1" y="1442734"/>
              <a:ext cx="8290163" cy="12317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b="1">
                  <a:solidFill>
                    <a:srgbClr val="FFFFFF"/>
                  </a:solidFill>
                  <a:latin typeface="Helvetica"/>
                  <a:ea typeface="Helvetica"/>
                  <a:cs typeface="Helvetica"/>
                  <a:sym typeface="Helvetica"/>
                </a:defRPr>
              </a:pPr>
              <a:r>
                <a:t>STATS</a:t>
              </a:r>
              <a:r>
                <a:rPr sz="1200">
                  <a:solidFill>
                    <a:srgbClr val="000000"/>
                  </a:solidFill>
                  <a:latin typeface="Times Roman"/>
                  <a:ea typeface="Times Roman"/>
                  <a:cs typeface="Times Roman"/>
                  <a:sym typeface="Times Roman"/>
                </a:rPr>
                <a:t> </a:t>
              </a:r>
              <a:r>
                <a:t> CHEAT SHEET </a:t>
              </a:r>
            </a:p>
          </p:txBody>
        </p:sp>
        <p:sp>
          <p:nvSpPr>
            <p:cNvPr id="1887" name="https://rstudio.com/resources/cheatsheets/ for various relevant cheat sheets.…"/>
            <p:cNvSpPr txBox="1"/>
            <p:nvPr/>
          </p:nvSpPr>
          <p:spPr>
            <a:xfrm>
              <a:off x="-4004834" y="212886"/>
              <a:ext cx="22288819" cy="23784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200" spc="412">
                  <a:solidFill>
                    <a:srgbClr val="FFFFFF"/>
                  </a:solidFill>
                  <a:latin typeface="Helvetica"/>
                  <a:ea typeface="Helvetica"/>
                  <a:cs typeface="Helvetica"/>
                  <a:sym typeface="Helvetica"/>
                </a:defRPr>
              </a:pPr>
              <a:r>
                <a:t>https://rstudio.com/resources/cheatsheets/ for various relevant cheat sheets.</a:t>
              </a:r>
              <a:endParaRPr sz="1200" spc="225">
                <a:solidFill>
                  <a:srgbClr val="000000"/>
                </a:solidFill>
                <a:latin typeface="Times Roman"/>
                <a:ea typeface="Times Roman"/>
                <a:cs typeface="Times Roman"/>
                <a:sym typeface="Times Roman"/>
              </a:endParaRPr>
            </a:p>
            <a:p>
              <a:pPr>
                <a:defRPr sz="2200" spc="412">
                  <a:solidFill>
                    <a:srgbClr val="FFFFFF"/>
                  </a:solidFill>
                  <a:latin typeface="Helvetica"/>
                  <a:ea typeface="Helvetica"/>
                  <a:cs typeface="Helvetica"/>
                  <a:sym typeface="Helvetica"/>
                </a:defRPr>
              </a:pPr>
              <a:r>
                <a:t>Other example: https://www.dummies.com/programming/r/statistical-analysis-with-r-for-dummies-cheat-sheet/</a:t>
              </a:r>
              <a:endParaRPr sz="1200" spc="225">
                <a:solidFill>
                  <a:srgbClr val="000000"/>
                </a:solidFill>
                <a:latin typeface="Times Roman"/>
                <a:ea typeface="Times Roman"/>
                <a:cs typeface="Times Roman"/>
                <a:sym typeface="Times Roman"/>
              </a:endParaRPr>
            </a:p>
          </p:txBody>
        </p:sp>
        <p:sp>
          <p:nvSpPr>
            <p:cNvPr id="1888" name="Line"/>
            <p:cNvSpPr/>
            <p:nvPr/>
          </p:nvSpPr>
          <p:spPr>
            <a:xfrm>
              <a:off x="-5924215" y="403636"/>
              <a:ext cx="1490287"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1894" name="Group"/>
          <p:cNvGrpSpPr/>
          <p:nvPr/>
        </p:nvGrpSpPr>
        <p:grpSpPr>
          <a:xfrm>
            <a:off x="18905029" y="4605484"/>
            <a:ext cx="5219309" cy="8202499"/>
            <a:chOff x="0" y="0"/>
            <a:chExt cx="5219308" cy="8202497"/>
          </a:xfrm>
        </p:grpSpPr>
        <p:sp>
          <p:nvSpPr>
            <p:cNvPr id="1890"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891"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B39C85"/>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892"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F3C290">
                <a:alpha val="95258"/>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893"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alpha val="67831"/>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grpSp>
      <p:grpSp>
        <p:nvGrpSpPr>
          <p:cNvPr id="1906" name="Group"/>
          <p:cNvGrpSpPr/>
          <p:nvPr/>
        </p:nvGrpSpPr>
        <p:grpSpPr>
          <a:xfrm>
            <a:off x="1736161" y="4596970"/>
            <a:ext cx="16887740" cy="8271296"/>
            <a:chOff x="-12699" y="0"/>
            <a:chExt cx="16887738" cy="8271295"/>
          </a:xfrm>
        </p:grpSpPr>
        <p:sp>
          <p:nvSpPr>
            <p:cNvPr id="1895" name="Группа 36"/>
            <p:cNvSpPr/>
            <p:nvPr/>
          </p:nvSpPr>
          <p:spPr>
            <a:xfrm>
              <a:off x="0" y="0"/>
              <a:ext cx="16875039" cy="1788800"/>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6" name="Группа 54"/>
            <p:cNvSpPr/>
            <p:nvPr/>
          </p:nvSpPr>
          <p:spPr>
            <a:xfrm>
              <a:off x="-12700" y="2160832"/>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7" name="Группа 63"/>
            <p:cNvSpPr/>
            <p:nvPr/>
          </p:nvSpPr>
          <p:spPr>
            <a:xfrm>
              <a:off x="0" y="4321664"/>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8" name="Группа 69"/>
            <p:cNvSpPr/>
            <p:nvPr/>
          </p:nvSpPr>
          <p:spPr>
            <a:xfrm>
              <a:off x="0" y="6482495"/>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9"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a:p>
          </p:txBody>
        </p:sp>
        <p:sp>
          <p:nvSpPr>
            <p:cNvPr id="1900" name="Line"/>
            <p:cNvSpPr/>
            <p:nvPr/>
          </p:nvSpPr>
          <p:spPr>
            <a:xfrm flipV="1">
              <a:off x="4016005"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901" name="Line"/>
            <p:cNvSpPr/>
            <p:nvPr/>
          </p:nvSpPr>
          <p:spPr>
            <a:xfrm flipV="1">
              <a:off x="7020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902" name="Line"/>
            <p:cNvSpPr/>
            <p:nvPr/>
          </p:nvSpPr>
          <p:spPr>
            <a:xfrm flipV="1">
              <a:off x="9475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a:p>
          </p:txBody>
        </p:sp>
        <p:sp>
          <p:nvSpPr>
            <p:cNvPr id="1903" name="Line"/>
            <p:cNvSpPr/>
            <p:nvPr/>
          </p:nvSpPr>
          <p:spPr>
            <a:xfrm flipV="1">
              <a:off x="6774096"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a:p>
          </p:txBody>
        </p:sp>
        <p:sp>
          <p:nvSpPr>
            <p:cNvPr id="1904" name="Line"/>
            <p:cNvSpPr/>
            <p:nvPr/>
          </p:nvSpPr>
          <p:spPr>
            <a:xfrm flipV="1">
              <a:off x="10885442"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905" name="Line"/>
            <p:cNvSpPr/>
            <p:nvPr/>
          </p:nvSpPr>
          <p:spPr>
            <a:xfrm flipV="1">
              <a:off x="4349240" y="4441609"/>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a:p>
          </p:txBody>
        </p:sp>
      </p:grpSp>
      <p:sp>
        <p:nvSpPr>
          <p:cNvPr id="1907" name="GET STARTED"/>
          <p:cNvSpPr txBox="1"/>
          <p:nvPr/>
        </p:nvSpPr>
        <p:spPr>
          <a:xfrm>
            <a:off x="19569093" y="4957490"/>
            <a:ext cx="200519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GET STARTED</a:t>
            </a:r>
          </a:p>
        </p:txBody>
      </p:sp>
      <p:sp>
        <p:nvSpPr>
          <p:cNvPr id="1908" name="REGRESSION MODELS"/>
          <p:cNvSpPr txBox="1"/>
          <p:nvPr/>
        </p:nvSpPr>
        <p:spPr>
          <a:xfrm>
            <a:off x="19815658" y="7062112"/>
            <a:ext cx="2784979" cy="119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REGRESSION MODELS</a:t>
            </a:r>
            <a:endParaRPr sz="1200">
              <a:solidFill>
                <a:srgbClr val="000000"/>
              </a:solidFill>
              <a:latin typeface="Times Roman"/>
              <a:ea typeface="Times Roman"/>
              <a:cs typeface="Times Roman"/>
              <a:sym typeface="Times Roman"/>
            </a:endParaRPr>
          </a:p>
        </p:txBody>
      </p:sp>
      <p:sp>
        <p:nvSpPr>
          <p:cNvPr id="1909" name="VARIABLES"/>
          <p:cNvSpPr txBox="1"/>
          <p:nvPr/>
        </p:nvSpPr>
        <p:spPr>
          <a:xfrm>
            <a:off x="19219005" y="11668586"/>
            <a:ext cx="227813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solidFill>
                  <a:srgbClr val="FFFFFF"/>
                </a:solidFill>
                <a:latin typeface="Helvetica"/>
                <a:ea typeface="Helvetica"/>
                <a:cs typeface="Helvetica"/>
                <a:sym typeface="Helvetica"/>
              </a:defRPr>
            </a:pPr>
            <a:r>
              <a:t>VARIABLES</a:t>
            </a:r>
            <a:r>
              <a:rPr sz="1200">
                <a:solidFill>
                  <a:srgbClr val="000000"/>
                </a:solidFill>
                <a:latin typeface="Times Roman"/>
                <a:ea typeface="Times Roman"/>
                <a:cs typeface="Times Roman"/>
                <a:sym typeface="Times Roman"/>
              </a:rPr>
              <a:t> </a:t>
            </a:r>
          </a:p>
        </p:txBody>
      </p:sp>
      <p:sp>
        <p:nvSpPr>
          <p:cNvPr id="1910" name="Import Data:"/>
          <p:cNvSpPr txBox="1"/>
          <p:nvPr/>
        </p:nvSpPr>
        <p:spPr>
          <a:xfrm>
            <a:off x="2029364" y="4718849"/>
            <a:ext cx="2278134"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Import Data:</a:t>
            </a:r>
          </a:p>
        </p:txBody>
      </p:sp>
      <p:sp>
        <p:nvSpPr>
          <p:cNvPr id="1911" name="summary(my.data)…"/>
          <p:cNvSpPr txBox="1"/>
          <p:nvPr/>
        </p:nvSpPr>
        <p:spPr>
          <a:xfrm>
            <a:off x="11938295" y="5074033"/>
            <a:ext cx="323168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summary(my.data)</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nrow(my.data)</a:t>
            </a:r>
          </a:p>
        </p:txBody>
      </p:sp>
      <p:sp>
        <p:nvSpPr>
          <p:cNvPr id="1912" name="length(my.data)…"/>
          <p:cNvSpPr txBox="1"/>
          <p:nvPr/>
        </p:nvSpPr>
        <p:spPr>
          <a:xfrm>
            <a:off x="15245943" y="5074033"/>
            <a:ext cx="3377958"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length(my.data)</a:t>
            </a:r>
          </a:p>
          <a:p>
            <a:pPr>
              <a:defRPr sz="2500" spc="-200">
                <a:solidFill>
                  <a:srgbClr val="000000"/>
                </a:solidFill>
                <a:latin typeface="Courier"/>
                <a:ea typeface="Courier"/>
                <a:cs typeface="Courier"/>
                <a:sym typeface="Courier"/>
              </a:defRPr>
            </a:pPr>
            <a:r>
              <a:t>names(my.data)</a:t>
            </a:r>
          </a:p>
        </p:txBody>
      </p:sp>
      <p:sp>
        <p:nvSpPr>
          <p:cNvPr id="1913" name="Overview of Data:"/>
          <p:cNvSpPr txBox="1"/>
          <p:nvPr/>
        </p:nvSpPr>
        <p:spPr>
          <a:xfrm>
            <a:off x="8375087" y="4718849"/>
            <a:ext cx="337795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Overview of Data:</a:t>
            </a:r>
          </a:p>
        </p:txBody>
      </p:sp>
      <p:sp>
        <p:nvSpPr>
          <p:cNvPr id="1914" name="read_excel(“my.data.xlsx”)"/>
          <p:cNvSpPr txBox="1"/>
          <p:nvPr/>
        </p:nvSpPr>
        <p:spPr>
          <a:xfrm>
            <a:off x="2052238" y="5329691"/>
            <a:ext cx="4553789"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read_excel(“my.data.xlsx”)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1200" spc="-96">
              <a:latin typeface="Times Roman"/>
              <a:ea typeface="Times Roman"/>
              <a:cs typeface="Times Roman"/>
              <a:sym typeface="Times Roman"/>
            </a:endParaRPr>
          </a:p>
        </p:txBody>
      </p:sp>
      <p:sp>
        <p:nvSpPr>
          <p:cNvPr id="1915" name="Linear:"/>
          <p:cNvSpPr txBox="1"/>
          <p:nvPr/>
        </p:nvSpPr>
        <p:spPr>
          <a:xfrm>
            <a:off x="1966822" y="6837791"/>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Linear:</a:t>
            </a:r>
          </a:p>
        </p:txBody>
      </p:sp>
      <p:sp>
        <p:nvSpPr>
          <p:cNvPr id="1916" name="Logistic:"/>
          <p:cNvSpPr txBox="1"/>
          <p:nvPr/>
        </p:nvSpPr>
        <p:spPr>
          <a:xfrm>
            <a:off x="6063088" y="6837791"/>
            <a:ext cx="356824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Logistic:</a:t>
            </a:r>
          </a:p>
        </p:txBody>
      </p:sp>
      <p:sp>
        <p:nvSpPr>
          <p:cNvPr id="1917" name="lm(y~x, data=my.data)…"/>
          <p:cNvSpPr txBox="1"/>
          <p:nvPr/>
        </p:nvSpPr>
        <p:spPr>
          <a:xfrm>
            <a:off x="1963210" y="7435162"/>
            <a:ext cx="3806358"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lm(y~x, data=my.data)</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confint(model)</a:t>
            </a:r>
            <a:endParaRPr sz="1200" spc="-96">
              <a:latin typeface="Times Roman"/>
              <a:ea typeface="Times Roman"/>
              <a:cs typeface="Times Roman"/>
              <a:sym typeface="Times Roman"/>
            </a:endParaRPr>
          </a:p>
        </p:txBody>
      </p:sp>
      <p:sp>
        <p:nvSpPr>
          <p:cNvPr id="1918" name="glm(y~x,…"/>
          <p:cNvSpPr txBox="1"/>
          <p:nvPr/>
        </p:nvSpPr>
        <p:spPr>
          <a:xfrm>
            <a:off x="6267992" y="7435162"/>
            <a:ext cx="3806357"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glm(y~x, </a:t>
            </a:r>
          </a:p>
          <a:p>
            <a:pPr>
              <a:defRPr sz="2500" spc="-200">
                <a:solidFill>
                  <a:srgbClr val="000000"/>
                </a:solidFill>
                <a:latin typeface="Courier"/>
                <a:ea typeface="Courier"/>
                <a:cs typeface="Courier"/>
                <a:sym typeface="Courier"/>
              </a:defRPr>
            </a:pPr>
            <a:r>
              <a:t>data=my.data)</a:t>
            </a:r>
            <a:endParaRPr sz="1200" spc="-96">
              <a:latin typeface="Times Roman"/>
              <a:ea typeface="Times Roman"/>
              <a:cs typeface="Times Roman"/>
              <a:sym typeface="Times Roman"/>
            </a:endParaRPr>
          </a:p>
        </p:txBody>
      </p:sp>
      <p:sp>
        <p:nvSpPr>
          <p:cNvPr id="1919" name="Linear Mixed:"/>
          <p:cNvSpPr txBox="1"/>
          <p:nvPr/>
        </p:nvSpPr>
        <p:spPr>
          <a:xfrm>
            <a:off x="8989671" y="6837791"/>
            <a:ext cx="312123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Linear Mixed:</a:t>
            </a:r>
          </a:p>
        </p:txBody>
      </p:sp>
      <p:sp>
        <p:nvSpPr>
          <p:cNvPr id="1920" name="lmer(y~x + (1|z), data=my.data)"/>
          <p:cNvSpPr txBox="1"/>
          <p:nvPr/>
        </p:nvSpPr>
        <p:spPr>
          <a:xfrm>
            <a:off x="9383903" y="7524062"/>
            <a:ext cx="3059286"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lmer(y~x + (1|z), data=my.data)</a:t>
            </a:r>
          </a:p>
        </p:txBody>
      </p:sp>
      <p:sp>
        <p:nvSpPr>
          <p:cNvPr id="1921" name="Emmeans:"/>
          <p:cNvSpPr txBox="1"/>
          <p:nvPr/>
        </p:nvSpPr>
        <p:spPr>
          <a:xfrm>
            <a:off x="11996152" y="9021533"/>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Emmeans:</a:t>
            </a:r>
          </a:p>
        </p:txBody>
      </p:sp>
      <p:sp>
        <p:nvSpPr>
          <p:cNvPr id="1922" name="emmeans(model,~x)…"/>
          <p:cNvSpPr txBox="1"/>
          <p:nvPr/>
        </p:nvSpPr>
        <p:spPr>
          <a:xfrm>
            <a:off x="14025698" y="9539784"/>
            <a:ext cx="428155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emmeans(model,~x)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pairs(emmeans(model,~x))</a:t>
            </a:r>
          </a:p>
        </p:txBody>
      </p:sp>
      <p:sp>
        <p:nvSpPr>
          <p:cNvPr id="1923" name="table(my.data$x)…"/>
          <p:cNvSpPr txBox="1"/>
          <p:nvPr/>
        </p:nvSpPr>
        <p:spPr>
          <a:xfrm>
            <a:off x="4352477" y="11492476"/>
            <a:ext cx="4553789"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table(my.data$x)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is.numeric(my.data$x)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is.factor(my.data$x)</a:t>
            </a:r>
          </a:p>
        </p:txBody>
      </p:sp>
      <p:sp>
        <p:nvSpPr>
          <p:cNvPr id="1924" name="my.data &lt;- mutate(my.data, x = factor(x))…"/>
          <p:cNvSpPr txBox="1"/>
          <p:nvPr/>
        </p:nvSpPr>
        <p:spPr>
          <a:xfrm>
            <a:off x="11485470" y="11594076"/>
            <a:ext cx="7135756"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my.data &lt;- mutate(my.data, x = factor(x))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my.data$z &lt;- as.numeric(my.data$z)</a:t>
            </a:r>
            <a:endParaRPr sz="1200" spc="-96">
              <a:latin typeface="Times Roman"/>
              <a:ea typeface="Times Roman"/>
              <a:cs typeface="Times Roman"/>
              <a:sym typeface="Times Roman"/>
            </a:endParaRPr>
          </a:p>
        </p:txBody>
      </p:sp>
      <p:sp>
        <p:nvSpPr>
          <p:cNvPr id="1925" name="anova(model2, model1)"/>
          <p:cNvSpPr txBox="1"/>
          <p:nvPr/>
        </p:nvSpPr>
        <p:spPr>
          <a:xfrm>
            <a:off x="1996631" y="9760199"/>
            <a:ext cx="7808858"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anova(model2, model1)</a:t>
            </a:r>
            <a:endParaRPr sz="1200" spc="-96">
              <a:latin typeface="Times Roman"/>
              <a:ea typeface="Times Roman"/>
              <a:cs typeface="Times Roman"/>
              <a:sym typeface="Times Roman"/>
            </a:endParaRPr>
          </a:p>
        </p:txBody>
      </p:sp>
      <p:sp>
        <p:nvSpPr>
          <p:cNvPr id="1926" name="ANOVA:"/>
          <p:cNvSpPr txBox="1"/>
          <p:nvPr/>
        </p:nvSpPr>
        <p:spPr>
          <a:xfrm>
            <a:off x="1966822" y="9021533"/>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ANOVA:</a:t>
            </a:r>
          </a:p>
        </p:txBody>
      </p:sp>
      <p:sp>
        <p:nvSpPr>
          <p:cNvPr id="1927" name="Check Type:"/>
          <p:cNvSpPr txBox="1"/>
          <p:nvPr/>
        </p:nvSpPr>
        <p:spPr>
          <a:xfrm>
            <a:off x="1968941" y="11205274"/>
            <a:ext cx="2271980"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Check Type:</a:t>
            </a:r>
          </a:p>
        </p:txBody>
      </p:sp>
      <p:sp>
        <p:nvSpPr>
          <p:cNvPr id="1928" name="TESTS/COMPARISONS"/>
          <p:cNvSpPr txBox="1"/>
          <p:nvPr/>
        </p:nvSpPr>
        <p:spPr>
          <a:xfrm>
            <a:off x="19595369" y="9255634"/>
            <a:ext cx="3377958" cy="119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TESTS/COMPARISONS</a:t>
            </a:r>
            <a:endParaRPr sz="1200">
              <a:solidFill>
                <a:srgbClr val="000000"/>
              </a:solidFill>
              <a:latin typeface="Times Roman"/>
              <a:ea typeface="Times Roman"/>
              <a:cs typeface="Times Roman"/>
              <a:sym typeface="Times Roman"/>
            </a:endParaRPr>
          </a:p>
        </p:txBody>
      </p:sp>
      <p:sp>
        <p:nvSpPr>
          <p:cNvPr id="1929" name="Change Type:"/>
          <p:cNvSpPr txBox="1"/>
          <p:nvPr/>
        </p:nvSpPr>
        <p:spPr>
          <a:xfrm>
            <a:off x="8929082" y="11204113"/>
            <a:ext cx="356824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Change Type:</a:t>
            </a:r>
          </a:p>
        </p:txBody>
      </p:sp>
      <p:sp>
        <p:nvSpPr>
          <p:cNvPr id="1930" name="Check Model:"/>
          <p:cNvSpPr txBox="1"/>
          <p:nvPr/>
        </p:nvSpPr>
        <p:spPr>
          <a:xfrm>
            <a:off x="12922787" y="6837791"/>
            <a:ext cx="312123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Check Model:</a:t>
            </a:r>
          </a:p>
        </p:txBody>
      </p:sp>
      <p:sp>
        <p:nvSpPr>
          <p:cNvPr id="1931" name="F-Test:"/>
          <p:cNvSpPr txBox="1"/>
          <p:nvPr/>
        </p:nvSpPr>
        <p:spPr>
          <a:xfrm>
            <a:off x="6917987" y="9021533"/>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F-Test:</a:t>
            </a:r>
          </a:p>
        </p:txBody>
      </p:sp>
      <p:sp>
        <p:nvSpPr>
          <p:cNvPr id="1932" name="summary(model) par(mfrow=c(2,2))…"/>
          <p:cNvSpPr txBox="1"/>
          <p:nvPr/>
        </p:nvSpPr>
        <p:spPr>
          <a:xfrm>
            <a:off x="15405279" y="7028762"/>
            <a:ext cx="3059287"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summary(model)</a:t>
            </a:r>
            <a:r>
              <a:rPr sz="1200" spc="-96">
                <a:latin typeface="Times Roman"/>
                <a:ea typeface="Times Roman"/>
                <a:cs typeface="Times Roman"/>
                <a:sym typeface="Times Roman"/>
              </a:rPr>
              <a:t> </a:t>
            </a:r>
            <a:r>
              <a:t>par(mfrow=c(2,2))</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plot(model)</a:t>
            </a:r>
            <a:endParaRPr sz="1200" spc="-96">
              <a:latin typeface="Times Roman"/>
              <a:ea typeface="Times Roman"/>
              <a:cs typeface="Times Roman"/>
              <a:sym typeface="Times Roman"/>
            </a:endParaRPr>
          </a:p>
        </p:txBody>
      </p:sp>
      <p:sp>
        <p:nvSpPr>
          <p:cNvPr id="1933" name="drop1(model, test=&quot;F&quot;)"/>
          <p:cNvSpPr txBox="1"/>
          <p:nvPr/>
        </p:nvSpPr>
        <p:spPr>
          <a:xfrm>
            <a:off x="6884974" y="9760199"/>
            <a:ext cx="7808858"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drop1(model, test="F")</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1200" spc="-96">
              <a:latin typeface="Times Roman"/>
              <a:ea typeface="Times Roman"/>
              <a:cs typeface="Times Roman"/>
              <a:sym typeface="Times Roman"/>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What is high performance computing (HPC)?</a:t>
            </a:r>
            <a:endParaRPr dirty="0"/>
          </a:p>
        </p:txBody>
      </p:sp>
      <p:grpSp>
        <p:nvGrpSpPr>
          <p:cNvPr id="293" name="Group 292">
            <a:extLst>
              <a:ext uri="{FF2B5EF4-FFF2-40B4-BE49-F238E27FC236}">
                <a16:creationId xmlns:a16="http://schemas.microsoft.com/office/drawing/2014/main" id="{7279DB27-1FAD-59E9-A21F-DF27C89229B3}"/>
              </a:ext>
            </a:extLst>
          </p:cNvPr>
          <p:cNvGrpSpPr/>
          <p:nvPr/>
        </p:nvGrpSpPr>
        <p:grpSpPr>
          <a:xfrm>
            <a:off x="12487360" y="3346608"/>
            <a:ext cx="11257911" cy="9177106"/>
            <a:chOff x="6246933" y="1672389"/>
            <a:chExt cx="5631889" cy="4590944"/>
          </a:xfrm>
        </p:grpSpPr>
        <p:grpSp>
          <p:nvGrpSpPr>
            <p:cNvPr id="290" name="Group 289">
              <a:extLst>
                <a:ext uri="{FF2B5EF4-FFF2-40B4-BE49-F238E27FC236}">
                  <a16:creationId xmlns:a16="http://schemas.microsoft.com/office/drawing/2014/main" id="{28D18A0C-1078-19F1-6354-27ADB1229384}"/>
                </a:ext>
              </a:extLst>
            </p:cNvPr>
            <p:cNvGrpSpPr/>
            <p:nvPr/>
          </p:nvGrpSpPr>
          <p:grpSpPr>
            <a:xfrm>
              <a:off x="6246933" y="1672389"/>
              <a:ext cx="5631889" cy="4590944"/>
              <a:chOff x="6500811" y="1982239"/>
              <a:chExt cx="5631889" cy="4590944"/>
            </a:xfrm>
          </p:grpSpPr>
          <p:grpSp>
            <p:nvGrpSpPr>
              <p:cNvPr id="289" name="Group 288">
                <a:extLst>
                  <a:ext uri="{FF2B5EF4-FFF2-40B4-BE49-F238E27FC236}">
                    <a16:creationId xmlns:a16="http://schemas.microsoft.com/office/drawing/2014/main" id="{ED77D9AC-D36E-0C37-8BA4-9D63B63675B7}"/>
                  </a:ext>
                </a:extLst>
              </p:cNvPr>
              <p:cNvGrpSpPr/>
              <p:nvPr/>
            </p:nvGrpSpPr>
            <p:grpSpPr>
              <a:xfrm>
                <a:off x="7517892" y="4425451"/>
                <a:ext cx="1676400" cy="2147732"/>
                <a:chOff x="6468553" y="4203114"/>
                <a:chExt cx="1676400" cy="2147732"/>
              </a:xfrm>
            </p:grpSpPr>
            <p:sp>
              <p:nvSpPr>
                <p:cNvPr id="269" name="Rounded Rectangle 268">
                  <a:extLst>
                    <a:ext uri="{FF2B5EF4-FFF2-40B4-BE49-F238E27FC236}">
                      <a16:creationId xmlns:a16="http://schemas.microsoft.com/office/drawing/2014/main" id="{00EB2370-A1ED-133F-9630-D9C012B942EF}"/>
                    </a:ext>
                  </a:extLst>
                </p:cNvPr>
                <p:cNvSpPr/>
                <p:nvPr/>
              </p:nvSpPr>
              <p:spPr bwMode="auto">
                <a:xfrm>
                  <a:off x="6468553" y="4203114"/>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Data-heavy tasks</a:t>
                  </a:r>
                </a:p>
              </p:txBody>
            </p:sp>
            <p:grpSp>
              <p:nvGrpSpPr>
                <p:cNvPr id="39" name="Group 38">
                  <a:extLst>
                    <a:ext uri="{FF2B5EF4-FFF2-40B4-BE49-F238E27FC236}">
                      <a16:creationId xmlns:a16="http://schemas.microsoft.com/office/drawing/2014/main" id="{9388A19A-C27E-2C5D-ED63-81E33E9D5A1C}"/>
                    </a:ext>
                  </a:extLst>
                </p:cNvPr>
                <p:cNvGrpSpPr/>
                <p:nvPr/>
              </p:nvGrpSpPr>
              <p:grpSpPr>
                <a:xfrm>
                  <a:off x="6526371" y="4205989"/>
                  <a:ext cx="1554010" cy="1519610"/>
                  <a:chOff x="5410200" y="4923351"/>
                  <a:chExt cx="1554010" cy="1519610"/>
                </a:xfrm>
              </p:grpSpPr>
              <p:pic>
                <p:nvPicPr>
                  <p:cNvPr id="32" name="Graphic 31" descr="Database with solid fill">
                    <a:extLst>
                      <a:ext uri="{FF2B5EF4-FFF2-40B4-BE49-F238E27FC236}">
                        <a16:creationId xmlns:a16="http://schemas.microsoft.com/office/drawing/2014/main" id="{396EDE04-704C-AD6A-55D2-0E8967C86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9810" y="5027042"/>
                    <a:ext cx="914400" cy="914400"/>
                  </a:xfrm>
                  <a:prstGeom prst="rect">
                    <a:avLst/>
                  </a:prstGeom>
                </p:spPr>
              </p:pic>
              <p:pic>
                <p:nvPicPr>
                  <p:cNvPr id="36" name="Graphic 35" descr="Database with solid fill">
                    <a:extLst>
                      <a:ext uri="{FF2B5EF4-FFF2-40B4-BE49-F238E27FC236}">
                        <a16:creationId xmlns:a16="http://schemas.microsoft.com/office/drawing/2014/main" id="{A65808C8-C5D5-0A89-270F-8F223B2042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200" y="5033909"/>
                    <a:ext cx="914400" cy="914400"/>
                  </a:xfrm>
                  <a:prstGeom prst="rect">
                    <a:avLst/>
                  </a:prstGeom>
                </p:spPr>
              </p:pic>
              <p:pic>
                <p:nvPicPr>
                  <p:cNvPr id="38" name="Graphic 37">
                    <a:extLst>
                      <a:ext uri="{FF2B5EF4-FFF2-40B4-BE49-F238E27FC236}">
                        <a16:creationId xmlns:a16="http://schemas.microsoft.com/office/drawing/2014/main" id="{411E4FD6-FFD4-6A0C-E76A-588821D519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168" y="5904740"/>
                    <a:ext cx="1076442" cy="538221"/>
                  </a:xfrm>
                  <a:prstGeom prst="rect">
                    <a:avLst/>
                  </a:prstGeom>
                </p:spPr>
              </p:pic>
              <p:pic>
                <p:nvPicPr>
                  <p:cNvPr id="34" name="Graphic 33" descr="Database with solid fill">
                    <a:extLst>
                      <a:ext uri="{FF2B5EF4-FFF2-40B4-BE49-F238E27FC236}">
                        <a16:creationId xmlns:a16="http://schemas.microsoft.com/office/drawing/2014/main" id="{0FECF80B-86AD-9BCF-9C13-B58FC47018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0189" y="4923351"/>
                    <a:ext cx="914400" cy="914400"/>
                  </a:xfrm>
                  <a:prstGeom prst="rect">
                    <a:avLst/>
                  </a:prstGeom>
                </p:spPr>
              </p:pic>
            </p:grpSp>
          </p:grpSp>
          <p:grpSp>
            <p:nvGrpSpPr>
              <p:cNvPr id="284" name="Group 283">
                <a:extLst>
                  <a:ext uri="{FF2B5EF4-FFF2-40B4-BE49-F238E27FC236}">
                    <a16:creationId xmlns:a16="http://schemas.microsoft.com/office/drawing/2014/main" id="{0E688CDB-7A82-E83E-F1D7-34BBCD480003}"/>
                  </a:ext>
                </a:extLst>
              </p:cNvPr>
              <p:cNvGrpSpPr/>
              <p:nvPr/>
            </p:nvGrpSpPr>
            <p:grpSpPr>
              <a:xfrm>
                <a:off x="6500811" y="1982239"/>
                <a:ext cx="1676400" cy="2147732"/>
                <a:chOff x="6708047" y="1655295"/>
                <a:chExt cx="1676400" cy="2147732"/>
              </a:xfrm>
            </p:grpSpPr>
            <p:sp>
              <p:nvSpPr>
                <p:cNvPr id="266" name="Rounded Rectangle 265">
                  <a:extLst>
                    <a:ext uri="{FF2B5EF4-FFF2-40B4-BE49-F238E27FC236}">
                      <a16:creationId xmlns:a16="http://schemas.microsoft.com/office/drawing/2014/main" id="{8E00ECBF-4B47-D454-6183-2E31F10FB072}"/>
                    </a:ext>
                  </a:extLst>
                </p:cNvPr>
                <p:cNvSpPr/>
                <p:nvPr/>
              </p:nvSpPr>
              <p:spPr bwMode="auto">
                <a:xfrm>
                  <a:off x="6708047" y="1655295"/>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GPU-based tasks</a:t>
                  </a:r>
                </a:p>
              </p:txBody>
            </p:sp>
            <p:pic>
              <p:nvPicPr>
                <p:cNvPr id="41" name="Graphic 40">
                  <a:extLst>
                    <a:ext uri="{FF2B5EF4-FFF2-40B4-BE49-F238E27FC236}">
                      <a16:creationId xmlns:a16="http://schemas.microsoft.com/office/drawing/2014/main" id="{F0461A50-B1EA-D287-0B2F-CFC726C30BA7}"/>
                    </a:ext>
                  </a:extLst>
                </p:cNvPr>
                <p:cNvPicPr>
                  <a:picLocks noChangeAspect="1"/>
                </p:cNvPicPr>
                <p:nvPr/>
              </p:nvPicPr>
              <p:blipFill>
                <a:blip r:embed="rId9">
                  <a:alphaModFix/>
                  <a:extLst>
                    <a:ext uri="{96DAC541-7B7A-43D3-8B79-37D633B846F1}">
                      <asvg:svgBlip xmlns:asvg="http://schemas.microsoft.com/office/drawing/2016/SVG/main" r:embed="rId10"/>
                    </a:ext>
                  </a:extLst>
                </a:blip>
                <a:stretch>
                  <a:fillRect/>
                </a:stretch>
              </p:blipFill>
              <p:spPr>
                <a:xfrm>
                  <a:off x="6869217" y="1720543"/>
                  <a:ext cx="1418230" cy="864590"/>
                </a:xfrm>
                <a:prstGeom prst="rect">
                  <a:avLst/>
                </a:prstGeom>
              </p:spPr>
            </p:pic>
          </p:grpSp>
          <p:grpSp>
            <p:nvGrpSpPr>
              <p:cNvPr id="286" name="Group 285">
                <a:extLst>
                  <a:ext uri="{FF2B5EF4-FFF2-40B4-BE49-F238E27FC236}">
                    <a16:creationId xmlns:a16="http://schemas.microsoft.com/office/drawing/2014/main" id="{E6E9EC7E-D5F7-CC09-953D-561946140800}"/>
                  </a:ext>
                </a:extLst>
              </p:cNvPr>
              <p:cNvGrpSpPr/>
              <p:nvPr/>
            </p:nvGrpSpPr>
            <p:grpSpPr>
              <a:xfrm>
                <a:off x="9439341" y="4400563"/>
                <a:ext cx="1820780" cy="2170936"/>
                <a:chOff x="9885369" y="1598768"/>
                <a:chExt cx="1820780" cy="2170936"/>
              </a:xfrm>
            </p:grpSpPr>
            <p:sp>
              <p:nvSpPr>
                <p:cNvPr id="268" name="Rounded Rectangle 267">
                  <a:extLst>
                    <a:ext uri="{FF2B5EF4-FFF2-40B4-BE49-F238E27FC236}">
                      <a16:creationId xmlns:a16="http://schemas.microsoft.com/office/drawing/2014/main" id="{A2690967-05AD-0669-D139-076B05F2E131}"/>
                    </a:ext>
                  </a:extLst>
                </p:cNvPr>
                <p:cNvSpPr/>
                <p:nvPr/>
              </p:nvSpPr>
              <p:spPr bwMode="auto">
                <a:xfrm>
                  <a:off x="9944859" y="1621972"/>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Safely shared tasks</a:t>
                  </a:r>
                </a:p>
              </p:txBody>
            </p:sp>
            <p:grpSp>
              <p:nvGrpSpPr>
                <p:cNvPr id="285" name="Group 284">
                  <a:extLst>
                    <a:ext uri="{FF2B5EF4-FFF2-40B4-BE49-F238E27FC236}">
                      <a16:creationId xmlns:a16="http://schemas.microsoft.com/office/drawing/2014/main" id="{051DCFD6-41FF-07EB-62B7-036C96B9B546}"/>
                    </a:ext>
                  </a:extLst>
                </p:cNvPr>
                <p:cNvGrpSpPr/>
                <p:nvPr/>
              </p:nvGrpSpPr>
              <p:grpSpPr>
                <a:xfrm>
                  <a:off x="9885369" y="1598768"/>
                  <a:ext cx="1820780" cy="1820780"/>
                  <a:chOff x="9872669" y="1484468"/>
                  <a:chExt cx="1820780" cy="1820780"/>
                </a:xfrm>
              </p:grpSpPr>
              <p:grpSp>
                <p:nvGrpSpPr>
                  <p:cNvPr id="30" name="Group 29">
                    <a:extLst>
                      <a:ext uri="{FF2B5EF4-FFF2-40B4-BE49-F238E27FC236}">
                        <a16:creationId xmlns:a16="http://schemas.microsoft.com/office/drawing/2014/main" id="{ED289BCA-F4A0-8EE9-642C-D1A7ABB8956C}"/>
                      </a:ext>
                    </a:extLst>
                  </p:cNvPr>
                  <p:cNvGrpSpPr/>
                  <p:nvPr/>
                </p:nvGrpSpPr>
                <p:grpSpPr>
                  <a:xfrm>
                    <a:off x="9872669" y="1484468"/>
                    <a:ext cx="1820780" cy="1820780"/>
                    <a:chOff x="9877657" y="1227380"/>
                    <a:chExt cx="2357267" cy="2357267"/>
                  </a:xfrm>
                </p:grpSpPr>
                <p:pic>
                  <p:nvPicPr>
                    <p:cNvPr id="12" name="Graphic 11" descr="Social network outline">
                      <a:extLst>
                        <a:ext uri="{FF2B5EF4-FFF2-40B4-BE49-F238E27FC236}">
                          <a16:creationId xmlns:a16="http://schemas.microsoft.com/office/drawing/2014/main" id="{48C71B2D-A7FE-5EC2-E83A-02D4A7B898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7657" y="1227380"/>
                      <a:ext cx="2357267" cy="2357267"/>
                    </a:xfrm>
                    <a:prstGeom prst="rect">
                      <a:avLst/>
                    </a:prstGeom>
                  </p:spPr>
                </p:pic>
                <p:grpSp>
                  <p:nvGrpSpPr>
                    <p:cNvPr id="29" name="Group 28">
                      <a:extLst>
                        <a:ext uri="{FF2B5EF4-FFF2-40B4-BE49-F238E27FC236}">
                          <a16:creationId xmlns:a16="http://schemas.microsoft.com/office/drawing/2014/main" id="{991AE9BD-9644-4848-B2DE-08431BFE575C}"/>
                        </a:ext>
                      </a:extLst>
                    </p:cNvPr>
                    <p:cNvGrpSpPr/>
                    <p:nvPr/>
                  </p:nvGrpSpPr>
                  <p:grpSpPr>
                    <a:xfrm>
                      <a:off x="10572101" y="2064638"/>
                      <a:ext cx="897341" cy="897341"/>
                      <a:chOff x="8991598" y="2582458"/>
                      <a:chExt cx="897341" cy="897341"/>
                    </a:xfrm>
                  </p:grpSpPr>
                  <p:sp>
                    <p:nvSpPr>
                      <p:cNvPr id="28" name="Oval 27">
                        <a:extLst>
                          <a:ext uri="{FF2B5EF4-FFF2-40B4-BE49-F238E27FC236}">
                            <a16:creationId xmlns:a16="http://schemas.microsoft.com/office/drawing/2014/main" id="{DC059AA2-1DB0-4DA0-5879-9C9C93A005D4}"/>
                          </a:ext>
                        </a:extLst>
                      </p:cNvPr>
                      <p:cNvSpPr/>
                      <p:nvPr/>
                    </p:nvSpPr>
                    <p:spPr bwMode="auto">
                      <a:xfrm>
                        <a:off x="8991598" y="2582458"/>
                        <a:ext cx="897341" cy="897341"/>
                      </a:xfrm>
                      <a:prstGeom prst="ellipse">
                        <a:avLst/>
                      </a:prstGeom>
                      <a:solidFill>
                        <a:schemeClr val="bg1">
                          <a:lumMod val="85000"/>
                        </a:schemeClr>
                      </a:solidFill>
                      <a:ln w="38100">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dirty="0">
                          <a:solidFill>
                            <a:srgbClr val="FFFFFF"/>
                          </a:solidFill>
                          <a:latin typeface="Trebuchet MS" panose="020B0703020202090204" pitchFamily="34" charset="0"/>
                        </a:endParaRPr>
                      </a:p>
                    </p:txBody>
                  </p:sp>
                  <p:pic>
                    <p:nvPicPr>
                      <p:cNvPr id="20" name="Graphic 19" descr="Database with solid fill">
                        <a:extLst>
                          <a:ext uri="{FF2B5EF4-FFF2-40B4-BE49-F238E27FC236}">
                            <a16:creationId xmlns:a16="http://schemas.microsoft.com/office/drawing/2014/main" id="{558ED492-FE36-E090-873B-490C035032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6400" y="2637260"/>
                        <a:ext cx="787735" cy="787735"/>
                      </a:xfrm>
                      <a:prstGeom prst="rect">
                        <a:avLst/>
                      </a:prstGeom>
                    </p:spPr>
                  </p:pic>
                </p:grpSp>
              </p:grpSp>
              <p:pic>
                <p:nvPicPr>
                  <p:cNvPr id="44" name="Graphic 43" descr="Heart lock with solid fill">
                    <a:extLst>
                      <a:ext uri="{FF2B5EF4-FFF2-40B4-BE49-F238E27FC236}">
                        <a16:creationId xmlns:a16="http://schemas.microsoft.com/office/drawing/2014/main" id="{0806C6E2-CF51-2612-2177-8FAE23AC008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17146" y="2246221"/>
                    <a:ext cx="470478" cy="470478"/>
                  </a:xfrm>
                  <a:prstGeom prst="rect">
                    <a:avLst/>
                  </a:prstGeom>
                </p:spPr>
              </p:pic>
            </p:grpSp>
          </p:grpSp>
          <p:grpSp>
            <p:nvGrpSpPr>
              <p:cNvPr id="288" name="Group 287">
                <a:extLst>
                  <a:ext uri="{FF2B5EF4-FFF2-40B4-BE49-F238E27FC236}">
                    <a16:creationId xmlns:a16="http://schemas.microsoft.com/office/drawing/2014/main" id="{A08830E5-7A94-C742-838C-F4AACA07B6A1}"/>
                  </a:ext>
                </a:extLst>
              </p:cNvPr>
              <p:cNvGrpSpPr/>
              <p:nvPr/>
            </p:nvGrpSpPr>
            <p:grpSpPr>
              <a:xfrm>
                <a:off x="10456300" y="1993240"/>
                <a:ext cx="1676400" cy="2147732"/>
                <a:chOff x="8348284" y="4799566"/>
                <a:chExt cx="1676400" cy="2147732"/>
              </a:xfrm>
            </p:grpSpPr>
            <p:sp>
              <p:nvSpPr>
                <p:cNvPr id="270" name="Rounded Rectangle 269">
                  <a:extLst>
                    <a:ext uri="{FF2B5EF4-FFF2-40B4-BE49-F238E27FC236}">
                      <a16:creationId xmlns:a16="http://schemas.microsoft.com/office/drawing/2014/main" id="{D59EB68A-4CF9-F707-8E49-E202EA3EAD76}"/>
                    </a:ext>
                  </a:extLst>
                </p:cNvPr>
                <p:cNvSpPr/>
                <p:nvPr/>
              </p:nvSpPr>
              <p:spPr bwMode="auto">
                <a:xfrm>
                  <a:off x="8348284" y="479956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RAM-heavy tasks</a:t>
                  </a:r>
                </a:p>
              </p:txBody>
            </p:sp>
            <p:grpSp>
              <p:nvGrpSpPr>
                <p:cNvPr id="217" name="Graphic 15">
                  <a:extLst>
                    <a:ext uri="{FF2B5EF4-FFF2-40B4-BE49-F238E27FC236}">
                      <a16:creationId xmlns:a16="http://schemas.microsoft.com/office/drawing/2014/main" id="{591D5164-84CB-E702-224E-F9D72F75ADC5}"/>
                    </a:ext>
                  </a:extLst>
                </p:cNvPr>
                <p:cNvGrpSpPr/>
                <p:nvPr/>
              </p:nvGrpSpPr>
              <p:grpSpPr>
                <a:xfrm rot="5400000">
                  <a:off x="8588964" y="4926585"/>
                  <a:ext cx="1195041" cy="1300284"/>
                  <a:chOff x="8588964" y="4926585"/>
                  <a:chExt cx="1195041" cy="1300284"/>
                </a:xfrm>
                <a:noFill/>
              </p:grpSpPr>
              <p:sp>
                <p:nvSpPr>
                  <p:cNvPr id="218" name="Freeform 217">
                    <a:extLst>
                      <a:ext uri="{FF2B5EF4-FFF2-40B4-BE49-F238E27FC236}">
                        <a16:creationId xmlns:a16="http://schemas.microsoft.com/office/drawing/2014/main" id="{13150125-173E-D3D3-B5AB-45904129E2FD}"/>
                      </a:ext>
                    </a:extLst>
                  </p:cNvPr>
                  <p:cNvSpPr/>
                  <p:nvPr/>
                </p:nvSpPr>
                <p:spPr>
                  <a:xfrm>
                    <a:off x="8588964" y="4926585"/>
                    <a:ext cx="597393" cy="1300284"/>
                  </a:xfrm>
                  <a:custGeom>
                    <a:avLst/>
                    <a:gdLst>
                      <a:gd name="connsiteX0" fmla="*/ 597393 w 597393"/>
                      <a:gd name="connsiteY0" fmla="*/ 987945 h 1300284"/>
                      <a:gd name="connsiteX1" fmla="*/ 597393 w 597393"/>
                      <a:gd name="connsiteY1" fmla="*/ 1143853 h 1300284"/>
                      <a:gd name="connsiteX2" fmla="*/ 442006 w 597393"/>
                      <a:gd name="connsiteY2" fmla="*/ 1300284 h 1300284"/>
                      <a:gd name="connsiteX3" fmla="*/ 324813 w 597393"/>
                      <a:gd name="connsiteY3" fmla="*/ 1247792 h 1300284"/>
                      <a:gd name="connsiteX4" fmla="*/ 311560 w 597393"/>
                      <a:gd name="connsiteY4" fmla="*/ 1247792 h 1300284"/>
                      <a:gd name="connsiteX5" fmla="*/ 155652 w 597393"/>
                      <a:gd name="connsiteY5" fmla="*/ 1109293 h 1300284"/>
                      <a:gd name="connsiteX6" fmla="*/ 51713 w 597393"/>
                      <a:gd name="connsiteY6" fmla="*/ 961960 h 1300284"/>
                      <a:gd name="connsiteX7" fmla="*/ 71981 w 597393"/>
                      <a:gd name="connsiteY7" fmla="*/ 884006 h 1300284"/>
                      <a:gd name="connsiteX8" fmla="*/ 25941 w 597393"/>
                      <a:gd name="connsiteY8" fmla="*/ 668379 h 1300284"/>
                      <a:gd name="connsiteX9" fmla="*/ 39760 w 597393"/>
                      <a:gd name="connsiteY9" fmla="*/ 650143 h 1300284"/>
                      <a:gd name="connsiteX10" fmla="*/ 51907 w 597393"/>
                      <a:gd name="connsiteY10" fmla="*/ 429990 h 1300284"/>
                      <a:gd name="connsiteX11" fmla="*/ 62627 w 597393"/>
                      <a:gd name="connsiteY11" fmla="*/ 421217 h 1300284"/>
                      <a:gd name="connsiteX12" fmla="*/ 51713 w 597393"/>
                      <a:gd name="connsiteY12" fmla="*/ 364311 h 1300284"/>
                      <a:gd name="connsiteX13" fmla="*/ 155652 w 597393"/>
                      <a:gd name="connsiteY13" fmla="*/ 217237 h 1300284"/>
                      <a:gd name="connsiteX14" fmla="*/ 155652 w 597393"/>
                      <a:gd name="connsiteY14" fmla="*/ 208402 h 1300284"/>
                      <a:gd name="connsiteX15" fmla="*/ 311560 w 597393"/>
                      <a:gd name="connsiteY15" fmla="*/ 52494 h 1300284"/>
                      <a:gd name="connsiteX16" fmla="*/ 324813 w 597393"/>
                      <a:gd name="connsiteY16" fmla="*/ 52494 h 1300284"/>
                      <a:gd name="connsiteX17" fmla="*/ 544901 w 597393"/>
                      <a:gd name="connsiteY17" fmla="*/ 39238 h 1300284"/>
                      <a:gd name="connsiteX18" fmla="*/ 597393 w 597393"/>
                      <a:gd name="connsiteY18" fmla="*/ 156433 h 1300284"/>
                      <a:gd name="connsiteX19" fmla="*/ 597393 w 597393"/>
                      <a:gd name="connsiteY19" fmla="*/ 312341 h 13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7393" h="1300284">
                        <a:moveTo>
                          <a:pt x="597393" y="987945"/>
                        </a:moveTo>
                        <a:lnTo>
                          <a:pt x="597393" y="1143853"/>
                        </a:lnTo>
                        <a:cubicBezTo>
                          <a:pt x="597681" y="1229959"/>
                          <a:pt x="528112" y="1299995"/>
                          <a:pt x="442006" y="1300284"/>
                        </a:cubicBezTo>
                        <a:cubicBezTo>
                          <a:pt x="397217" y="1300432"/>
                          <a:pt x="354524" y="1281312"/>
                          <a:pt x="324813" y="1247792"/>
                        </a:cubicBezTo>
                        <a:cubicBezTo>
                          <a:pt x="320398" y="1248052"/>
                          <a:pt x="315975" y="1248052"/>
                          <a:pt x="311560" y="1247792"/>
                        </a:cubicBezTo>
                        <a:cubicBezTo>
                          <a:pt x="231819" y="1248291"/>
                          <a:pt x="164555" y="1188536"/>
                          <a:pt x="155652" y="1109293"/>
                        </a:cubicBezTo>
                        <a:cubicBezTo>
                          <a:pt x="93241" y="1087227"/>
                          <a:pt x="51568" y="1028156"/>
                          <a:pt x="51713" y="961960"/>
                        </a:cubicBezTo>
                        <a:cubicBezTo>
                          <a:pt x="51438" y="934637"/>
                          <a:pt x="58433" y="907735"/>
                          <a:pt x="71981" y="884006"/>
                        </a:cubicBezTo>
                        <a:cubicBezTo>
                          <a:pt x="-276" y="837176"/>
                          <a:pt x="-20889" y="740635"/>
                          <a:pt x="25941" y="668379"/>
                        </a:cubicBezTo>
                        <a:cubicBezTo>
                          <a:pt x="30094" y="661968"/>
                          <a:pt x="34713" y="655875"/>
                          <a:pt x="39760" y="650143"/>
                        </a:cubicBezTo>
                        <a:cubicBezTo>
                          <a:pt x="-17679" y="585994"/>
                          <a:pt x="-12241" y="487429"/>
                          <a:pt x="51907" y="429990"/>
                        </a:cubicBezTo>
                        <a:cubicBezTo>
                          <a:pt x="55348" y="426908"/>
                          <a:pt x="58925" y="423982"/>
                          <a:pt x="62627" y="421217"/>
                        </a:cubicBezTo>
                        <a:cubicBezTo>
                          <a:pt x="55398" y="403116"/>
                          <a:pt x="51694" y="383802"/>
                          <a:pt x="51713" y="364311"/>
                        </a:cubicBezTo>
                        <a:cubicBezTo>
                          <a:pt x="51678" y="298208"/>
                          <a:pt x="93331" y="239272"/>
                          <a:pt x="155652" y="217237"/>
                        </a:cubicBezTo>
                        <a:cubicBezTo>
                          <a:pt x="155652" y="214379"/>
                          <a:pt x="155652" y="211520"/>
                          <a:pt x="155652" y="208402"/>
                        </a:cubicBezTo>
                        <a:cubicBezTo>
                          <a:pt x="155652" y="122296"/>
                          <a:pt x="225455" y="52494"/>
                          <a:pt x="311560" y="52494"/>
                        </a:cubicBezTo>
                        <a:cubicBezTo>
                          <a:pt x="315975" y="52235"/>
                          <a:pt x="320398" y="52235"/>
                          <a:pt x="324813" y="52494"/>
                        </a:cubicBezTo>
                        <a:cubicBezTo>
                          <a:pt x="381927" y="-11943"/>
                          <a:pt x="480467" y="-17878"/>
                          <a:pt x="544901" y="39238"/>
                        </a:cubicBezTo>
                        <a:cubicBezTo>
                          <a:pt x="578421" y="68949"/>
                          <a:pt x="597543" y="111641"/>
                          <a:pt x="597393" y="156433"/>
                        </a:cubicBezTo>
                        <a:lnTo>
                          <a:pt x="597393" y="312341"/>
                        </a:ln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19" name="Freeform 218">
                    <a:extLst>
                      <a:ext uri="{FF2B5EF4-FFF2-40B4-BE49-F238E27FC236}">
                        <a16:creationId xmlns:a16="http://schemas.microsoft.com/office/drawing/2014/main" id="{A27F2F1A-938A-44CC-3F03-6631BBD37006}"/>
                      </a:ext>
                    </a:extLst>
                  </p:cNvPr>
                  <p:cNvSpPr/>
                  <p:nvPr/>
                </p:nvSpPr>
                <p:spPr>
                  <a:xfrm>
                    <a:off x="8874038" y="4979079"/>
                    <a:ext cx="39738" cy="103939"/>
                  </a:xfrm>
                  <a:custGeom>
                    <a:avLst/>
                    <a:gdLst>
                      <a:gd name="connsiteX0" fmla="*/ 39738 w 39738"/>
                      <a:gd name="connsiteY0" fmla="*/ 0 h 103939"/>
                      <a:gd name="connsiteX1" fmla="*/ 501 w 39738"/>
                      <a:gd name="connsiteY1" fmla="*/ 103939 h 103939"/>
                    </a:gdLst>
                    <a:ahLst/>
                    <a:cxnLst>
                      <a:cxn ang="0">
                        <a:pos x="connsiteX0" y="connsiteY0"/>
                      </a:cxn>
                      <a:cxn ang="0">
                        <a:pos x="connsiteX1" y="connsiteY1"/>
                      </a:cxn>
                    </a:cxnLst>
                    <a:rect l="l" t="t" r="r" b="b"/>
                    <a:pathLst>
                      <a:path w="39738" h="103939">
                        <a:moveTo>
                          <a:pt x="39738" y="0"/>
                        </a:moveTo>
                        <a:cubicBezTo>
                          <a:pt x="11503" y="26856"/>
                          <a:pt x="-2944" y="65123"/>
                          <a:pt x="501" y="10393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0" name="Freeform 219">
                    <a:extLst>
                      <a:ext uri="{FF2B5EF4-FFF2-40B4-BE49-F238E27FC236}">
                        <a16:creationId xmlns:a16="http://schemas.microsoft.com/office/drawing/2014/main" id="{549CFB6A-E07D-9EFF-5298-097DA349CDD2}"/>
                      </a:ext>
                    </a:extLst>
                  </p:cNvPr>
                  <p:cNvSpPr/>
                  <p:nvPr/>
                </p:nvSpPr>
                <p:spPr>
                  <a:xfrm>
                    <a:off x="8874540" y="5083018"/>
                    <a:ext cx="155908" cy="155908"/>
                  </a:xfrm>
                  <a:custGeom>
                    <a:avLst/>
                    <a:gdLst>
                      <a:gd name="connsiteX0" fmla="*/ 0 w 155908"/>
                      <a:gd name="connsiteY0" fmla="*/ 155909 h 155908"/>
                      <a:gd name="connsiteX1" fmla="*/ 155909 w 155908"/>
                      <a:gd name="connsiteY1" fmla="*/ 0 h 155908"/>
                    </a:gdLst>
                    <a:ahLst/>
                    <a:cxnLst>
                      <a:cxn ang="0">
                        <a:pos x="connsiteX0" y="connsiteY0"/>
                      </a:cxn>
                      <a:cxn ang="0">
                        <a:pos x="connsiteX1" y="connsiteY1"/>
                      </a:cxn>
                    </a:cxnLst>
                    <a:rect l="l" t="t" r="r" b="b"/>
                    <a:pathLst>
                      <a:path w="155908" h="155908">
                        <a:moveTo>
                          <a:pt x="0" y="155909"/>
                        </a:moveTo>
                        <a:cubicBezTo>
                          <a:pt x="86106" y="155909"/>
                          <a:pt x="155909" y="86106"/>
                          <a:pt x="155909"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1" name="Freeform 220">
                    <a:extLst>
                      <a:ext uri="{FF2B5EF4-FFF2-40B4-BE49-F238E27FC236}">
                        <a16:creationId xmlns:a16="http://schemas.microsoft.com/office/drawing/2014/main" id="{9B168DC4-F214-4412-D4AF-AA8F826D3F82}"/>
                      </a:ext>
                    </a:extLst>
                  </p:cNvPr>
                  <p:cNvSpPr/>
                  <p:nvPr/>
                </p:nvSpPr>
                <p:spPr>
                  <a:xfrm>
                    <a:off x="8744614" y="5623760"/>
                    <a:ext cx="38979" cy="188389"/>
                  </a:xfrm>
                  <a:custGeom>
                    <a:avLst/>
                    <a:gdLst>
                      <a:gd name="connsiteX0" fmla="*/ 38979 w 38979"/>
                      <a:gd name="connsiteY0" fmla="*/ 0 h 188389"/>
                      <a:gd name="connsiteX1" fmla="*/ 38979 w 38979"/>
                      <a:gd name="connsiteY1" fmla="*/ 188389 h 188389"/>
                    </a:gdLst>
                    <a:ahLst/>
                    <a:cxnLst>
                      <a:cxn ang="0">
                        <a:pos x="connsiteX0" y="connsiteY0"/>
                      </a:cxn>
                      <a:cxn ang="0">
                        <a:pos x="connsiteX1" y="connsiteY1"/>
                      </a:cxn>
                    </a:cxnLst>
                    <a:rect l="l" t="t" r="r" b="b"/>
                    <a:pathLst>
                      <a:path w="38979" h="188389">
                        <a:moveTo>
                          <a:pt x="38979" y="0"/>
                        </a:moveTo>
                        <a:cubicBezTo>
                          <a:pt x="-12993" y="52042"/>
                          <a:pt x="-12993" y="136347"/>
                          <a:pt x="38979" y="18838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2" name="Freeform 221">
                    <a:extLst>
                      <a:ext uri="{FF2B5EF4-FFF2-40B4-BE49-F238E27FC236}">
                        <a16:creationId xmlns:a16="http://schemas.microsoft.com/office/drawing/2014/main" id="{75D570B4-6DAB-FBFA-D759-C326EE66CD98}"/>
                      </a:ext>
                    </a:extLst>
                  </p:cNvPr>
                  <p:cNvSpPr/>
                  <p:nvPr/>
                </p:nvSpPr>
                <p:spPr>
                  <a:xfrm>
                    <a:off x="8874540" y="5394835"/>
                    <a:ext cx="155908" cy="155908"/>
                  </a:xfrm>
                  <a:custGeom>
                    <a:avLst/>
                    <a:gdLst>
                      <a:gd name="connsiteX0" fmla="*/ 155909 w 155908"/>
                      <a:gd name="connsiteY0" fmla="*/ 0 h 155908"/>
                      <a:gd name="connsiteX1" fmla="*/ 0 w 155908"/>
                      <a:gd name="connsiteY1" fmla="*/ 155909 h 155908"/>
                    </a:gdLst>
                    <a:ahLst/>
                    <a:cxnLst>
                      <a:cxn ang="0">
                        <a:pos x="connsiteX0" y="connsiteY0"/>
                      </a:cxn>
                      <a:cxn ang="0">
                        <a:pos x="connsiteX1" y="connsiteY1"/>
                      </a:cxn>
                    </a:cxnLst>
                    <a:rect l="l" t="t" r="r" b="b"/>
                    <a:pathLst>
                      <a:path w="155908" h="155908">
                        <a:moveTo>
                          <a:pt x="155909" y="0"/>
                        </a:moveTo>
                        <a:cubicBezTo>
                          <a:pt x="69803" y="0"/>
                          <a:pt x="0" y="69803"/>
                          <a:pt x="0" y="15590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3" name="Freeform 222">
                    <a:extLst>
                      <a:ext uri="{FF2B5EF4-FFF2-40B4-BE49-F238E27FC236}">
                        <a16:creationId xmlns:a16="http://schemas.microsoft.com/office/drawing/2014/main" id="{295F5CBF-93E2-E4B2-D253-AB95E25CDA5E}"/>
                      </a:ext>
                    </a:extLst>
                  </p:cNvPr>
                  <p:cNvSpPr/>
                  <p:nvPr/>
                </p:nvSpPr>
                <p:spPr>
                  <a:xfrm>
                    <a:off x="8811136" y="5333771"/>
                    <a:ext cx="103939" cy="113033"/>
                  </a:xfrm>
                  <a:custGeom>
                    <a:avLst/>
                    <a:gdLst>
                      <a:gd name="connsiteX0" fmla="*/ 103940 w 103939"/>
                      <a:gd name="connsiteY0" fmla="*/ 113034 h 113033"/>
                      <a:gd name="connsiteX1" fmla="*/ 1 w 103939"/>
                      <a:gd name="connsiteY1" fmla="*/ 0 h 113033"/>
                    </a:gdLst>
                    <a:ahLst/>
                    <a:cxnLst>
                      <a:cxn ang="0">
                        <a:pos x="connsiteX0" y="connsiteY0"/>
                      </a:cxn>
                      <a:cxn ang="0">
                        <a:pos x="connsiteX1" y="connsiteY1"/>
                      </a:cxn>
                    </a:cxnLst>
                    <a:rect l="l" t="t" r="r" b="b"/>
                    <a:pathLst>
                      <a:path w="103939" h="113033">
                        <a:moveTo>
                          <a:pt x="103940" y="113034"/>
                        </a:moveTo>
                        <a:cubicBezTo>
                          <a:pt x="45089" y="108284"/>
                          <a:pt x="-191" y="59040"/>
                          <a:pt x="1"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4" name="Freeform 223">
                    <a:extLst>
                      <a:ext uri="{FF2B5EF4-FFF2-40B4-BE49-F238E27FC236}">
                        <a16:creationId xmlns:a16="http://schemas.microsoft.com/office/drawing/2014/main" id="{4E47C670-D00F-BD8A-4824-2C0EEF0A5984}"/>
                      </a:ext>
                    </a:extLst>
                  </p:cNvPr>
                  <p:cNvSpPr/>
                  <p:nvPr/>
                </p:nvSpPr>
                <p:spPr>
                  <a:xfrm>
                    <a:off x="8926509" y="5919467"/>
                    <a:ext cx="155908" cy="150971"/>
                  </a:xfrm>
                  <a:custGeom>
                    <a:avLst/>
                    <a:gdLst>
                      <a:gd name="connsiteX0" fmla="*/ 155909 w 155908"/>
                      <a:gd name="connsiteY0" fmla="*/ 150971 h 150971"/>
                      <a:gd name="connsiteX1" fmla="*/ 0 w 155908"/>
                      <a:gd name="connsiteY1" fmla="*/ 0 h 150971"/>
                    </a:gdLst>
                    <a:ahLst/>
                    <a:cxnLst>
                      <a:cxn ang="0">
                        <a:pos x="connsiteX0" y="connsiteY0"/>
                      </a:cxn>
                      <a:cxn ang="0">
                        <a:pos x="connsiteX1" y="connsiteY1"/>
                      </a:cxn>
                    </a:cxnLst>
                    <a:rect l="l" t="t" r="r" b="b"/>
                    <a:pathLst>
                      <a:path w="155908" h="150971">
                        <a:moveTo>
                          <a:pt x="155909" y="150971"/>
                        </a:moveTo>
                        <a:cubicBezTo>
                          <a:pt x="71695" y="151013"/>
                          <a:pt x="2666" y="84172"/>
                          <a:pt x="0"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5" name="Freeform 224">
                    <a:extLst>
                      <a:ext uri="{FF2B5EF4-FFF2-40B4-BE49-F238E27FC236}">
                        <a16:creationId xmlns:a16="http://schemas.microsoft.com/office/drawing/2014/main" id="{C77045FE-3D38-D62B-631E-5053E7471737}"/>
                      </a:ext>
                    </a:extLst>
                  </p:cNvPr>
                  <p:cNvSpPr/>
                  <p:nvPr/>
                </p:nvSpPr>
                <p:spPr>
                  <a:xfrm>
                    <a:off x="8848555" y="5680667"/>
                    <a:ext cx="156260" cy="259847"/>
                  </a:xfrm>
                  <a:custGeom>
                    <a:avLst/>
                    <a:gdLst>
                      <a:gd name="connsiteX0" fmla="*/ 103939 w 156260"/>
                      <a:gd name="connsiteY0" fmla="*/ 0 h 259847"/>
                      <a:gd name="connsiteX1" fmla="*/ 155909 w 156260"/>
                      <a:gd name="connsiteY1" fmla="*/ 103939 h 259847"/>
                      <a:gd name="connsiteX2" fmla="*/ 0 w 156260"/>
                      <a:gd name="connsiteY2" fmla="*/ 259848 h 259847"/>
                    </a:gdLst>
                    <a:ahLst/>
                    <a:cxnLst>
                      <a:cxn ang="0">
                        <a:pos x="connsiteX0" y="connsiteY0"/>
                      </a:cxn>
                      <a:cxn ang="0">
                        <a:pos x="connsiteX1" y="connsiteY1"/>
                      </a:cxn>
                      <a:cxn ang="0">
                        <a:pos x="connsiteX2" y="connsiteY2"/>
                      </a:cxn>
                    </a:cxnLst>
                    <a:rect l="l" t="t" r="r" b="b"/>
                    <a:pathLst>
                      <a:path w="156260" h="259847">
                        <a:moveTo>
                          <a:pt x="103939" y="0"/>
                        </a:moveTo>
                        <a:cubicBezTo>
                          <a:pt x="139198" y="22326"/>
                          <a:pt x="159203" y="62335"/>
                          <a:pt x="155909" y="103939"/>
                        </a:cubicBezTo>
                        <a:cubicBezTo>
                          <a:pt x="155909" y="190045"/>
                          <a:pt x="86106" y="259848"/>
                          <a:pt x="0" y="259848"/>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6" name="Freeform 225">
                    <a:extLst>
                      <a:ext uri="{FF2B5EF4-FFF2-40B4-BE49-F238E27FC236}">
                        <a16:creationId xmlns:a16="http://schemas.microsoft.com/office/drawing/2014/main" id="{1AD37C7C-F52D-0D58-C238-138170CCA37A}"/>
                      </a:ext>
                    </a:extLst>
                  </p:cNvPr>
                  <p:cNvSpPr/>
                  <p:nvPr/>
                </p:nvSpPr>
                <p:spPr>
                  <a:xfrm>
                    <a:off x="9134387" y="5654682"/>
                    <a:ext cx="571664" cy="103939"/>
                  </a:xfrm>
                  <a:custGeom>
                    <a:avLst/>
                    <a:gdLst>
                      <a:gd name="connsiteX0" fmla="*/ 571665 w 571664"/>
                      <a:gd name="connsiteY0" fmla="*/ 103939 h 103939"/>
                      <a:gd name="connsiteX1" fmla="*/ 571665 w 571664"/>
                      <a:gd name="connsiteY1" fmla="*/ 0 h 103939"/>
                      <a:gd name="connsiteX2" fmla="*/ 0 w 571664"/>
                      <a:gd name="connsiteY2" fmla="*/ 0 h 103939"/>
                    </a:gdLst>
                    <a:ahLst/>
                    <a:cxnLst>
                      <a:cxn ang="0">
                        <a:pos x="connsiteX0" y="connsiteY0"/>
                      </a:cxn>
                      <a:cxn ang="0">
                        <a:pos x="connsiteX1" y="connsiteY1"/>
                      </a:cxn>
                      <a:cxn ang="0">
                        <a:pos x="connsiteX2" y="connsiteY2"/>
                      </a:cxn>
                    </a:cxnLst>
                    <a:rect l="l" t="t" r="r" b="b"/>
                    <a:pathLst>
                      <a:path w="571664" h="103939">
                        <a:moveTo>
                          <a:pt x="571665" y="103939"/>
                        </a:moveTo>
                        <a:lnTo>
                          <a:pt x="571665" y="0"/>
                        </a:lnTo>
                        <a:lnTo>
                          <a:pt x="0"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7" name="Freeform 226">
                    <a:extLst>
                      <a:ext uri="{FF2B5EF4-FFF2-40B4-BE49-F238E27FC236}">
                        <a16:creationId xmlns:a16="http://schemas.microsoft.com/office/drawing/2014/main" id="{C87D0B09-82F7-6273-991B-F1C6C904200A}"/>
                      </a:ext>
                    </a:extLst>
                  </p:cNvPr>
                  <p:cNvSpPr/>
                  <p:nvPr/>
                </p:nvSpPr>
                <p:spPr>
                  <a:xfrm>
                    <a:off x="9134387" y="5394835"/>
                    <a:ext cx="571664" cy="103939"/>
                  </a:xfrm>
                  <a:custGeom>
                    <a:avLst/>
                    <a:gdLst>
                      <a:gd name="connsiteX0" fmla="*/ 571665 w 571664"/>
                      <a:gd name="connsiteY0" fmla="*/ 0 h 103939"/>
                      <a:gd name="connsiteX1" fmla="*/ 571665 w 571664"/>
                      <a:gd name="connsiteY1" fmla="*/ 103939 h 103939"/>
                      <a:gd name="connsiteX2" fmla="*/ 0 w 571664"/>
                      <a:gd name="connsiteY2" fmla="*/ 103939 h 103939"/>
                    </a:gdLst>
                    <a:ahLst/>
                    <a:cxnLst>
                      <a:cxn ang="0">
                        <a:pos x="connsiteX0" y="connsiteY0"/>
                      </a:cxn>
                      <a:cxn ang="0">
                        <a:pos x="connsiteX1" y="connsiteY1"/>
                      </a:cxn>
                      <a:cxn ang="0">
                        <a:pos x="connsiteX2" y="connsiteY2"/>
                      </a:cxn>
                    </a:cxnLst>
                    <a:rect l="l" t="t" r="r" b="b"/>
                    <a:pathLst>
                      <a:path w="571664" h="103939">
                        <a:moveTo>
                          <a:pt x="571665" y="0"/>
                        </a:moveTo>
                        <a:lnTo>
                          <a:pt x="571665" y="103939"/>
                        </a:lnTo>
                        <a:lnTo>
                          <a:pt x="0" y="103939"/>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8" name="Freeform 227">
                    <a:extLst>
                      <a:ext uri="{FF2B5EF4-FFF2-40B4-BE49-F238E27FC236}">
                        <a16:creationId xmlns:a16="http://schemas.microsoft.com/office/drawing/2014/main" id="{3130EA85-1A08-5637-29E1-98ED0D37F039}"/>
                      </a:ext>
                    </a:extLst>
                  </p:cNvPr>
                  <p:cNvSpPr/>
                  <p:nvPr/>
                </p:nvSpPr>
                <p:spPr>
                  <a:xfrm>
                    <a:off x="9134387" y="5810591"/>
                    <a:ext cx="337801" cy="207878"/>
                  </a:xfrm>
                  <a:custGeom>
                    <a:avLst/>
                    <a:gdLst>
                      <a:gd name="connsiteX0" fmla="*/ 0 w 337801"/>
                      <a:gd name="connsiteY0" fmla="*/ 0 h 207878"/>
                      <a:gd name="connsiteX1" fmla="*/ 337802 w 337801"/>
                      <a:gd name="connsiteY1" fmla="*/ 0 h 207878"/>
                      <a:gd name="connsiteX2" fmla="*/ 337802 w 337801"/>
                      <a:gd name="connsiteY2" fmla="*/ 207878 h 207878"/>
                    </a:gdLst>
                    <a:ahLst/>
                    <a:cxnLst>
                      <a:cxn ang="0">
                        <a:pos x="connsiteX0" y="connsiteY0"/>
                      </a:cxn>
                      <a:cxn ang="0">
                        <a:pos x="connsiteX1" y="connsiteY1"/>
                      </a:cxn>
                      <a:cxn ang="0">
                        <a:pos x="connsiteX2" y="connsiteY2"/>
                      </a:cxn>
                    </a:cxnLst>
                    <a:rect l="l" t="t" r="r" b="b"/>
                    <a:pathLst>
                      <a:path w="337801" h="207878">
                        <a:moveTo>
                          <a:pt x="0" y="0"/>
                        </a:moveTo>
                        <a:lnTo>
                          <a:pt x="337802" y="0"/>
                        </a:lnTo>
                        <a:lnTo>
                          <a:pt x="337802" y="207878"/>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9" name="Freeform 228">
                    <a:extLst>
                      <a:ext uri="{FF2B5EF4-FFF2-40B4-BE49-F238E27FC236}">
                        <a16:creationId xmlns:a16="http://schemas.microsoft.com/office/drawing/2014/main" id="{4B9431FB-CDA7-4D81-6A38-DAEC822F5276}"/>
                      </a:ext>
                    </a:extLst>
                  </p:cNvPr>
                  <p:cNvSpPr/>
                  <p:nvPr/>
                </p:nvSpPr>
                <p:spPr>
                  <a:xfrm>
                    <a:off x="9134387" y="5134987"/>
                    <a:ext cx="337801" cy="207878"/>
                  </a:xfrm>
                  <a:custGeom>
                    <a:avLst/>
                    <a:gdLst>
                      <a:gd name="connsiteX0" fmla="*/ 0 w 337801"/>
                      <a:gd name="connsiteY0" fmla="*/ 207878 h 207878"/>
                      <a:gd name="connsiteX1" fmla="*/ 337802 w 337801"/>
                      <a:gd name="connsiteY1" fmla="*/ 207878 h 207878"/>
                      <a:gd name="connsiteX2" fmla="*/ 337802 w 337801"/>
                      <a:gd name="connsiteY2" fmla="*/ 0 h 207878"/>
                    </a:gdLst>
                    <a:ahLst/>
                    <a:cxnLst>
                      <a:cxn ang="0">
                        <a:pos x="connsiteX0" y="connsiteY0"/>
                      </a:cxn>
                      <a:cxn ang="0">
                        <a:pos x="connsiteX1" y="connsiteY1"/>
                      </a:cxn>
                      <a:cxn ang="0">
                        <a:pos x="connsiteX2" y="connsiteY2"/>
                      </a:cxn>
                    </a:cxnLst>
                    <a:rect l="l" t="t" r="r" b="b"/>
                    <a:pathLst>
                      <a:path w="337801" h="207878">
                        <a:moveTo>
                          <a:pt x="0" y="207878"/>
                        </a:moveTo>
                        <a:lnTo>
                          <a:pt x="337802" y="207878"/>
                        </a:lnTo>
                        <a:lnTo>
                          <a:pt x="337802"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0" name="Freeform 229">
                    <a:extLst>
                      <a:ext uri="{FF2B5EF4-FFF2-40B4-BE49-F238E27FC236}">
                        <a16:creationId xmlns:a16="http://schemas.microsoft.com/office/drawing/2014/main" id="{ACB927BB-64A4-05A4-0976-1E15D5739237}"/>
                      </a:ext>
                    </a:extLst>
                  </p:cNvPr>
                  <p:cNvSpPr/>
                  <p:nvPr/>
                </p:nvSpPr>
                <p:spPr>
                  <a:xfrm>
                    <a:off x="9628097" y="5758621"/>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1" name="Freeform 230">
                    <a:extLst>
                      <a:ext uri="{FF2B5EF4-FFF2-40B4-BE49-F238E27FC236}">
                        <a16:creationId xmlns:a16="http://schemas.microsoft.com/office/drawing/2014/main" id="{638CFE20-D543-52EE-F463-340C51F6D6D9}"/>
                      </a:ext>
                    </a:extLst>
                  </p:cNvPr>
                  <p:cNvSpPr/>
                  <p:nvPr/>
                </p:nvSpPr>
                <p:spPr>
                  <a:xfrm>
                    <a:off x="9628097" y="5238926"/>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3" name="Freeform 232">
                    <a:extLst>
                      <a:ext uri="{FF2B5EF4-FFF2-40B4-BE49-F238E27FC236}">
                        <a16:creationId xmlns:a16="http://schemas.microsoft.com/office/drawing/2014/main" id="{DA40D5A6-6C11-5ABE-D442-50ABB8FF9035}"/>
                      </a:ext>
                    </a:extLst>
                  </p:cNvPr>
                  <p:cNvSpPr/>
                  <p:nvPr/>
                </p:nvSpPr>
                <p:spPr>
                  <a:xfrm>
                    <a:off x="9394235" y="497907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4" name="Freeform 233">
                    <a:extLst>
                      <a:ext uri="{FF2B5EF4-FFF2-40B4-BE49-F238E27FC236}">
                        <a16:creationId xmlns:a16="http://schemas.microsoft.com/office/drawing/2014/main" id="{3066A948-C899-621C-AA09-1A9A11039EE9}"/>
                      </a:ext>
                    </a:extLst>
                  </p:cNvPr>
                  <p:cNvSpPr/>
                  <p:nvPr/>
                </p:nvSpPr>
                <p:spPr>
                  <a:xfrm>
                    <a:off x="9394235" y="601846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grpSp>
          </p:grpSp>
          <p:grpSp>
            <p:nvGrpSpPr>
              <p:cNvPr id="287" name="Group 286">
                <a:extLst>
                  <a:ext uri="{FF2B5EF4-FFF2-40B4-BE49-F238E27FC236}">
                    <a16:creationId xmlns:a16="http://schemas.microsoft.com/office/drawing/2014/main" id="{6292DFAD-F869-8C3C-4A19-AD9A24EDB392}"/>
                  </a:ext>
                </a:extLst>
              </p:cNvPr>
              <p:cNvGrpSpPr/>
              <p:nvPr/>
            </p:nvGrpSpPr>
            <p:grpSpPr>
              <a:xfrm>
                <a:off x="8490570" y="1993240"/>
                <a:ext cx="1676400" cy="2147732"/>
                <a:chOff x="10221063" y="4137386"/>
                <a:chExt cx="1676400" cy="2147732"/>
              </a:xfrm>
            </p:grpSpPr>
            <p:sp>
              <p:nvSpPr>
                <p:cNvPr id="283" name="Rounded Rectangle 282">
                  <a:extLst>
                    <a:ext uri="{FF2B5EF4-FFF2-40B4-BE49-F238E27FC236}">
                      <a16:creationId xmlns:a16="http://schemas.microsoft.com/office/drawing/2014/main" id="{C262D251-76C2-3F5F-B433-D2440168B42C}"/>
                    </a:ext>
                  </a:extLst>
                </p:cNvPr>
                <p:cNvSpPr/>
                <p:nvPr/>
              </p:nvSpPr>
              <p:spPr bwMode="auto">
                <a:xfrm>
                  <a:off x="10221063" y="413738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Compute-heavy tasks</a:t>
                  </a:r>
                </a:p>
              </p:txBody>
            </p:sp>
            <p:grpSp>
              <p:nvGrpSpPr>
                <p:cNvPr id="273" name="Graphic 271">
                  <a:extLst>
                    <a:ext uri="{FF2B5EF4-FFF2-40B4-BE49-F238E27FC236}">
                      <a16:creationId xmlns:a16="http://schemas.microsoft.com/office/drawing/2014/main" id="{8FAE86B3-F90E-5F56-DCAF-E700333146DD}"/>
                    </a:ext>
                  </a:extLst>
                </p:cNvPr>
                <p:cNvGrpSpPr/>
                <p:nvPr/>
              </p:nvGrpSpPr>
              <p:grpSpPr>
                <a:xfrm rot="5400000">
                  <a:off x="10407133" y="4300188"/>
                  <a:ext cx="1329660" cy="1231167"/>
                  <a:chOff x="10406745" y="4300188"/>
                  <a:chExt cx="1329660" cy="1231167"/>
                </a:xfrm>
                <a:noFill/>
              </p:grpSpPr>
              <p:sp>
                <p:nvSpPr>
                  <p:cNvPr id="274" name="Freeform 273">
                    <a:extLst>
                      <a:ext uri="{FF2B5EF4-FFF2-40B4-BE49-F238E27FC236}">
                        <a16:creationId xmlns:a16="http://schemas.microsoft.com/office/drawing/2014/main" id="{89E73AF9-86CE-CDDA-2CEB-CEED63C8DB8E}"/>
                      </a:ext>
                    </a:extLst>
                  </p:cNvPr>
                  <p:cNvSpPr/>
                  <p:nvPr/>
                </p:nvSpPr>
                <p:spPr>
                  <a:xfrm>
                    <a:off x="10849965" y="4644915"/>
                    <a:ext cx="640206" cy="541713"/>
                  </a:xfrm>
                  <a:custGeom>
                    <a:avLst/>
                    <a:gdLst>
                      <a:gd name="connsiteX0" fmla="*/ 640207 w 640206"/>
                      <a:gd name="connsiteY0" fmla="*/ 0 h 541713"/>
                      <a:gd name="connsiteX1" fmla="*/ 640207 w 640206"/>
                      <a:gd name="connsiteY1" fmla="*/ 147740 h 541713"/>
                      <a:gd name="connsiteX2" fmla="*/ 123117 w 640206"/>
                      <a:gd name="connsiteY2" fmla="*/ 147740 h 541713"/>
                      <a:gd name="connsiteX3" fmla="*/ 0 w 640206"/>
                      <a:gd name="connsiteY3" fmla="*/ 270857 h 541713"/>
                      <a:gd name="connsiteX4" fmla="*/ 123117 w 640206"/>
                      <a:gd name="connsiteY4" fmla="*/ 393974 h 541713"/>
                      <a:gd name="connsiteX5" fmla="*/ 640207 w 640206"/>
                      <a:gd name="connsiteY5" fmla="*/ 393974 h 541713"/>
                      <a:gd name="connsiteX6" fmla="*/ 640207 w 640206"/>
                      <a:gd name="connsiteY6" fmla="*/ 541714 h 54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206" h="541713">
                        <a:moveTo>
                          <a:pt x="640207" y="0"/>
                        </a:moveTo>
                        <a:lnTo>
                          <a:pt x="640207" y="147740"/>
                        </a:lnTo>
                        <a:lnTo>
                          <a:pt x="123117" y="147740"/>
                        </a:lnTo>
                        <a:cubicBezTo>
                          <a:pt x="55122" y="147740"/>
                          <a:pt x="0" y="202862"/>
                          <a:pt x="0" y="270857"/>
                        </a:cubicBezTo>
                        <a:cubicBezTo>
                          <a:pt x="0" y="338852"/>
                          <a:pt x="55122" y="393974"/>
                          <a:pt x="123117" y="393974"/>
                        </a:cubicBezTo>
                        <a:lnTo>
                          <a:pt x="640207" y="393974"/>
                        </a:lnTo>
                        <a:lnTo>
                          <a:pt x="640207" y="541714"/>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5" name="Freeform 274">
                    <a:extLst>
                      <a:ext uri="{FF2B5EF4-FFF2-40B4-BE49-F238E27FC236}">
                        <a16:creationId xmlns:a16="http://schemas.microsoft.com/office/drawing/2014/main" id="{868F4210-BFC5-8F81-ED91-2B94E38D5FBC}"/>
                      </a:ext>
                    </a:extLst>
                  </p:cNvPr>
                  <p:cNvSpPr/>
                  <p:nvPr/>
                </p:nvSpPr>
                <p:spPr>
                  <a:xfrm>
                    <a:off x="10702225" y="4447928"/>
                    <a:ext cx="590960" cy="935687"/>
                  </a:xfrm>
                  <a:custGeom>
                    <a:avLst/>
                    <a:gdLst>
                      <a:gd name="connsiteX0" fmla="*/ 590960 w 590960"/>
                      <a:gd name="connsiteY0" fmla="*/ 0 h 935687"/>
                      <a:gd name="connsiteX1" fmla="*/ 590960 w 590960"/>
                      <a:gd name="connsiteY1" fmla="*/ 196987 h 935687"/>
                      <a:gd name="connsiteX2" fmla="*/ 270857 w 590960"/>
                      <a:gd name="connsiteY2" fmla="*/ 196987 h 935687"/>
                      <a:gd name="connsiteX3" fmla="*/ 0 w 590960"/>
                      <a:gd name="connsiteY3" fmla="*/ 467844 h 935687"/>
                      <a:gd name="connsiteX4" fmla="*/ 270857 w 590960"/>
                      <a:gd name="connsiteY4" fmla="*/ 738700 h 935687"/>
                      <a:gd name="connsiteX5" fmla="*/ 590960 w 590960"/>
                      <a:gd name="connsiteY5" fmla="*/ 738700 h 935687"/>
                      <a:gd name="connsiteX6" fmla="*/ 590960 w 590960"/>
                      <a:gd name="connsiteY6" fmla="*/ 935687 h 93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960" h="935687">
                        <a:moveTo>
                          <a:pt x="590960" y="0"/>
                        </a:moveTo>
                        <a:lnTo>
                          <a:pt x="590960" y="196987"/>
                        </a:lnTo>
                        <a:lnTo>
                          <a:pt x="270857" y="196987"/>
                        </a:lnTo>
                        <a:cubicBezTo>
                          <a:pt x="121267" y="196987"/>
                          <a:pt x="0" y="318254"/>
                          <a:pt x="0" y="467844"/>
                        </a:cubicBezTo>
                        <a:cubicBezTo>
                          <a:pt x="0" y="617433"/>
                          <a:pt x="121267" y="738700"/>
                          <a:pt x="270857" y="738700"/>
                        </a:cubicBezTo>
                        <a:lnTo>
                          <a:pt x="590960" y="738700"/>
                        </a:lnTo>
                        <a:lnTo>
                          <a:pt x="590960" y="935687"/>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6" name="Freeform 275">
                    <a:extLst>
                      <a:ext uri="{FF2B5EF4-FFF2-40B4-BE49-F238E27FC236}">
                        <a16:creationId xmlns:a16="http://schemas.microsoft.com/office/drawing/2014/main" id="{0CEDBF36-9895-9B69-2AE0-040B27793625}"/>
                      </a:ext>
                    </a:extLst>
                  </p:cNvPr>
                  <p:cNvSpPr/>
                  <p:nvPr/>
                </p:nvSpPr>
                <p:spPr>
                  <a:xfrm>
                    <a:off x="11219315" y="430018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7" name="Freeform 276">
                    <a:extLst>
                      <a:ext uri="{FF2B5EF4-FFF2-40B4-BE49-F238E27FC236}">
                        <a16:creationId xmlns:a16="http://schemas.microsoft.com/office/drawing/2014/main" id="{014D059F-A12F-3475-FFDF-B855421DA36F}"/>
                      </a:ext>
                    </a:extLst>
                  </p:cNvPr>
                  <p:cNvSpPr/>
                  <p:nvPr/>
                </p:nvSpPr>
                <p:spPr>
                  <a:xfrm>
                    <a:off x="11416302" y="449717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8" name="Freeform 277">
                    <a:extLst>
                      <a:ext uri="{FF2B5EF4-FFF2-40B4-BE49-F238E27FC236}">
                        <a16:creationId xmlns:a16="http://schemas.microsoft.com/office/drawing/2014/main" id="{AE9E73D5-20B9-2978-0A8C-71D36138142E}"/>
                      </a:ext>
                    </a:extLst>
                  </p:cNvPr>
                  <p:cNvSpPr/>
                  <p:nvPr/>
                </p:nvSpPr>
                <p:spPr>
                  <a:xfrm>
                    <a:off x="11588665" y="4841901"/>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9" name="Freeform 278">
                    <a:extLst>
                      <a:ext uri="{FF2B5EF4-FFF2-40B4-BE49-F238E27FC236}">
                        <a16:creationId xmlns:a16="http://schemas.microsoft.com/office/drawing/2014/main" id="{742F683F-C8C4-E7A1-0B37-49EC8B6DCDAB}"/>
                      </a:ext>
                    </a:extLst>
                  </p:cNvPr>
                  <p:cNvSpPr/>
                  <p:nvPr/>
                </p:nvSpPr>
                <p:spPr>
                  <a:xfrm>
                    <a:off x="11416302" y="518662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80" name="Freeform 279">
                    <a:extLst>
                      <a:ext uri="{FF2B5EF4-FFF2-40B4-BE49-F238E27FC236}">
                        <a16:creationId xmlns:a16="http://schemas.microsoft.com/office/drawing/2014/main" id="{772D7D4C-4406-A00C-64AB-E22AE60D8C86}"/>
                      </a:ext>
                    </a:extLst>
                  </p:cNvPr>
                  <p:cNvSpPr/>
                  <p:nvPr/>
                </p:nvSpPr>
                <p:spPr>
                  <a:xfrm>
                    <a:off x="11219315" y="538361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81" name="Freeform 280">
                    <a:extLst>
                      <a:ext uri="{FF2B5EF4-FFF2-40B4-BE49-F238E27FC236}">
                        <a16:creationId xmlns:a16="http://schemas.microsoft.com/office/drawing/2014/main" id="{3AAFB36D-D2DC-2624-0854-02AAF06DB816}"/>
                      </a:ext>
                    </a:extLst>
                  </p:cNvPr>
                  <p:cNvSpPr/>
                  <p:nvPr/>
                </p:nvSpPr>
                <p:spPr>
                  <a:xfrm>
                    <a:off x="10973082" y="4915772"/>
                    <a:ext cx="615583" cy="24623"/>
                  </a:xfrm>
                  <a:custGeom>
                    <a:avLst/>
                    <a:gdLst>
                      <a:gd name="connsiteX0" fmla="*/ 0 w 615583"/>
                      <a:gd name="connsiteY0" fmla="*/ 0 h 24623"/>
                      <a:gd name="connsiteX1" fmla="*/ 615584 w 615583"/>
                      <a:gd name="connsiteY1" fmla="*/ 0 h 24623"/>
                    </a:gdLst>
                    <a:ahLst/>
                    <a:cxnLst>
                      <a:cxn ang="0">
                        <a:pos x="connsiteX0" y="connsiteY0"/>
                      </a:cxn>
                      <a:cxn ang="0">
                        <a:pos x="connsiteX1" y="connsiteY1"/>
                      </a:cxn>
                    </a:cxnLst>
                    <a:rect l="l" t="t" r="r" b="b"/>
                    <a:pathLst>
                      <a:path w="615583" h="24623">
                        <a:moveTo>
                          <a:pt x="0" y="0"/>
                        </a:moveTo>
                        <a:lnTo>
                          <a:pt x="615584" y="0"/>
                        </a:lnTo>
                      </a:path>
                    </a:pathLst>
                  </a:custGeom>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82" name="Freeform 281">
                    <a:extLst>
                      <a:ext uri="{FF2B5EF4-FFF2-40B4-BE49-F238E27FC236}">
                        <a16:creationId xmlns:a16="http://schemas.microsoft.com/office/drawing/2014/main" id="{9D5F6B42-98A3-D300-E45A-4AC1055415CF}"/>
                      </a:ext>
                    </a:extLst>
                  </p:cNvPr>
                  <p:cNvSpPr/>
                  <p:nvPr/>
                </p:nvSpPr>
                <p:spPr>
                  <a:xfrm>
                    <a:off x="10406745" y="4349435"/>
                    <a:ext cx="738700" cy="1132673"/>
                  </a:xfrm>
                  <a:custGeom>
                    <a:avLst/>
                    <a:gdLst>
                      <a:gd name="connsiteX0" fmla="*/ 738700 w 738700"/>
                      <a:gd name="connsiteY0" fmla="*/ 147740 h 1132673"/>
                      <a:gd name="connsiteX1" fmla="*/ 681574 w 738700"/>
                      <a:gd name="connsiteY1" fmla="*/ 128534 h 1132673"/>
                      <a:gd name="connsiteX2" fmla="*/ 656951 w 738700"/>
                      <a:gd name="connsiteY2" fmla="*/ 95785 h 1132673"/>
                      <a:gd name="connsiteX3" fmla="*/ 656951 w 738700"/>
                      <a:gd name="connsiteY3" fmla="*/ 33980 h 1132673"/>
                      <a:gd name="connsiteX4" fmla="*/ 622970 w 738700"/>
                      <a:gd name="connsiteY4" fmla="*/ 0 h 1132673"/>
                      <a:gd name="connsiteX5" fmla="*/ 509703 w 738700"/>
                      <a:gd name="connsiteY5" fmla="*/ 0 h 1132673"/>
                      <a:gd name="connsiteX6" fmla="*/ 475723 w 738700"/>
                      <a:gd name="connsiteY6" fmla="*/ 33980 h 1132673"/>
                      <a:gd name="connsiteX7" fmla="*/ 475723 w 738700"/>
                      <a:gd name="connsiteY7" fmla="*/ 95292 h 1132673"/>
                      <a:gd name="connsiteX8" fmla="*/ 451100 w 738700"/>
                      <a:gd name="connsiteY8" fmla="*/ 128041 h 1132673"/>
                      <a:gd name="connsiteX9" fmla="*/ 338078 w 738700"/>
                      <a:gd name="connsiteY9" fmla="*/ 175072 h 1132673"/>
                      <a:gd name="connsiteX10" fmla="*/ 297450 w 738700"/>
                      <a:gd name="connsiteY10" fmla="*/ 169409 h 1132673"/>
                      <a:gd name="connsiteX11" fmla="*/ 253867 w 738700"/>
                      <a:gd name="connsiteY11" fmla="*/ 125825 h 1132673"/>
                      <a:gd name="connsiteX12" fmla="*/ 205827 w 738700"/>
                      <a:gd name="connsiteY12" fmla="*/ 124619 h 1132673"/>
                      <a:gd name="connsiteX13" fmla="*/ 204620 w 738700"/>
                      <a:gd name="connsiteY13" fmla="*/ 125825 h 1132673"/>
                      <a:gd name="connsiteX14" fmla="*/ 125825 w 738700"/>
                      <a:gd name="connsiteY14" fmla="*/ 205851 h 1132673"/>
                      <a:gd name="connsiteX15" fmla="*/ 124619 w 738700"/>
                      <a:gd name="connsiteY15" fmla="*/ 253891 h 1132673"/>
                      <a:gd name="connsiteX16" fmla="*/ 125825 w 738700"/>
                      <a:gd name="connsiteY16" fmla="*/ 255098 h 1132673"/>
                      <a:gd name="connsiteX17" fmla="*/ 169409 w 738700"/>
                      <a:gd name="connsiteY17" fmla="*/ 298681 h 1132673"/>
                      <a:gd name="connsiteX18" fmla="*/ 175072 w 738700"/>
                      <a:gd name="connsiteY18" fmla="*/ 339310 h 1132673"/>
                      <a:gd name="connsiteX19" fmla="*/ 128041 w 738700"/>
                      <a:gd name="connsiteY19" fmla="*/ 451100 h 1132673"/>
                      <a:gd name="connsiteX20" fmla="*/ 95292 w 738700"/>
                      <a:gd name="connsiteY20" fmla="*/ 475723 h 1132673"/>
                      <a:gd name="connsiteX21" fmla="*/ 33980 w 738700"/>
                      <a:gd name="connsiteY21" fmla="*/ 475723 h 1132673"/>
                      <a:gd name="connsiteX22" fmla="*/ 0 w 738700"/>
                      <a:gd name="connsiteY22" fmla="*/ 509703 h 1132673"/>
                      <a:gd name="connsiteX23" fmla="*/ 0 w 738700"/>
                      <a:gd name="connsiteY23" fmla="*/ 622971 h 1132673"/>
                      <a:gd name="connsiteX24" fmla="*/ 33980 w 738700"/>
                      <a:gd name="connsiteY24" fmla="*/ 656951 h 1132673"/>
                      <a:gd name="connsiteX25" fmla="*/ 95292 w 738700"/>
                      <a:gd name="connsiteY25" fmla="*/ 656951 h 1132673"/>
                      <a:gd name="connsiteX26" fmla="*/ 128041 w 738700"/>
                      <a:gd name="connsiteY26" fmla="*/ 681574 h 1132673"/>
                      <a:gd name="connsiteX27" fmla="*/ 175072 w 738700"/>
                      <a:gd name="connsiteY27" fmla="*/ 794595 h 1132673"/>
                      <a:gd name="connsiteX28" fmla="*/ 169409 w 738700"/>
                      <a:gd name="connsiteY28" fmla="*/ 835224 h 1132673"/>
                      <a:gd name="connsiteX29" fmla="*/ 125825 w 738700"/>
                      <a:gd name="connsiteY29" fmla="*/ 878807 h 1132673"/>
                      <a:gd name="connsiteX30" fmla="*/ 124619 w 738700"/>
                      <a:gd name="connsiteY30" fmla="*/ 926847 h 1132673"/>
                      <a:gd name="connsiteX31" fmla="*/ 125825 w 738700"/>
                      <a:gd name="connsiteY31" fmla="*/ 928054 h 1132673"/>
                      <a:gd name="connsiteX32" fmla="*/ 205851 w 738700"/>
                      <a:gd name="connsiteY32" fmla="*/ 1008080 h 1132673"/>
                      <a:gd name="connsiteX33" fmla="*/ 253891 w 738700"/>
                      <a:gd name="connsiteY33" fmla="*/ 1009286 h 1132673"/>
                      <a:gd name="connsiteX34" fmla="*/ 255098 w 738700"/>
                      <a:gd name="connsiteY34" fmla="*/ 1008080 h 1132673"/>
                      <a:gd name="connsiteX35" fmla="*/ 298681 w 738700"/>
                      <a:gd name="connsiteY35" fmla="*/ 964496 h 1132673"/>
                      <a:gd name="connsiteX36" fmla="*/ 339310 w 738700"/>
                      <a:gd name="connsiteY36" fmla="*/ 958833 h 1132673"/>
                      <a:gd name="connsiteX37" fmla="*/ 452331 w 738700"/>
                      <a:gd name="connsiteY37" fmla="*/ 1005864 h 1132673"/>
                      <a:gd name="connsiteX38" fmla="*/ 476954 w 738700"/>
                      <a:gd name="connsiteY38" fmla="*/ 1038613 h 1132673"/>
                      <a:gd name="connsiteX39" fmla="*/ 476954 w 738700"/>
                      <a:gd name="connsiteY39" fmla="*/ 1099925 h 1132673"/>
                      <a:gd name="connsiteX40" fmla="*/ 509703 w 738700"/>
                      <a:gd name="connsiteY40" fmla="*/ 1132674 h 1132673"/>
                      <a:gd name="connsiteX41" fmla="*/ 622970 w 738700"/>
                      <a:gd name="connsiteY41" fmla="*/ 1132674 h 1132673"/>
                      <a:gd name="connsiteX42" fmla="*/ 656951 w 738700"/>
                      <a:gd name="connsiteY42" fmla="*/ 1098694 h 1132673"/>
                      <a:gd name="connsiteX43" fmla="*/ 656951 w 738700"/>
                      <a:gd name="connsiteY43" fmla="*/ 1037382 h 1132673"/>
                      <a:gd name="connsiteX44" fmla="*/ 681574 w 738700"/>
                      <a:gd name="connsiteY44" fmla="*/ 1004633 h 1132673"/>
                      <a:gd name="connsiteX45" fmla="*/ 738700 w 738700"/>
                      <a:gd name="connsiteY45" fmla="*/ 984934 h 11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38700" h="1132673">
                        <a:moveTo>
                          <a:pt x="738700" y="147740"/>
                        </a:moveTo>
                        <a:cubicBezTo>
                          <a:pt x="720100" y="140090"/>
                          <a:pt x="701017" y="133674"/>
                          <a:pt x="681574" y="128534"/>
                        </a:cubicBezTo>
                        <a:cubicBezTo>
                          <a:pt x="666867" y="124498"/>
                          <a:pt x="656744" y="111035"/>
                          <a:pt x="656951" y="95785"/>
                        </a:cubicBezTo>
                        <a:lnTo>
                          <a:pt x="656951" y="33980"/>
                        </a:lnTo>
                        <a:cubicBezTo>
                          <a:pt x="656951" y="15214"/>
                          <a:pt x="641738" y="0"/>
                          <a:pt x="622970" y="0"/>
                        </a:cubicBezTo>
                        <a:lnTo>
                          <a:pt x="509703" y="0"/>
                        </a:lnTo>
                        <a:cubicBezTo>
                          <a:pt x="490935" y="0"/>
                          <a:pt x="475723" y="15214"/>
                          <a:pt x="475723" y="33980"/>
                        </a:cubicBezTo>
                        <a:lnTo>
                          <a:pt x="475723" y="95292"/>
                        </a:lnTo>
                        <a:cubicBezTo>
                          <a:pt x="475930" y="110542"/>
                          <a:pt x="465807" y="124006"/>
                          <a:pt x="451100" y="128041"/>
                        </a:cubicBezTo>
                        <a:cubicBezTo>
                          <a:pt x="411471" y="138530"/>
                          <a:pt x="373450" y="154352"/>
                          <a:pt x="338078" y="175072"/>
                        </a:cubicBezTo>
                        <a:cubicBezTo>
                          <a:pt x="324811" y="182582"/>
                          <a:pt x="308159" y="180260"/>
                          <a:pt x="297450" y="169409"/>
                        </a:cubicBezTo>
                        <a:lnTo>
                          <a:pt x="253867" y="125825"/>
                        </a:lnTo>
                        <a:cubicBezTo>
                          <a:pt x="240934" y="112226"/>
                          <a:pt x="219426" y="111686"/>
                          <a:pt x="205827" y="124619"/>
                        </a:cubicBezTo>
                        <a:cubicBezTo>
                          <a:pt x="205414" y="125011"/>
                          <a:pt x="205012" y="125413"/>
                          <a:pt x="204620" y="125825"/>
                        </a:cubicBezTo>
                        <a:lnTo>
                          <a:pt x="125825" y="205851"/>
                        </a:lnTo>
                        <a:cubicBezTo>
                          <a:pt x="112226" y="218783"/>
                          <a:pt x="111686" y="240292"/>
                          <a:pt x="124619" y="253891"/>
                        </a:cubicBezTo>
                        <a:cubicBezTo>
                          <a:pt x="125011" y="254303"/>
                          <a:pt x="125413" y="254706"/>
                          <a:pt x="125825" y="255098"/>
                        </a:cubicBezTo>
                        <a:lnTo>
                          <a:pt x="169409" y="298681"/>
                        </a:lnTo>
                        <a:cubicBezTo>
                          <a:pt x="180260" y="309390"/>
                          <a:pt x="182581" y="326043"/>
                          <a:pt x="175072" y="339310"/>
                        </a:cubicBezTo>
                        <a:cubicBezTo>
                          <a:pt x="154453" y="374295"/>
                          <a:pt x="138635" y="411897"/>
                          <a:pt x="128041" y="451100"/>
                        </a:cubicBezTo>
                        <a:cubicBezTo>
                          <a:pt x="124006" y="465807"/>
                          <a:pt x="110542" y="475930"/>
                          <a:pt x="95292" y="475723"/>
                        </a:cubicBezTo>
                        <a:lnTo>
                          <a:pt x="33980" y="475723"/>
                        </a:lnTo>
                        <a:cubicBezTo>
                          <a:pt x="15214" y="475723"/>
                          <a:pt x="0" y="490935"/>
                          <a:pt x="0" y="509703"/>
                        </a:cubicBezTo>
                        <a:lnTo>
                          <a:pt x="0" y="622971"/>
                        </a:lnTo>
                        <a:cubicBezTo>
                          <a:pt x="0" y="641739"/>
                          <a:pt x="15214" y="656951"/>
                          <a:pt x="33980" y="656951"/>
                        </a:cubicBezTo>
                        <a:lnTo>
                          <a:pt x="95292" y="656951"/>
                        </a:lnTo>
                        <a:cubicBezTo>
                          <a:pt x="110542" y="656744"/>
                          <a:pt x="124006" y="666867"/>
                          <a:pt x="128041" y="681574"/>
                        </a:cubicBezTo>
                        <a:cubicBezTo>
                          <a:pt x="138530" y="721203"/>
                          <a:pt x="154352" y="759224"/>
                          <a:pt x="175072" y="794595"/>
                        </a:cubicBezTo>
                        <a:cubicBezTo>
                          <a:pt x="182581" y="807862"/>
                          <a:pt x="180260" y="824515"/>
                          <a:pt x="169409" y="835224"/>
                        </a:cubicBezTo>
                        <a:lnTo>
                          <a:pt x="125825" y="878807"/>
                        </a:lnTo>
                        <a:cubicBezTo>
                          <a:pt x="112226" y="891739"/>
                          <a:pt x="111686" y="913248"/>
                          <a:pt x="124619" y="926847"/>
                        </a:cubicBezTo>
                        <a:cubicBezTo>
                          <a:pt x="125011" y="927259"/>
                          <a:pt x="125413" y="927662"/>
                          <a:pt x="125825" y="928054"/>
                        </a:cubicBezTo>
                        <a:lnTo>
                          <a:pt x="205851" y="1008080"/>
                        </a:lnTo>
                        <a:cubicBezTo>
                          <a:pt x="218784" y="1021679"/>
                          <a:pt x="240292" y="1022219"/>
                          <a:pt x="253891" y="1009286"/>
                        </a:cubicBezTo>
                        <a:cubicBezTo>
                          <a:pt x="254302" y="1008895"/>
                          <a:pt x="254706" y="1008491"/>
                          <a:pt x="255098" y="1008080"/>
                        </a:cubicBezTo>
                        <a:lnTo>
                          <a:pt x="298681" y="964496"/>
                        </a:lnTo>
                        <a:cubicBezTo>
                          <a:pt x="309390" y="953645"/>
                          <a:pt x="326043" y="951323"/>
                          <a:pt x="339310" y="958833"/>
                        </a:cubicBezTo>
                        <a:cubicBezTo>
                          <a:pt x="374681" y="979554"/>
                          <a:pt x="412702" y="995374"/>
                          <a:pt x="452331" y="1005864"/>
                        </a:cubicBezTo>
                        <a:cubicBezTo>
                          <a:pt x="467038" y="1009900"/>
                          <a:pt x="477161" y="1023364"/>
                          <a:pt x="476954" y="1038613"/>
                        </a:cubicBezTo>
                        <a:lnTo>
                          <a:pt x="476954" y="1099925"/>
                        </a:lnTo>
                        <a:cubicBezTo>
                          <a:pt x="477589" y="1117742"/>
                          <a:pt x="491886" y="1132039"/>
                          <a:pt x="509703" y="1132674"/>
                        </a:cubicBezTo>
                        <a:lnTo>
                          <a:pt x="622970" y="1132674"/>
                        </a:lnTo>
                        <a:cubicBezTo>
                          <a:pt x="641738" y="1132674"/>
                          <a:pt x="656951" y="1117462"/>
                          <a:pt x="656951" y="1098694"/>
                        </a:cubicBezTo>
                        <a:lnTo>
                          <a:pt x="656951" y="1037382"/>
                        </a:lnTo>
                        <a:cubicBezTo>
                          <a:pt x="656744" y="1022132"/>
                          <a:pt x="666867" y="1008668"/>
                          <a:pt x="681574" y="1004633"/>
                        </a:cubicBezTo>
                        <a:cubicBezTo>
                          <a:pt x="701029" y="999331"/>
                          <a:pt x="720112" y="992752"/>
                          <a:pt x="738700" y="984934"/>
                        </a:cubicBezTo>
                      </a:path>
                    </a:pathLst>
                  </a:custGeom>
                  <a:noFill/>
                  <a:ln w="48986" cap="rnd">
                    <a:solidFill>
                      <a:schemeClr val="accent1"/>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grpSp>
          </p:grpSp>
        </p:grpSp>
        <p:pic>
          <p:nvPicPr>
            <p:cNvPr id="291" name="Graphic 290">
              <a:extLst>
                <a:ext uri="{FF2B5EF4-FFF2-40B4-BE49-F238E27FC236}">
                  <a16:creationId xmlns:a16="http://schemas.microsoft.com/office/drawing/2014/main" id="{92932717-8C83-720F-D939-F2E03C2849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6912" y="2526859"/>
              <a:ext cx="1076442" cy="538221"/>
            </a:xfrm>
            <a:prstGeom prst="rect">
              <a:avLst/>
            </a:prstGeom>
          </p:spPr>
        </p:pic>
      </p:grpSp>
      <p:sp>
        <p:nvSpPr>
          <p:cNvPr id="292" name="Google Shape;170;p3">
            <a:extLst>
              <a:ext uri="{FF2B5EF4-FFF2-40B4-BE49-F238E27FC236}">
                <a16:creationId xmlns:a16="http://schemas.microsoft.com/office/drawing/2014/main" id="{73B9B11D-B3B9-7AE3-39A2-9A2F14313327}"/>
              </a:ext>
            </a:extLst>
          </p:cNvPr>
          <p:cNvSpPr/>
          <p:nvPr/>
        </p:nvSpPr>
        <p:spPr>
          <a:xfrm>
            <a:off x="1495057" y="3723987"/>
            <a:ext cx="10690593" cy="75470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4798" kern="1200" dirty="0">
                <a:solidFill>
                  <a:srgbClr val="000000"/>
                </a:solidFill>
                <a:latin typeface="Trebuchet MS" panose="020B0703020202090204" pitchFamily="34" charset="0"/>
                <a:ea typeface="Helvetica Neue"/>
                <a:cs typeface="Helvetica Neue"/>
                <a:sym typeface="Helvetica Neue"/>
              </a:rPr>
              <a:t>Using a supercomputer or cluster of computers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Complex physical simulations (CFD)</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b="1" kern="1200" dirty="0">
                <a:solidFill>
                  <a:srgbClr val="000000"/>
                </a:solidFill>
                <a:latin typeface="Trebuchet MS" panose="020B0703020202090204" pitchFamily="34" charset="0"/>
                <a:ea typeface="Helvetica Neue"/>
                <a:cs typeface="Helvetica Neue"/>
                <a:sym typeface="Helvetica Neue"/>
              </a:rPr>
              <a:t>Machine learning / LLMs</a:t>
            </a:r>
          </a:p>
        </p:txBody>
      </p:sp>
    </p:spTree>
    <p:extLst>
      <p:ext uri="{BB962C8B-B14F-4D97-AF65-F5344CB8AC3E}">
        <p14:creationId xmlns:p14="http://schemas.microsoft.com/office/powerpoint/2010/main" val="815529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9" name="bioinformatics_illustration_web.jpg" descr="bioinformatics_illustration_web.jpg"/>
          <p:cNvPicPr>
            <a:picLocks noChangeAspect="1"/>
          </p:cNvPicPr>
          <p:nvPr/>
        </p:nvPicPr>
        <p:blipFill>
          <a:blip r:embed="rId2">
            <a:alphaModFix amt="50140"/>
          </a:blip>
          <a:srcRect t="105" r="2318" b="29361"/>
          <a:stretch>
            <a:fillRect/>
          </a:stretch>
        </p:blipFill>
        <p:spPr>
          <a:xfrm>
            <a:off x="-23545" y="10077522"/>
            <a:ext cx="14318437" cy="3635050"/>
          </a:xfrm>
          <a:prstGeom prst="rect">
            <a:avLst/>
          </a:prstGeom>
          <a:ln w="12700">
            <a:miter lim="400000"/>
          </a:ln>
        </p:spPr>
      </p:pic>
      <p:pic>
        <p:nvPicPr>
          <p:cNvPr id="2510" name="bioinformatics_illustration_web.jpg" descr="bioinformatics_illustration_web.jpg"/>
          <p:cNvPicPr>
            <a:picLocks noChangeAspect="1"/>
          </p:cNvPicPr>
          <p:nvPr/>
        </p:nvPicPr>
        <p:blipFill>
          <a:blip r:embed="rId2">
            <a:alphaModFix amt="50156"/>
          </a:blip>
          <a:srcRect l="13368" t="28409" r="20249" b="954"/>
          <a:stretch>
            <a:fillRect/>
          </a:stretch>
        </p:blipFill>
        <p:spPr>
          <a:xfrm rot="10800000">
            <a:off x="14300739" y="9938753"/>
            <a:ext cx="10114545" cy="3784068"/>
          </a:xfrm>
          <a:prstGeom prst="rect">
            <a:avLst/>
          </a:prstGeom>
          <a:ln w="12700">
            <a:miter lim="400000"/>
          </a:ln>
        </p:spPr>
      </p:pic>
      <p:sp>
        <p:nvSpPr>
          <p:cNvPr id="2511" name="Rectangle"/>
          <p:cNvSpPr/>
          <p:nvPr/>
        </p:nvSpPr>
        <p:spPr>
          <a:xfrm flipH="1">
            <a:off x="-3174" y="-566231"/>
            <a:ext cx="24377648" cy="11141150"/>
          </a:xfrm>
          <a:prstGeom prst="rect">
            <a:avLst/>
          </a:prstGeom>
          <a:solidFill>
            <a:srgbClr val="374556"/>
          </a:solidFill>
          <a:ln w="12700">
            <a:miter lim="400000"/>
          </a:ln>
        </p:spPr>
        <p:txBody>
          <a:bodyPr lIns="45719" rIns="45719" anchor="ctr"/>
          <a:lstStyle/>
          <a:p>
            <a:pPr algn="ctr">
              <a:defRPr>
                <a:solidFill>
                  <a:srgbClr val="FFFFFF"/>
                </a:solidFill>
              </a:defRPr>
            </a:pPr>
            <a:endParaRPr/>
          </a:p>
        </p:txBody>
      </p:sp>
      <p:sp>
        <p:nvSpPr>
          <p:cNvPr id="2512" name="This keynote presentation was created by Thilde Terkelsen, Data Scientist, Center for Health Data Science, SUND, KU.…"/>
          <p:cNvSpPr txBox="1"/>
          <p:nvPr/>
        </p:nvSpPr>
        <p:spPr>
          <a:xfrm>
            <a:off x="15590370" y="12379222"/>
            <a:ext cx="8961441"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lvl="1">
              <a:defRPr sz="2200">
                <a:solidFill>
                  <a:srgbClr val="374556"/>
                </a:solidFill>
                <a:latin typeface="Helvetica"/>
                <a:ea typeface="Helvetica"/>
                <a:cs typeface="Helvetica"/>
                <a:sym typeface="Helvetica"/>
              </a:defRPr>
            </a:pPr>
            <a:r>
              <a:t>This keynote presentation was created by Thilde Terkelsen, Data Scientist, Center for Health Data Science, SUND, KU.</a:t>
            </a:r>
          </a:p>
          <a:p>
            <a:pPr lvl="1">
              <a:defRPr sz="2200">
                <a:solidFill>
                  <a:srgbClr val="374556"/>
                </a:solidFill>
                <a:latin typeface="Helvetica"/>
                <a:ea typeface="Helvetica"/>
                <a:cs typeface="Helvetica"/>
                <a:sym typeface="Helvetica"/>
              </a:defRPr>
            </a:pPr>
            <a:r>
              <a:t>For internal use at KU only, do not distribute commercially.</a:t>
            </a:r>
          </a:p>
        </p:txBody>
      </p:sp>
      <p:sp>
        <p:nvSpPr>
          <p:cNvPr id="2513" name="THANK YOU FOR LISTENING"/>
          <p:cNvSpPr txBox="1"/>
          <p:nvPr/>
        </p:nvSpPr>
        <p:spPr>
          <a:xfrm>
            <a:off x="8119202" y="1799094"/>
            <a:ext cx="9115029"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40000"/>
              </a:lnSpc>
              <a:defRPr sz="5000" b="1">
                <a:solidFill>
                  <a:srgbClr val="FFFFFF"/>
                </a:solidFill>
                <a:latin typeface="Helvetica"/>
                <a:ea typeface="Helvetica"/>
                <a:cs typeface="Helvetica"/>
                <a:sym typeface="Helvetica"/>
              </a:defRPr>
            </a:lvl1pPr>
          </a:lstStyle>
          <a:p>
            <a:r>
              <a:t>THANK YOU FOR LISTENING</a:t>
            </a:r>
          </a:p>
        </p:txBody>
      </p:sp>
      <p:grpSp>
        <p:nvGrpSpPr>
          <p:cNvPr id="2521" name="Group"/>
          <p:cNvGrpSpPr/>
          <p:nvPr/>
        </p:nvGrpSpPr>
        <p:grpSpPr>
          <a:xfrm>
            <a:off x="7256081" y="3240039"/>
            <a:ext cx="10841271" cy="6260138"/>
            <a:chOff x="0" y="0"/>
            <a:chExt cx="10841270" cy="6260137"/>
          </a:xfrm>
        </p:grpSpPr>
        <p:grpSp>
          <p:nvGrpSpPr>
            <p:cNvPr id="2519" name="Group"/>
            <p:cNvGrpSpPr/>
            <p:nvPr/>
          </p:nvGrpSpPr>
          <p:grpSpPr>
            <a:xfrm>
              <a:off x="-1" y="0"/>
              <a:ext cx="10841272" cy="6260138"/>
              <a:chOff x="0" y="0"/>
              <a:chExt cx="10841270" cy="6260137"/>
            </a:xfrm>
          </p:grpSpPr>
          <p:sp>
            <p:nvSpPr>
              <p:cNvPr id="2514" name="Freeform 395"/>
              <p:cNvSpPr/>
              <p:nvPr/>
            </p:nvSpPr>
            <p:spPr>
              <a:xfrm>
                <a:off x="993976" y="0"/>
                <a:ext cx="8849467" cy="6074078"/>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EBEBEB"/>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5" name="Freeform 396"/>
              <p:cNvSpPr/>
              <p:nvPr/>
            </p:nvSpPr>
            <p:spPr>
              <a:xfrm>
                <a:off x="993976" y="5814367"/>
                <a:ext cx="8849467" cy="259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F5F5F5"/>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6" name="Rectangle 397"/>
              <p:cNvSpPr/>
              <p:nvPr/>
            </p:nvSpPr>
            <p:spPr>
              <a:xfrm>
                <a:off x="1348416" y="430261"/>
                <a:ext cx="8144438" cy="5139903"/>
              </a:xfrm>
              <a:prstGeom prst="rect">
                <a:avLst/>
              </a:pr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7" name="Freeform 398"/>
              <p:cNvSpPr/>
              <p:nvPr/>
            </p:nvSpPr>
            <p:spPr>
              <a:xfrm>
                <a:off x="0" y="6101210"/>
                <a:ext cx="10841270" cy="1589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EBEBEB"/>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8" name="Rectangle 399"/>
              <p:cNvSpPr/>
              <p:nvPr/>
            </p:nvSpPr>
            <p:spPr>
              <a:xfrm>
                <a:off x="0" y="6035313"/>
                <a:ext cx="10841271" cy="65898"/>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grpSp>
        <p:pic>
          <p:nvPicPr>
            <p:cNvPr id="2520" name="aqN005R_460s.jpg" descr="aqN005R_460s.jpg"/>
            <p:cNvPicPr>
              <a:picLocks noChangeAspect="1"/>
            </p:cNvPicPr>
            <p:nvPr/>
          </p:nvPicPr>
          <p:blipFill>
            <a:blip r:embed="rId3"/>
            <a:stretch>
              <a:fillRect/>
            </a:stretch>
          </p:blipFill>
          <p:spPr>
            <a:xfrm>
              <a:off x="2113967" y="516777"/>
              <a:ext cx="6727402" cy="5045552"/>
            </a:xfrm>
            <a:prstGeom prst="rect">
              <a:avLst/>
            </a:prstGeom>
            <a:ln w="12700" cap="flat">
              <a:noFill/>
              <a:miter lim="400000"/>
            </a:ln>
            <a:effectLst/>
          </p:spPr>
        </p:pic>
      </p:gr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CE195895-A69E-388B-D910-FC8A7231CCD5}"/>
              </a:ext>
            </a:extLst>
          </p:cNvPr>
          <p:cNvSpPr/>
          <p:nvPr/>
        </p:nvSpPr>
        <p:spPr>
          <a:xfrm>
            <a:off x="-10155" y="-26892"/>
            <a:ext cx="24371300" cy="253867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1008610" y="3405399"/>
            <a:ext cx="11166885" cy="9150710"/>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Unsupervised Classification: </a:t>
            </a:r>
            <a:r>
              <a:rPr lang="en-US" sz="3465" dirty="0">
                <a:solidFill>
                  <a:srgbClr val="404040"/>
                </a:solidFill>
                <a:latin typeface="Montserrat" pitchFamily="2" charset="77"/>
              </a:rPr>
              <a:t>Group observations into clusters. </a:t>
            </a:r>
          </a:p>
          <a:p>
            <a:pPr>
              <a:lnSpc>
                <a:spcPts val="5970"/>
              </a:lnSpc>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What if we do not know the groups our data partition into, </a:t>
            </a:r>
            <a:r>
              <a:rPr lang="en-US" sz="3465" b="1" dirty="0">
                <a:solidFill>
                  <a:srgbClr val="404040"/>
                </a:solidFill>
                <a:latin typeface="Montserrat" pitchFamily="2" charset="77"/>
              </a:rPr>
              <a:t>no labels</a:t>
            </a:r>
            <a:r>
              <a:rPr lang="en-US" sz="3465" dirty="0">
                <a:solidFill>
                  <a:srgbClr val="404040"/>
                </a:solidFill>
                <a:latin typeface="Montserrat" pitchFamily="2" charset="77"/>
              </a:rPr>
              <a:t>…</a:t>
            </a:r>
          </a:p>
          <a:p>
            <a:pPr marL="609265" indent="-609265">
              <a:lnSpc>
                <a:spcPts val="5970"/>
              </a:lnSpc>
              <a:buFont typeface="Arial" panose="020B0604020202020204" pitchFamily="34" charset="0"/>
              <a:buChar char="•"/>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A scientific question could be: </a:t>
            </a:r>
            <a:r>
              <a:rPr lang="en-US" sz="3465" i="1" dirty="0">
                <a:solidFill>
                  <a:srgbClr val="404040"/>
                </a:solidFill>
                <a:latin typeface="Montserrat"/>
              </a:rPr>
              <a:t>Do our observations stratify into groups and what data characteristics drive this partitioning?</a:t>
            </a:r>
          </a:p>
          <a:p>
            <a:pPr marL="609265" indent="-609265">
              <a:lnSpc>
                <a:spcPts val="5970"/>
              </a:lnSpc>
              <a:buFont typeface="Arial" panose="020B0604020202020204" pitchFamily="34" charset="0"/>
              <a:buChar char="•"/>
            </a:pPr>
            <a:endParaRPr lang="en-US" sz="3465" i="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For this we use </a:t>
            </a:r>
            <a:r>
              <a:rPr lang="en-US" sz="3465" b="1" dirty="0">
                <a:solidFill>
                  <a:srgbClr val="404040"/>
                </a:solidFill>
                <a:latin typeface="Montserrat" pitchFamily="2" charset="77"/>
              </a:rPr>
              <a:t>unsupervised learning </a:t>
            </a:r>
            <a:r>
              <a:rPr lang="en-US" sz="3465" dirty="0">
                <a:solidFill>
                  <a:srgbClr val="404040"/>
                </a:solidFill>
                <a:latin typeface="Montserrat" pitchFamily="2" charset="77"/>
              </a:rPr>
              <a:t>methods (PCA is one example).</a:t>
            </a: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6974"/>
          <a:stretch/>
        </p:blipFill>
        <p:spPr bwMode="auto">
          <a:xfrm>
            <a:off x="12392038" y="5864934"/>
            <a:ext cx="11166885" cy="53595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7">
            <a:extLst>
              <a:ext uri="{FF2B5EF4-FFF2-40B4-BE49-F238E27FC236}">
                <a16:creationId xmlns:a16="http://schemas.microsoft.com/office/drawing/2014/main" id="{2DFBB7BF-2134-B615-21A8-17E45171431B}"/>
              </a:ext>
            </a:extLst>
          </p:cNvPr>
          <p:cNvSpPr txBox="1"/>
          <p:nvPr/>
        </p:nvSpPr>
        <p:spPr>
          <a:xfrm>
            <a:off x="4508690" y="590067"/>
            <a:ext cx="15333610"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UNSUPERVISED LEARNING</a:t>
            </a:r>
          </a:p>
        </p:txBody>
      </p:sp>
    </p:spTree>
    <p:extLst>
      <p:ext uri="{BB962C8B-B14F-4D97-AF65-F5344CB8AC3E}">
        <p14:creationId xmlns:p14="http://schemas.microsoft.com/office/powerpoint/2010/main" val="3948512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BDADDAA5-3698-5BDC-78F9-ECC7D4C0A3E2}"/>
              </a:ext>
            </a:extLst>
          </p:cNvPr>
          <p:cNvSpPr/>
          <p:nvPr/>
        </p:nvSpPr>
        <p:spPr>
          <a:xfrm>
            <a:off x="0" y="686547"/>
            <a:ext cx="13790094" cy="26799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
        <p:nvSpPr>
          <p:cNvPr id="11" name="Freeform 4">
            <a:extLst>
              <a:ext uri="{FF2B5EF4-FFF2-40B4-BE49-F238E27FC236}">
                <a16:creationId xmlns:a16="http://schemas.microsoft.com/office/drawing/2014/main" id="{85EED54D-E66B-6B1B-9A47-08089AEDA63C}"/>
              </a:ext>
            </a:extLst>
          </p:cNvPr>
          <p:cNvSpPr/>
          <p:nvPr/>
        </p:nvSpPr>
        <p:spPr>
          <a:xfrm>
            <a:off x="13790094" y="3573"/>
            <a:ext cx="10581206" cy="13708856"/>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pPr defTabSz="1218529" hangingPunct="1"/>
            <a:endParaRPr lang="en-DK" sz="2399" kern="1200" dirty="0">
              <a:solidFill>
                <a:prstClr val="black"/>
              </a:solidFill>
              <a:latin typeface="Calibri"/>
            </a:endParaRPr>
          </a:p>
        </p:txBody>
      </p:sp>
      <p:sp>
        <p:nvSpPr>
          <p:cNvPr id="7" name="TextBox 7"/>
          <p:cNvSpPr txBox="1"/>
          <p:nvPr/>
        </p:nvSpPr>
        <p:spPr>
          <a:xfrm>
            <a:off x="3960336" y="1442823"/>
            <a:ext cx="6194372" cy="1228285"/>
          </a:xfrm>
          <a:prstGeom prst="rect">
            <a:avLst/>
          </a:prstGeom>
        </p:spPr>
        <p:txBody>
          <a:bodyPr wrap="square" lIns="0" tIns="0" rIns="0" bIns="0" rtlCol="0" anchor="t">
            <a:spAutoFit/>
          </a:bodyPr>
          <a:lstStyle/>
          <a:p>
            <a:pPr defTabSz="1218529" hangingPunct="1">
              <a:lnSpc>
                <a:spcPts val="10404"/>
              </a:lnSpc>
              <a:spcBef>
                <a:spcPct val="0"/>
              </a:spcBef>
            </a:pPr>
            <a:r>
              <a:rPr lang="en-US" sz="7196" b="1" kern="1200" dirty="0">
                <a:solidFill>
                  <a:srgbClr val="404040"/>
                </a:solidFill>
                <a:latin typeface="Montserrat" pitchFamily="2" charset="77"/>
              </a:rPr>
              <a:t>CLUSTERING</a:t>
            </a:r>
          </a:p>
        </p:txBody>
      </p:sp>
      <p:sp>
        <p:nvSpPr>
          <p:cNvPr id="6" name="TextBox 8">
            <a:extLst>
              <a:ext uri="{FF2B5EF4-FFF2-40B4-BE49-F238E27FC236}">
                <a16:creationId xmlns:a16="http://schemas.microsoft.com/office/drawing/2014/main" id="{2F1F760B-62FC-CE68-62B3-94BCEA46D455}"/>
              </a:ext>
            </a:extLst>
          </p:cNvPr>
          <p:cNvSpPr txBox="1"/>
          <p:nvPr/>
        </p:nvSpPr>
        <p:spPr>
          <a:xfrm>
            <a:off x="1131772" y="4350984"/>
            <a:ext cx="11980525" cy="8381269"/>
          </a:xfrm>
          <a:prstGeom prst="rect">
            <a:avLst/>
          </a:prstGeom>
        </p:spPr>
        <p:txBody>
          <a:bodyPr wrap="square" lIns="0" tIns="0" rIns="0" bIns="0" rtlCol="0" anchor="t">
            <a:spAutoFit/>
          </a:bodyPr>
          <a:lstStyle/>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Clustering</a:t>
            </a:r>
            <a:r>
              <a:rPr lang="en-US" sz="3465" kern="1200" dirty="0">
                <a:solidFill>
                  <a:srgbClr val="404040"/>
                </a:solidFill>
                <a:latin typeface="Montserrat" pitchFamily="2" charset="77"/>
              </a:rPr>
              <a:t> == type of </a:t>
            </a:r>
            <a:r>
              <a:rPr lang="en-US" sz="3465" b="1" kern="1200" dirty="0">
                <a:solidFill>
                  <a:srgbClr val="404040"/>
                </a:solidFill>
                <a:latin typeface="Montserrat" pitchFamily="2" charset="77"/>
              </a:rPr>
              <a:t>unsupervised learning</a:t>
            </a:r>
            <a:r>
              <a:rPr lang="en-US" sz="3465" kern="1200" dirty="0">
                <a:solidFill>
                  <a:srgbClr val="404040"/>
                </a:solidFill>
                <a:latin typeface="Montserrat" pitchFamily="2" charset="77"/>
              </a:rPr>
              <a:t>.</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Metric</a:t>
            </a:r>
            <a:r>
              <a:rPr lang="en-US" sz="3465" kern="1200" dirty="0">
                <a:solidFill>
                  <a:srgbClr val="404040"/>
                </a:solidFill>
                <a:latin typeface="Montserrat" pitchFamily="2" charset="77"/>
              </a:rPr>
              <a:t> to define </a:t>
            </a:r>
            <a:r>
              <a:rPr lang="en-US" sz="3465" b="1" kern="1200" dirty="0">
                <a:solidFill>
                  <a:srgbClr val="404040"/>
                </a:solidFill>
                <a:latin typeface="Montserrat" pitchFamily="2" charset="77"/>
              </a:rPr>
              <a:t>similarity</a:t>
            </a:r>
            <a:r>
              <a:rPr lang="en-US" sz="3465" kern="1200" dirty="0">
                <a:solidFill>
                  <a:srgbClr val="404040"/>
                </a:solidFill>
                <a:latin typeface="Montserrat" pitchFamily="2" charset="77"/>
              </a:rPr>
              <a:t> of observations.</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Items of a group share features </a:t>
            </a:r>
            <a:r>
              <a:rPr lang="en-US" sz="3465" b="1" kern="1200" dirty="0">
                <a:solidFill>
                  <a:srgbClr val="404040"/>
                </a:solidFill>
                <a:latin typeface="Montserrat" pitchFamily="2" charset="77"/>
              </a:rPr>
              <a:t>that we care about</a:t>
            </a:r>
            <a:r>
              <a:rPr lang="en-US" sz="3465" kern="1200" dirty="0">
                <a:solidFill>
                  <a:srgbClr val="404040"/>
                </a:solidFill>
                <a:latin typeface="Montserrat" pitchFamily="2" charset="77"/>
              </a:rPr>
              <a:t>.</a:t>
            </a:r>
          </a:p>
          <a:p>
            <a:pPr marL="609265" indent="-609265" defTabSz="1218529" hangingPunct="1">
              <a:lnSpc>
                <a:spcPts val="5970"/>
              </a:lnSpc>
              <a:buFont typeface="Arial" panose="020B0604020202020204" pitchFamily="34" charset="0"/>
              <a:buChar char="•"/>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RQ: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Optimal number of clusters for this dataset?</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What characterizes a certain cluster?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a:rPr>
              <a:t>Which</a:t>
            </a:r>
            <a:r>
              <a:rPr lang="en-US" sz="3465" b="1" kern="1200" dirty="0">
                <a:solidFill>
                  <a:srgbClr val="404040"/>
                </a:solidFill>
                <a:latin typeface="Montserrat"/>
              </a:rPr>
              <a:t> </a:t>
            </a:r>
            <a:r>
              <a:rPr lang="en-US" sz="3465" kern="1200" dirty="0">
                <a:solidFill>
                  <a:srgbClr val="404040"/>
                </a:solidFill>
                <a:latin typeface="Montserrat"/>
              </a:rPr>
              <a:t>cluster does a new data point belong to?</a:t>
            </a:r>
          </a:p>
        </p:txBody>
      </p:sp>
      <p:pic>
        <p:nvPicPr>
          <p:cNvPr id="9" name="Picture 8" descr="A blue and black logo&#10;&#10;Description automatically generated">
            <a:extLst>
              <a:ext uri="{FF2B5EF4-FFF2-40B4-BE49-F238E27FC236}">
                <a16:creationId xmlns:a16="http://schemas.microsoft.com/office/drawing/2014/main" id="{8120342C-DBCC-C4BE-E9CD-96DBD4192DB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16" name="Picture 15" descr="A diagram of a cluster&#10;&#10;Description automatically generated">
            <a:extLst>
              <a:ext uri="{FF2B5EF4-FFF2-40B4-BE49-F238E27FC236}">
                <a16:creationId xmlns:a16="http://schemas.microsoft.com/office/drawing/2014/main" id="{B8E9FA5D-9E60-E744-A019-921D0644B5AF}"/>
              </a:ext>
            </a:extLst>
          </p:cNvPr>
          <p:cNvPicPr>
            <a:picLocks noChangeAspect="1"/>
          </p:cNvPicPr>
          <p:nvPr/>
        </p:nvPicPr>
        <p:blipFill rotWithShape="1">
          <a:blip r:embed="rId5">
            <a:extLst>
              <a:ext uri="{28A0092B-C50C-407E-A947-70E740481C1C}">
                <a14:useLocalDpi xmlns:a14="http://schemas.microsoft.com/office/drawing/2010/main" val="0"/>
              </a:ext>
            </a:extLst>
          </a:blip>
          <a:srcRect l="10619" t="7499" r="3667" b="17501"/>
          <a:stretch/>
        </p:blipFill>
        <p:spPr>
          <a:xfrm>
            <a:off x="14419686" y="1610619"/>
            <a:ext cx="6576189" cy="5332045"/>
          </a:xfrm>
          <a:prstGeom prst="rect">
            <a:avLst/>
          </a:prstGeom>
        </p:spPr>
      </p:pic>
      <p:pic>
        <p:nvPicPr>
          <p:cNvPr id="18" name="Picture 17" descr="A diagram of a diagram of a number of dots&#10;&#10;Description automatically generated">
            <a:extLst>
              <a:ext uri="{FF2B5EF4-FFF2-40B4-BE49-F238E27FC236}">
                <a16:creationId xmlns:a16="http://schemas.microsoft.com/office/drawing/2014/main" id="{DF89C2EF-07E0-BB4E-4604-6BE5C22870FA}"/>
              </a:ext>
            </a:extLst>
          </p:cNvPr>
          <p:cNvPicPr>
            <a:picLocks noChangeAspect="1"/>
          </p:cNvPicPr>
          <p:nvPr/>
        </p:nvPicPr>
        <p:blipFill rotWithShape="1">
          <a:blip r:embed="rId6">
            <a:extLst>
              <a:ext uri="{28A0092B-C50C-407E-A947-70E740481C1C}">
                <a14:useLocalDpi xmlns:a14="http://schemas.microsoft.com/office/drawing/2010/main" val="0"/>
              </a:ext>
            </a:extLst>
          </a:blip>
          <a:srcRect t="14296"/>
          <a:stretch/>
        </p:blipFill>
        <p:spPr>
          <a:xfrm>
            <a:off x="14419686" y="9502342"/>
            <a:ext cx="8172509" cy="3527111"/>
          </a:xfrm>
          <a:prstGeom prst="rect">
            <a:avLst/>
          </a:prstGeom>
        </p:spPr>
      </p:pic>
      <p:sp>
        <p:nvSpPr>
          <p:cNvPr id="19" name="TextBox 21">
            <a:extLst>
              <a:ext uri="{FF2B5EF4-FFF2-40B4-BE49-F238E27FC236}">
                <a16:creationId xmlns:a16="http://schemas.microsoft.com/office/drawing/2014/main" id="{44702F52-BB0A-C3A0-B17A-5DD246FF610D}"/>
              </a:ext>
            </a:extLst>
          </p:cNvPr>
          <p:cNvSpPr txBox="1"/>
          <p:nvPr/>
        </p:nvSpPr>
        <p:spPr>
          <a:xfrm>
            <a:off x="18857890" y="1823460"/>
            <a:ext cx="4923003" cy="1517723"/>
          </a:xfrm>
          <a:prstGeom prst="rect">
            <a:avLst/>
          </a:prstGeom>
        </p:spPr>
        <p:txBody>
          <a:bodyPr wrap="square" lIns="0" tIns="0" rIns="0" bIns="0" rtlCol="0" anchor="t">
            <a:spAutoFit/>
          </a:bodyPr>
          <a:lstStyle/>
          <a:p>
            <a:pPr defTabSz="1218529" hangingPunct="1">
              <a:spcBef>
                <a:spcPct val="0"/>
              </a:spcBef>
            </a:pPr>
            <a:r>
              <a:rPr lang="en-US" sz="2665" b="1" kern="1200" spc="192" dirty="0">
                <a:solidFill>
                  <a:srgbClr val="404040"/>
                </a:solidFill>
                <a:latin typeface="Montserrat" pitchFamily="2" charset="77"/>
              </a:rPr>
              <a:t>Hierarchical  Clustering:</a:t>
            </a:r>
          </a:p>
          <a:p>
            <a:pPr marL="380790" indent="-380790" defTabSz="1218529" hangingPunct="1">
              <a:spcBef>
                <a:spcPct val="0"/>
              </a:spcBef>
              <a:buFont typeface="Arial" panose="020B0604020202020204" pitchFamily="34" charset="0"/>
              <a:buChar char="•"/>
            </a:pPr>
            <a:r>
              <a:rPr lang="en-US" sz="2399" kern="1200" spc="192" dirty="0">
                <a:solidFill>
                  <a:srgbClr val="404040"/>
                </a:solidFill>
                <a:latin typeface="Montserrat" pitchFamily="2" charset="77"/>
              </a:rPr>
              <a:t>Complete linkage</a:t>
            </a:r>
          </a:p>
          <a:p>
            <a:pPr marL="380790" indent="-380790" defTabSz="1218529" hangingPunct="1">
              <a:spcBef>
                <a:spcPct val="0"/>
              </a:spcBef>
              <a:buFont typeface="Arial" panose="020B0604020202020204" pitchFamily="34" charset="0"/>
              <a:buChar char="•"/>
            </a:pPr>
            <a:r>
              <a:rPr lang="en-US" sz="2399" kern="1200" spc="192" dirty="0">
                <a:solidFill>
                  <a:srgbClr val="404040"/>
                </a:solidFill>
                <a:latin typeface="Montserrat" pitchFamily="2" charset="77"/>
              </a:rPr>
              <a:t>Ward’s method</a:t>
            </a:r>
          </a:p>
          <a:p>
            <a:pPr algn="ctr" defTabSz="1218529" hangingPunct="1">
              <a:spcBef>
                <a:spcPct val="0"/>
              </a:spcBef>
            </a:pPr>
            <a:endParaRPr lang="en-US" sz="2399" b="1" kern="1200" spc="192" dirty="0">
              <a:solidFill>
                <a:srgbClr val="404040"/>
              </a:solidFill>
              <a:latin typeface="Montserrat" pitchFamily="2" charset="77"/>
            </a:endParaRPr>
          </a:p>
        </p:txBody>
      </p:sp>
      <p:sp>
        <p:nvSpPr>
          <p:cNvPr id="21" name="TextBox 21">
            <a:extLst>
              <a:ext uri="{FF2B5EF4-FFF2-40B4-BE49-F238E27FC236}">
                <a16:creationId xmlns:a16="http://schemas.microsoft.com/office/drawing/2014/main" id="{80A9245A-32CF-79EF-7229-9CFB70E47152}"/>
              </a:ext>
            </a:extLst>
          </p:cNvPr>
          <p:cNvSpPr txBox="1"/>
          <p:nvPr/>
        </p:nvSpPr>
        <p:spPr>
          <a:xfrm>
            <a:off x="18857890" y="7648286"/>
            <a:ext cx="4923003" cy="1148520"/>
          </a:xfrm>
          <a:prstGeom prst="rect">
            <a:avLst/>
          </a:prstGeom>
        </p:spPr>
        <p:txBody>
          <a:bodyPr wrap="square" lIns="0" tIns="0" rIns="0" bIns="0" rtlCol="0" anchor="t">
            <a:spAutoFit/>
          </a:bodyPr>
          <a:lstStyle/>
          <a:p>
            <a:pPr defTabSz="1218529" hangingPunct="1">
              <a:spcBef>
                <a:spcPct val="0"/>
              </a:spcBef>
            </a:pPr>
            <a:r>
              <a:rPr lang="en-US" sz="2665" b="1" kern="1200" spc="192" dirty="0">
                <a:solidFill>
                  <a:srgbClr val="404040"/>
                </a:solidFill>
                <a:latin typeface="Montserrat" pitchFamily="2" charset="77"/>
              </a:rPr>
              <a:t>K-Means Clustering:</a:t>
            </a:r>
          </a:p>
          <a:p>
            <a:pPr marL="380790" indent="-380790" defTabSz="1218529" hangingPunct="1">
              <a:spcBef>
                <a:spcPct val="0"/>
              </a:spcBef>
              <a:buFont typeface="Arial" panose="020B0604020202020204" pitchFamily="34" charset="0"/>
              <a:buChar char="•"/>
            </a:pPr>
            <a:r>
              <a:rPr lang="en-US" sz="2399" kern="1200" spc="192" dirty="0">
                <a:solidFill>
                  <a:srgbClr val="404040"/>
                </a:solidFill>
                <a:latin typeface="Montserrat" pitchFamily="2" charset="77"/>
              </a:rPr>
              <a:t>Euclidean distance</a:t>
            </a:r>
          </a:p>
          <a:p>
            <a:pPr marL="380790" indent="-380790" defTabSz="1218529" hangingPunct="1">
              <a:spcBef>
                <a:spcPct val="0"/>
              </a:spcBef>
              <a:buFont typeface="Arial" panose="020B0604020202020204" pitchFamily="34" charset="0"/>
              <a:buChar char="•"/>
            </a:pPr>
            <a:r>
              <a:rPr lang="en-US" sz="2399" kern="1200" spc="192" dirty="0" err="1">
                <a:solidFill>
                  <a:srgbClr val="404040"/>
                </a:solidFill>
                <a:latin typeface="Montserrat" pitchFamily="2" charset="77"/>
              </a:rPr>
              <a:t>Manhatten</a:t>
            </a:r>
            <a:r>
              <a:rPr lang="en-US" sz="2399" kern="1200" spc="192" dirty="0">
                <a:solidFill>
                  <a:srgbClr val="404040"/>
                </a:solidFill>
                <a:latin typeface="Montserrat" pitchFamily="2" charset="77"/>
              </a:rPr>
              <a:t> distance</a:t>
            </a:r>
          </a:p>
        </p:txBody>
      </p:sp>
    </p:spTree>
    <p:extLst>
      <p:ext uri="{BB962C8B-B14F-4D97-AF65-F5344CB8AC3E}">
        <p14:creationId xmlns:p14="http://schemas.microsoft.com/office/powerpoint/2010/main" val="1231225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840E9989-63AA-DF28-636A-55067463003E}"/>
              </a:ext>
            </a:extLst>
          </p:cNvPr>
          <p:cNvSpPr/>
          <p:nvPr/>
        </p:nvSpPr>
        <p:spPr>
          <a:xfrm>
            <a:off x="0" y="765175"/>
            <a:ext cx="24371300" cy="253867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0" name="TextBox 7">
            <a:extLst>
              <a:ext uri="{FF2B5EF4-FFF2-40B4-BE49-F238E27FC236}">
                <a16:creationId xmlns:a16="http://schemas.microsoft.com/office/drawing/2014/main" id="{B8E00E61-96CE-8A79-7C82-3B751B4651F8}"/>
              </a:ext>
            </a:extLst>
          </p:cNvPr>
          <p:cNvSpPr txBox="1"/>
          <p:nvPr/>
        </p:nvSpPr>
        <p:spPr>
          <a:xfrm>
            <a:off x="4366524" y="1442823"/>
            <a:ext cx="15333610"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SUPERVISED LEARNING</a:t>
            </a:r>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1117018" y="4928605"/>
            <a:ext cx="10256255" cy="7611827"/>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731" b="1" dirty="0">
                <a:solidFill>
                  <a:srgbClr val="404040"/>
                </a:solidFill>
                <a:latin typeface="Montserrat" pitchFamily="2" charset="77"/>
              </a:rPr>
              <a:t>Supervised learning </a:t>
            </a:r>
            <a:r>
              <a:rPr lang="en-US" sz="3731" dirty="0">
                <a:solidFill>
                  <a:srgbClr val="404040"/>
                </a:solidFill>
                <a:latin typeface="Montserrat" pitchFamily="2" charset="77"/>
              </a:rPr>
              <a:t>is one category of machine learning models.</a:t>
            </a:r>
          </a:p>
          <a:p>
            <a:pPr marL="609265" indent="-609265">
              <a:lnSpc>
                <a:spcPts val="5970"/>
              </a:lnSpc>
              <a:buFont typeface="Arial" panose="020B0604020202020204" pitchFamily="34" charset="0"/>
              <a:buChar char="•"/>
            </a:pPr>
            <a:endParaRPr lang="en-US" sz="3731" b="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b="1" dirty="0">
                <a:solidFill>
                  <a:srgbClr val="404040"/>
                </a:solidFill>
                <a:latin typeface="Montserrat" pitchFamily="2" charset="77"/>
              </a:rPr>
              <a:t>Supervised </a:t>
            </a:r>
            <a:r>
              <a:rPr lang="en-US" sz="3731" dirty="0">
                <a:solidFill>
                  <a:srgbClr val="404040"/>
                </a:solidFill>
                <a:latin typeface="Montserrat" pitchFamily="2" charset="77"/>
              </a:rPr>
              <a:t>means the ground truth is known.</a:t>
            </a:r>
          </a:p>
          <a:p>
            <a:pPr>
              <a:lnSpc>
                <a:spcPts val="5970"/>
              </a:lnSpc>
            </a:pPr>
            <a:endParaRPr lang="en-US" sz="373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We have </a:t>
            </a:r>
            <a:r>
              <a:rPr lang="en-US" sz="3731" b="1" dirty="0">
                <a:solidFill>
                  <a:srgbClr val="404040"/>
                </a:solidFill>
                <a:latin typeface="Montserrat" pitchFamily="2" charset="77"/>
              </a:rPr>
              <a:t>labels </a:t>
            </a:r>
            <a:r>
              <a:rPr lang="en-US" sz="3731" dirty="0">
                <a:solidFill>
                  <a:srgbClr val="404040"/>
                </a:solidFill>
                <a:latin typeface="Montserrat" pitchFamily="2" charset="77"/>
              </a:rPr>
              <a:t>for the </a:t>
            </a:r>
            <a:r>
              <a:rPr lang="en-US" sz="3731" b="1" dirty="0">
                <a:solidFill>
                  <a:srgbClr val="404040"/>
                </a:solidFill>
                <a:latin typeface="Montserrat" pitchFamily="2" charset="77"/>
              </a:rPr>
              <a:t>outcome </a:t>
            </a:r>
            <a:r>
              <a:rPr lang="en-US" sz="3731" dirty="0">
                <a:solidFill>
                  <a:srgbClr val="404040"/>
                </a:solidFill>
                <a:latin typeface="Montserrat" pitchFamily="2" charset="77"/>
              </a:rPr>
              <a:t>when training our model, i.e. cancer or health sample</a:t>
            </a:r>
            <a:endParaRPr lang="en-US" sz="3731" i="1" dirty="0">
              <a:solidFill>
                <a:srgbClr val="404040"/>
              </a:solidFill>
              <a:latin typeface="Montserrat" pitchFamily="2" charset="77"/>
            </a:endParaRPr>
          </a:p>
          <a:p>
            <a:pPr>
              <a:lnSpc>
                <a:spcPts val="5970"/>
              </a:lnSpc>
            </a:pPr>
            <a:endParaRPr lang="en-US" sz="3465" dirty="0">
              <a:solidFill>
                <a:srgbClr val="404040"/>
              </a:solidFill>
              <a:latin typeface="Montserrat" pitchFamily="2" charset="77"/>
            </a:endParaRP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2828"/>
          <a:stretch/>
        </p:blipFill>
        <p:spPr bwMode="auto">
          <a:xfrm>
            <a:off x="12185650" y="4522418"/>
            <a:ext cx="11721513" cy="747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62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787349"/>
            <a:ext cx="24371300" cy="253867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2" name="Freeform 4">
            <a:extLst>
              <a:ext uri="{FF2B5EF4-FFF2-40B4-BE49-F238E27FC236}">
                <a16:creationId xmlns:a16="http://schemas.microsoft.com/office/drawing/2014/main" id="{A4A4BF7F-CB5C-F443-090B-8756E675793A}"/>
              </a:ext>
            </a:extLst>
          </p:cNvPr>
          <p:cNvSpPr/>
          <p:nvPr/>
        </p:nvSpPr>
        <p:spPr>
          <a:xfrm>
            <a:off x="12185650" y="3369882"/>
            <a:ext cx="12151801" cy="10393320"/>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sz="4797" dirty="0"/>
          </a:p>
        </p:txBody>
      </p:sp>
      <p:sp>
        <p:nvSpPr>
          <p:cNvPr id="8" name="TextBox 8"/>
          <p:cNvSpPr txBox="1"/>
          <p:nvPr/>
        </p:nvSpPr>
        <p:spPr>
          <a:xfrm>
            <a:off x="1435430" y="4378048"/>
            <a:ext cx="10222176" cy="8381269"/>
          </a:xfrm>
          <a:prstGeom prst="rect">
            <a:avLst/>
          </a:prstGeom>
        </p:spPr>
        <p:txBody>
          <a:bodyPr wrap="square" lIns="0" tIns="0" rIns="0" bIns="0" rtlCol="0" anchor="t">
            <a:spAutoFit/>
          </a:bodyPr>
          <a:lstStyle/>
          <a:p>
            <a:pPr>
              <a:lnSpc>
                <a:spcPts val="5970"/>
              </a:lnSpc>
            </a:pPr>
            <a:r>
              <a:rPr lang="en-US" sz="3465" dirty="0">
                <a:solidFill>
                  <a:srgbClr val="404040"/>
                </a:solidFill>
                <a:latin typeface="Montserrat" pitchFamily="2" charset="77"/>
              </a:rPr>
              <a:t>A model trained and evaluated using class labels is used to </a:t>
            </a:r>
            <a:r>
              <a:rPr lang="en-US" sz="3465" b="1" dirty="0">
                <a:solidFill>
                  <a:srgbClr val="404040"/>
                </a:solidFill>
                <a:latin typeface="Montserrat" pitchFamily="2" charset="77"/>
              </a:rPr>
              <a:t>classify</a:t>
            </a:r>
            <a:r>
              <a:rPr lang="en-US" sz="3465" dirty="0">
                <a:solidFill>
                  <a:srgbClr val="404040"/>
                </a:solidFill>
                <a:latin typeface="Montserrat" pitchFamily="2" charset="77"/>
              </a:rPr>
              <a:t> a new data point (label unknown).</a:t>
            </a:r>
          </a:p>
          <a:p>
            <a:pPr>
              <a:lnSpc>
                <a:spcPts val="5970"/>
              </a:lnSpc>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Probability</a:t>
            </a:r>
            <a:r>
              <a:rPr lang="en-US" sz="3465" dirty="0">
                <a:solidFill>
                  <a:srgbClr val="404040"/>
                </a:solidFill>
                <a:latin typeface="Montserrat" pitchFamily="2" charset="77"/>
              </a:rPr>
              <a:t> (0.68 Grapefruit &amp; 0.32 Lemon)</a:t>
            </a:r>
          </a:p>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Response</a:t>
            </a:r>
            <a:r>
              <a:rPr lang="en-US" sz="3465" dirty="0">
                <a:solidFill>
                  <a:srgbClr val="404040"/>
                </a:solidFill>
                <a:latin typeface="Montserrat" pitchFamily="2" charset="77"/>
              </a:rPr>
              <a:t> (Grapefruit)</a:t>
            </a:r>
          </a:p>
          <a:p>
            <a:pPr>
              <a:lnSpc>
                <a:spcPts val="5970"/>
              </a:lnSpc>
            </a:pPr>
            <a:endParaRPr lang="en-US" sz="3465" dirty="0">
              <a:solidFill>
                <a:srgbClr val="404040"/>
              </a:solidFill>
              <a:latin typeface="Montserrat" pitchFamily="2" charset="77"/>
            </a:endParaRPr>
          </a:p>
          <a:p>
            <a:pPr>
              <a:lnSpc>
                <a:spcPts val="5970"/>
              </a:lnSpc>
            </a:pPr>
            <a:r>
              <a:rPr lang="en-US" sz="3465" dirty="0">
                <a:solidFill>
                  <a:srgbClr val="404040"/>
                </a:solidFill>
                <a:latin typeface="Montserrat" pitchFamily="2" charset="77"/>
              </a:rPr>
              <a:t>Some models have </a:t>
            </a:r>
            <a:r>
              <a:rPr lang="en-US" sz="3465" b="1" dirty="0">
                <a:solidFill>
                  <a:srgbClr val="404040"/>
                </a:solidFill>
                <a:latin typeface="Montserrat" pitchFamily="2" charset="77"/>
              </a:rPr>
              <a:t>feature importance ranking</a:t>
            </a:r>
            <a:r>
              <a:rPr lang="en-US" sz="3465" dirty="0">
                <a:solidFill>
                  <a:srgbClr val="404040"/>
                </a:solidFill>
                <a:latin typeface="Montserrat" pitchFamily="2" charset="77"/>
              </a:rPr>
              <a:t>.</a:t>
            </a:r>
          </a:p>
          <a:p>
            <a:pPr>
              <a:lnSpc>
                <a:spcPts val="5970"/>
              </a:lnSpc>
            </a:pPr>
            <a:r>
              <a:rPr lang="en-US" sz="3465" dirty="0">
                <a:solidFill>
                  <a:srgbClr val="404040"/>
                </a:solidFill>
                <a:latin typeface="Montserrat" pitchFamily="2" charset="77"/>
              </a:rPr>
              <a:t>What feature/variable is most important for classification, i.e. size, shape or color?</a:t>
            </a:r>
          </a:p>
        </p:txBody>
      </p:sp>
      <p:sp>
        <p:nvSpPr>
          <p:cNvPr id="10" name="TextBox 7">
            <a:extLst>
              <a:ext uri="{FF2B5EF4-FFF2-40B4-BE49-F238E27FC236}">
                <a16:creationId xmlns:a16="http://schemas.microsoft.com/office/drawing/2014/main" id="{B8E00E61-96CE-8A79-7C82-3B751B4651F8}"/>
              </a:ext>
            </a:extLst>
          </p:cNvPr>
          <p:cNvSpPr txBox="1"/>
          <p:nvPr/>
        </p:nvSpPr>
        <p:spPr>
          <a:xfrm>
            <a:off x="2912018" y="1415416"/>
            <a:ext cx="18615964"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CLASSIFICATION OF FRUIT - EXAMPLE</a:t>
            </a:r>
          </a:p>
        </p:txBody>
      </p:sp>
      <p:sp>
        <p:nvSpPr>
          <p:cNvPr id="4" name="TextBox 8">
            <a:extLst>
              <a:ext uri="{FF2B5EF4-FFF2-40B4-BE49-F238E27FC236}">
                <a16:creationId xmlns:a16="http://schemas.microsoft.com/office/drawing/2014/main" id="{CFA9CE7A-B5FB-65CC-DC77-1CCF1C3E93E5}"/>
              </a:ext>
            </a:extLst>
          </p:cNvPr>
          <p:cNvSpPr txBox="1"/>
          <p:nvPr/>
        </p:nvSpPr>
        <p:spPr>
          <a:xfrm>
            <a:off x="13505762" y="4522417"/>
            <a:ext cx="8834596" cy="695255"/>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Decision Tree – Fruit Classification</a:t>
            </a:r>
            <a:endParaRPr lang="en-US" sz="3731" dirty="0">
              <a:solidFill>
                <a:srgbClr val="404040"/>
              </a:solidFill>
              <a:latin typeface="Montserrat" pitchFamily="2" charset="77"/>
            </a:endParaRPr>
          </a:p>
        </p:txBody>
      </p:sp>
      <p:grpSp>
        <p:nvGrpSpPr>
          <p:cNvPr id="54" name="Group 53">
            <a:extLst>
              <a:ext uri="{FF2B5EF4-FFF2-40B4-BE49-F238E27FC236}">
                <a16:creationId xmlns:a16="http://schemas.microsoft.com/office/drawing/2014/main" id="{17D97D31-F045-22BA-8E0F-193C232477DC}"/>
              </a:ext>
            </a:extLst>
          </p:cNvPr>
          <p:cNvGrpSpPr/>
          <p:nvPr/>
        </p:nvGrpSpPr>
        <p:grpSpPr>
          <a:xfrm>
            <a:off x="12447535" y="6147170"/>
            <a:ext cx="10806747" cy="6106517"/>
            <a:chOff x="8907965" y="4610100"/>
            <a:chExt cx="8871284" cy="4734674"/>
          </a:xfrm>
        </p:grpSpPr>
        <p:pic>
          <p:nvPicPr>
            <p:cNvPr id="3" name="Picture 2" descr="A diagram of a tree&#10;&#10;Description automatically generated">
              <a:extLst>
                <a:ext uri="{FF2B5EF4-FFF2-40B4-BE49-F238E27FC236}">
                  <a16:creationId xmlns:a16="http://schemas.microsoft.com/office/drawing/2014/main" id="{5BD5326C-51BA-A80C-DB22-E990F856FDC7}"/>
                </a:ext>
              </a:extLst>
            </p:cNvPr>
            <p:cNvPicPr>
              <a:picLocks noChangeAspect="1"/>
            </p:cNvPicPr>
            <p:nvPr/>
          </p:nvPicPr>
          <p:blipFill rotWithShape="1">
            <a:blip r:embed="rId3">
              <a:extLst>
                <a:ext uri="{28A0092B-C50C-407E-A947-70E740481C1C}">
                  <a14:useLocalDpi xmlns:a14="http://schemas.microsoft.com/office/drawing/2010/main" val="0"/>
                </a:ext>
              </a:extLst>
            </a:blip>
            <a:srcRect l="1010" t="17647" r="1687" b="7843"/>
            <a:stretch/>
          </p:blipFill>
          <p:spPr>
            <a:xfrm>
              <a:off x="8907965" y="4610100"/>
              <a:ext cx="8871284" cy="4734674"/>
            </a:xfrm>
            <a:prstGeom prst="rect">
              <a:avLst/>
            </a:prstGeom>
          </p:spPr>
        </p:pic>
        <p:cxnSp>
          <p:nvCxnSpPr>
            <p:cNvPr id="19" name="Straight Arrow Connector 18">
              <a:extLst>
                <a:ext uri="{FF2B5EF4-FFF2-40B4-BE49-F238E27FC236}">
                  <a16:creationId xmlns:a16="http://schemas.microsoft.com/office/drawing/2014/main" id="{CCA20AFE-FDEB-AA75-15F2-E71B41C0707F}"/>
                </a:ext>
              </a:extLst>
            </p:cNvPr>
            <p:cNvCxnSpPr>
              <a:cxnSpLocks/>
            </p:cNvCxnSpPr>
            <p:nvPr/>
          </p:nvCxnSpPr>
          <p:spPr>
            <a:xfrm>
              <a:off x="13402837" y="5397443"/>
              <a:ext cx="0" cy="474652"/>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9A6A25-B478-33EC-9B26-D0A595B7CCF3}"/>
                </a:ext>
              </a:extLst>
            </p:cNvPr>
            <p:cNvCxnSpPr>
              <a:cxnSpLocks/>
            </p:cNvCxnSpPr>
            <p:nvPr/>
          </p:nvCxnSpPr>
          <p:spPr>
            <a:xfrm flipH="1">
              <a:off x="12944355" y="6609765"/>
              <a:ext cx="166720" cy="735343"/>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1117065F-C186-0128-F7DE-A022F7F1438F}"/>
                </a:ext>
              </a:extLst>
            </p:cNvPr>
            <p:cNvSpPr/>
            <p:nvPr/>
          </p:nvSpPr>
          <p:spPr>
            <a:xfrm>
              <a:off x="11670304" y="8645824"/>
              <a:ext cx="857250" cy="609600"/>
            </a:xfrm>
            <a:prstGeom prst="ellipse">
              <a:avLst/>
            </a:prstGeom>
            <a:noFill/>
            <a:ln>
              <a:solidFill>
                <a:srgbClr val="941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cxnSp>
        <p:nvCxnSpPr>
          <p:cNvPr id="15" name="Straight Arrow Connector 14">
            <a:extLst>
              <a:ext uri="{FF2B5EF4-FFF2-40B4-BE49-F238E27FC236}">
                <a16:creationId xmlns:a16="http://schemas.microsoft.com/office/drawing/2014/main" id="{02120047-5B5B-B7B3-B9D3-48D83F298B61}"/>
              </a:ext>
            </a:extLst>
          </p:cNvPr>
          <p:cNvCxnSpPr>
            <a:cxnSpLocks/>
          </p:cNvCxnSpPr>
          <p:nvPr/>
        </p:nvCxnSpPr>
        <p:spPr>
          <a:xfrm flipH="1">
            <a:off x="16552175" y="10471424"/>
            <a:ext cx="507735" cy="867316"/>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438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694419" y="5102194"/>
            <a:ext cx="5105686" cy="4838384"/>
          </a:xfrm>
          <a:prstGeom prst="rect">
            <a:avLst/>
          </a:prstGeom>
        </p:spPr>
        <p:txBody>
          <a:bodyPr lIns="78722" tIns="78722" rIns="78722" bIns="78722" rtlCol="0" anchor="ctr"/>
          <a:lstStyle/>
          <a:p>
            <a:pPr algn="ctr">
              <a:lnSpc>
                <a:spcPts val="2829"/>
              </a:lnSpc>
            </a:pPr>
            <a:endParaRPr sz="4797"/>
          </a:p>
        </p:txBody>
      </p:sp>
      <p:sp>
        <p:nvSpPr>
          <p:cNvPr id="9" name="Freeform 4">
            <a:extLst>
              <a:ext uri="{FF2B5EF4-FFF2-40B4-BE49-F238E27FC236}">
                <a16:creationId xmlns:a16="http://schemas.microsoft.com/office/drawing/2014/main" id="{D3FB191F-757C-5757-22E8-998BDB54F16F}"/>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2" name="TextBox 7">
            <a:extLst>
              <a:ext uri="{FF2B5EF4-FFF2-40B4-BE49-F238E27FC236}">
                <a16:creationId xmlns:a16="http://schemas.microsoft.com/office/drawing/2014/main" id="{FA7B5F4A-EC20-E51A-5634-893B9288B295}"/>
              </a:ext>
            </a:extLst>
          </p:cNvPr>
          <p:cNvSpPr txBox="1"/>
          <p:nvPr/>
        </p:nvSpPr>
        <p:spPr>
          <a:xfrm>
            <a:off x="-780624" y="1405133"/>
            <a:ext cx="17161457"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NEURAL NETWORKS</a:t>
            </a:r>
          </a:p>
        </p:txBody>
      </p:sp>
      <p:sp>
        <p:nvSpPr>
          <p:cNvPr id="6" name="TextBox 8">
            <a:extLst>
              <a:ext uri="{FF2B5EF4-FFF2-40B4-BE49-F238E27FC236}">
                <a16:creationId xmlns:a16="http://schemas.microsoft.com/office/drawing/2014/main" id="{9F5463A8-6813-BDFE-2BCA-5AA6640C18D5}"/>
              </a:ext>
            </a:extLst>
          </p:cNvPr>
          <p:cNvSpPr txBox="1"/>
          <p:nvPr/>
        </p:nvSpPr>
        <p:spPr>
          <a:xfrm>
            <a:off x="2384087" y="4244964"/>
            <a:ext cx="11779462" cy="7611827"/>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Neural Networks (NN) </a:t>
            </a:r>
            <a:r>
              <a:rPr lang="en-GB" sz="3465" dirty="0">
                <a:solidFill>
                  <a:srgbClr val="404040"/>
                </a:solidFill>
                <a:latin typeface="Montserrat" pitchFamily="2" charset="77"/>
              </a:rPr>
              <a:t>mimics the function and structure of the human brain</a:t>
            </a:r>
          </a:p>
          <a:p>
            <a:pPr marL="609265" indent="-609265">
              <a:lnSpc>
                <a:spcPts val="5970"/>
              </a:lnSpc>
              <a:buFont typeface="Arial" panose="020B0604020202020204" pitchFamily="34" charset="0"/>
              <a:buChar char="•"/>
            </a:pPr>
            <a:endParaRPr lang="en-GB"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GB" sz="3465" dirty="0">
                <a:solidFill>
                  <a:srgbClr val="404040"/>
                </a:solidFill>
                <a:latin typeface="Montserrat" pitchFamily="2" charset="77"/>
              </a:rPr>
              <a:t>NN can be either supervised or unsupervised</a:t>
            </a:r>
          </a:p>
          <a:p>
            <a:pPr marL="609265" indent="-609265">
              <a:lnSpc>
                <a:spcPts val="5970"/>
              </a:lnSpc>
              <a:buFont typeface="Arial" panose="020B0604020202020204" pitchFamily="34" charset="0"/>
              <a:buChar char="•"/>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We use NN for medical image analysis, genomics analysis, protein structure prediction, etc.</a:t>
            </a:r>
          </a:p>
          <a:p>
            <a:pPr marL="609265" indent="-609265">
              <a:lnSpc>
                <a:spcPts val="5970"/>
              </a:lnSpc>
              <a:buFont typeface="Arial" panose="020B0604020202020204" pitchFamily="34" charset="0"/>
              <a:buChar char="•"/>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a:rPr>
              <a:t>NN can be difficult to understand in detail but not in broad strokes, let's try…</a:t>
            </a:r>
          </a:p>
        </p:txBody>
      </p:sp>
      <p:grpSp>
        <p:nvGrpSpPr>
          <p:cNvPr id="21" name="Group 20">
            <a:extLst>
              <a:ext uri="{FF2B5EF4-FFF2-40B4-BE49-F238E27FC236}">
                <a16:creationId xmlns:a16="http://schemas.microsoft.com/office/drawing/2014/main" id="{A496DDC3-F8C4-131E-E9E9-A8D79A93ACC3}"/>
              </a:ext>
            </a:extLst>
          </p:cNvPr>
          <p:cNvGrpSpPr/>
          <p:nvPr/>
        </p:nvGrpSpPr>
        <p:grpSpPr>
          <a:xfrm>
            <a:off x="15333610" y="3265918"/>
            <a:ext cx="7450720" cy="8907879"/>
            <a:chOff x="11506200" y="2448034"/>
            <a:chExt cx="5590952" cy="6684391"/>
          </a:xfrm>
        </p:grpSpPr>
        <p:pic>
          <p:nvPicPr>
            <p:cNvPr id="5" name="Picture 4" descr="A diagram of a network&#10;&#10;Description automatically generated">
              <a:extLst>
                <a:ext uri="{FF2B5EF4-FFF2-40B4-BE49-F238E27FC236}">
                  <a16:creationId xmlns:a16="http://schemas.microsoft.com/office/drawing/2014/main" id="{F8B618CB-2435-16EF-8382-E9C92F38D2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7" name="Oval 6">
              <a:extLst>
                <a:ext uri="{FF2B5EF4-FFF2-40B4-BE49-F238E27FC236}">
                  <a16:creationId xmlns:a16="http://schemas.microsoft.com/office/drawing/2014/main" id="{1045262D-21BB-6E8C-479A-54D322B12059}"/>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3" name="Oval 12">
              <a:extLst>
                <a:ext uri="{FF2B5EF4-FFF2-40B4-BE49-F238E27FC236}">
                  <a16:creationId xmlns:a16="http://schemas.microsoft.com/office/drawing/2014/main" id="{CCF67E33-6539-E202-B8BD-65E230080D6D}"/>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4" name="Oval 13">
              <a:extLst>
                <a:ext uri="{FF2B5EF4-FFF2-40B4-BE49-F238E27FC236}">
                  <a16:creationId xmlns:a16="http://schemas.microsoft.com/office/drawing/2014/main" id="{0A1FFB78-55D3-8C9B-E5D7-F426C709A512}"/>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5" name="Oval 14">
              <a:extLst>
                <a:ext uri="{FF2B5EF4-FFF2-40B4-BE49-F238E27FC236}">
                  <a16:creationId xmlns:a16="http://schemas.microsoft.com/office/drawing/2014/main" id="{265A7124-F412-23D9-2EAB-A671C00A0503}"/>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6" name="Oval 15">
              <a:extLst>
                <a:ext uri="{FF2B5EF4-FFF2-40B4-BE49-F238E27FC236}">
                  <a16:creationId xmlns:a16="http://schemas.microsoft.com/office/drawing/2014/main" id="{FB0A8585-6554-88F0-6690-19CCF06F3C09}"/>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7" name="Oval 16">
              <a:extLst>
                <a:ext uri="{FF2B5EF4-FFF2-40B4-BE49-F238E27FC236}">
                  <a16:creationId xmlns:a16="http://schemas.microsoft.com/office/drawing/2014/main" id="{4061DE63-41A7-E7B6-C362-FA7CDF345904}"/>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8" name="Oval 17">
              <a:extLst>
                <a:ext uri="{FF2B5EF4-FFF2-40B4-BE49-F238E27FC236}">
                  <a16:creationId xmlns:a16="http://schemas.microsoft.com/office/drawing/2014/main" id="{799B0DB0-8E19-AA69-62BF-94360BA960E2}"/>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9" name="Oval 18">
              <a:extLst>
                <a:ext uri="{FF2B5EF4-FFF2-40B4-BE49-F238E27FC236}">
                  <a16:creationId xmlns:a16="http://schemas.microsoft.com/office/drawing/2014/main" id="{D095BD80-B58A-7BF1-4591-1BA8D033E2AE}"/>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20" name="Oval 19">
              <a:extLst>
                <a:ext uri="{FF2B5EF4-FFF2-40B4-BE49-F238E27FC236}">
                  <a16:creationId xmlns:a16="http://schemas.microsoft.com/office/drawing/2014/main" id="{A117BDCC-1D1A-7F5A-9D2B-B76F7ED5D213}"/>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spTree>
    <p:extLst>
      <p:ext uri="{BB962C8B-B14F-4D97-AF65-F5344CB8AC3E}">
        <p14:creationId xmlns:p14="http://schemas.microsoft.com/office/powerpoint/2010/main" val="3026580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694419" y="5102194"/>
            <a:ext cx="5105686" cy="4838384"/>
          </a:xfrm>
          <a:prstGeom prst="rect">
            <a:avLst/>
          </a:prstGeom>
        </p:spPr>
        <p:txBody>
          <a:bodyPr lIns="78722" tIns="78722" rIns="78722" bIns="78722" rtlCol="0" anchor="ctr"/>
          <a:lstStyle/>
          <a:p>
            <a:pPr algn="ctr" defTabSz="1218529" hangingPunct="1">
              <a:lnSpc>
                <a:spcPts val="2829"/>
              </a:lnSpc>
            </a:pPr>
            <a:endParaRPr sz="2399" kern="1200">
              <a:solidFill>
                <a:prstClr val="black"/>
              </a:solidFill>
              <a:latin typeface="Calibri"/>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3" name="TextBox 8">
            <a:extLst>
              <a:ext uri="{FF2B5EF4-FFF2-40B4-BE49-F238E27FC236}">
                <a16:creationId xmlns:a16="http://schemas.microsoft.com/office/drawing/2014/main" id="{D041CE3B-B8A6-C828-CC28-6ABFEB4F4008}"/>
              </a:ext>
            </a:extLst>
          </p:cNvPr>
          <p:cNvSpPr txBox="1"/>
          <p:nvPr/>
        </p:nvSpPr>
        <p:spPr>
          <a:xfrm>
            <a:off x="1955660" y="3553124"/>
            <a:ext cx="10720900" cy="9150710"/>
          </a:xfrm>
          <a:prstGeom prst="rect">
            <a:avLst/>
          </a:prstGeom>
        </p:spPr>
        <p:txBody>
          <a:bodyPr wrap="square" lIns="0" tIns="0" rIns="0" bIns="0" rtlCol="0" anchor="t">
            <a:spAutoFit/>
          </a:bodyPr>
          <a:lstStyle/>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Input layer: </a:t>
            </a:r>
            <a:r>
              <a:rPr lang="en-US" sz="3465" kern="1200" dirty="0">
                <a:solidFill>
                  <a:srgbClr val="404040"/>
                </a:solidFill>
                <a:latin typeface="Montserrat" pitchFamily="2" charset="77"/>
              </a:rPr>
              <a:t>Data goes in (i.e. patient biometrics,  expression data, medical images)</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Hidden layer: </a:t>
            </a:r>
            <a:r>
              <a:rPr lang="en-US" sz="3465" kern="1200" dirty="0">
                <a:solidFill>
                  <a:srgbClr val="404040"/>
                </a:solidFill>
                <a:latin typeface="Montserrat" pitchFamily="2" charset="77"/>
              </a:rPr>
              <a:t>The model learns data patterns.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This is where the computation is performed.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Many hidden layers == deep neural network </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Output layer: </a:t>
            </a:r>
            <a:r>
              <a:rPr lang="en-US" sz="3465" kern="1200" dirty="0">
                <a:solidFill>
                  <a:srgbClr val="404040"/>
                </a:solidFill>
                <a:latin typeface="Montserrat" pitchFamily="2" charset="77"/>
              </a:rPr>
              <a:t>Samples are classified as either cancer or healthy.</a:t>
            </a:r>
          </a:p>
        </p:txBody>
      </p:sp>
      <p:sp>
        <p:nvSpPr>
          <p:cNvPr id="4" name="TextBox 7">
            <a:extLst>
              <a:ext uri="{FF2B5EF4-FFF2-40B4-BE49-F238E27FC236}">
                <a16:creationId xmlns:a16="http://schemas.microsoft.com/office/drawing/2014/main" id="{1AC8FDE3-0D84-B873-094B-799553FA1375}"/>
              </a:ext>
            </a:extLst>
          </p:cNvPr>
          <p:cNvSpPr txBox="1"/>
          <p:nvPr/>
        </p:nvSpPr>
        <p:spPr>
          <a:xfrm>
            <a:off x="1523207" y="1442823"/>
            <a:ext cx="21191588" cy="1228285"/>
          </a:xfrm>
          <a:prstGeom prst="rect">
            <a:avLst/>
          </a:prstGeom>
        </p:spPr>
        <p:txBody>
          <a:bodyPr wrap="square" lIns="0" tIns="0" rIns="0" bIns="0" rtlCol="0" anchor="t">
            <a:spAutoFit/>
          </a:bodyPr>
          <a:lstStyle/>
          <a:p>
            <a:pPr algn="ctr" defTabSz="1218529" hangingPunct="1">
              <a:lnSpc>
                <a:spcPts val="10404"/>
              </a:lnSpc>
              <a:spcBef>
                <a:spcPct val="0"/>
              </a:spcBef>
            </a:pPr>
            <a:r>
              <a:rPr lang="en-US" sz="7196" b="1" kern="1200" dirty="0">
                <a:solidFill>
                  <a:srgbClr val="404040"/>
                </a:solidFill>
                <a:latin typeface="Montserrat" pitchFamily="2" charset="77"/>
              </a:rPr>
              <a:t>NEURAL NETWORK FOR CLASSIFICATION</a:t>
            </a:r>
          </a:p>
        </p:txBody>
      </p:sp>
      <p:grpSp>
        <p:nvGrpSpPr>
          <p:cNvPr id="8" name="Group 7">
            <a:extLst>
              <a:ext uri="{FF2B5EF4-FFF2-40B4-BE49-F238E27FC236}">
                <a16:creationId xmlns:a16="http://schemas.microsoft.com/office/drawing/2014/main" id="{85F05B7F-5F5F-F666-6D44-E7A52980AD6F}"/>
              </a:ext>
            </a:extLst>
          </p:cNvPr>
          <p:cNvGrpSpPr>
            <a:grpSpLocks noChangeAspect="1"/>
          </p:cNvGrpSpPr>
          <p:nvPr/>
        </p:nvGrpSpPr>
        <p:grpSpPr>
          <a:xfrm>
            <a:off x="12794933" y="3589711"/>
            <a:ext cx="10756583" cy="9158084"/>
            <a:chOff x="8963584" y="1699806"/>
            <a:chExt cx="9375295" cy="7982065"/>
          </a:xfrm>
        </p:grpSpPr>
        <p:grpSp>
          <p:nvGrpSpPr>
            <p:cNvPr id="12" name="Group 11">
              <a:extLst>
                <a:ext uri="{FF2B5EF4-FFF2-40B4-BE49-F238E27FC236}">
                  <a16:creationId xmlns:a16="http://schemas.microsoft.com/office/drawing/2014/main" id="{76B729DE-D964-A1AD-3A00-1DD7AB03B9F9}"/>
                </a:ext>
              </a:extLst>
            </p:cNvPr>
            <p:cNvGrpSpPr/>
            <p:nvPr/>
          </p:nvGrpSpPr>
          <p:grpSpPr>
            <a:xfrm>
              <a:off x="11201400" y="2448034"/>
              <a:ext cx="5590952" cy="6684391"/>
              <a:chOff x="11506200" y="2448034"/>
              <a:chExt cx="5590952" cy="6684391"/>
            </a:xfrm>
          </p:grpSpPr>
          <p:pic>
            <p:nvPicPr>
              <p:cNvPr id="37" name="Picture 36" descr="A diagram of a network&#10;&#10;Description automatically generated">
                <a:extLst>
                  <a:ext uri="{FF2B5EF4-FFF2-40B4-BE49-F238E27FC236}">
                    <a16:creationId xmlns:a16="http://schemas.microsoft.com/office/drawing/2014/main" id="{BE544672-7E3F-62B2-6554-D53AC336BC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38" name="Oval 37">
                <a:extLst>
                  <a:ext uri="{FF2B5EF4-FFF2-40B4-BE49-F238E27FC236}">
                    <a16:creationId xmlns:a16="http://schemas.microsoft.com/office/drawing/2014/main" id="{DD3C2071-EEE9-806E-373E-215270B6647F}"/>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39" name="Oval 38">
                <a:extLst>
                  <a:ext uri="{FF2B5EF4-FFF2-40B4-BE49-F238E27FC236}">
                    <a16:creationId xmlns:a16="http://schemas.microsoft.com/office/drawing/2014/main" id="{F2F664E5-568B-1D2F-E222-352D341C668C}"/>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0" name="Oval 39">
                <a:extLst>
                  <a:ext uri="{FF2B5EF4-FFF2-40B4-BE49-F238E27FC236}">
                    <a16:creationId xmlns:a16="http://schemas.microsoft.com/office/drawing/2014/main" id="{562F14A0-89E0-49AF-DA9F-E601EB1366A9}"/>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1" name="Oval 40">
                <a:extLst>
                  <a:ext uri="{FF2B5EF4-FFF2-40B4-BE49-F238E27FC236}">
                    <a16:creationId xmlns:a16="http://schemas.microsoft.com/office/drawing/2014/main" id="{B0F4FE9C-BDBF-CC7F-E3A0-5BD70C6E2C87}"/>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2" name="Oval 41">
                <a:extLst>
                  <a:ext uri="{FF2B5EF4-FFF2-40B4-BE49-F238E27FC236}">
                    <a16:creationId xmlns:a16="http://schemas.microsoft.com/office/drawing/2014/main" id="{4457AFC2-6186-FB50-9C21-BB7CDE8B1618}"/>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3" name="Oval 42">
                <a:extLst>
                  <a:ext uri="{FF2B5EF4-FFF2-40B4-BE49-F238E27FC236}">
                    <a16:creationId xmlns:a16="http://schemas.microsoft.com/office/drawing/2014/main" id="{DCEBFB4B-B95D-1D67-3FBD-2E6FCBF16DBC}"/>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4" name="Oval 43">
                <a:extLst>
                  <a:ext uri="{FF2B5EF4-FFF2-40B4-BE49-F238E27FC236}">
                    <a16:creationId xmlns:a16="http://schemas.microsoft.com/office/drawing/2014/main" id="{1A20424C-408F-7DF9-0FB8-DD44562624B9}"/>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5" name="Oval 44">
                <a:extLst>
                  <a:ext uri="{FF2B5EF4-FFF2-40B4-BE49-F238E27FC236}">
                    <a16:creationId xmlns:a16="http://schemas.microsoft.com/office/drawing/2014/main" id="{A78D1A0E-B0B5-BFB7-B4E3-A74D310CE4A5}"/>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6" name="Oval 45">
                <a:extLst>
                  <a:ext uri="{FF2B5EF4-FFF2-40B4-BE49-F238E27FC236}">
                    <a16:creationId xmlns:a16="http://schemas.microsoft.com/office/drawing/2014/main" id="{4FCA6C08-2734-2AD6-753F-3719B242156C}"/>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grpSp>
        <p:cxnSp>
          <p:nvCxnSpPr>
            <p:cNvPr id="22" name="Straight Arrow Connector 21">
              <a:extLst>
                <a:ext uri="{FF2B5EF4-FFF2-40B4-BE49-F238E27FC236}">
                  <a16:creationId xmlns:a16="http://schemas.microsoft.com/office/drawing/2014/main" id="{B7B95757-A9CB-1E63-FE1B-158B2E499D6F}"/>
                </a:ext>
              </a:extLst>
            </p:cNvPr>
            <p:cNvCxnSpPr/>
            <p:nvPr/>
          </p:nvCxnSpPr>
          <p:spPr>
            <a:xfrm>
              <a:off x="11554048" y="2149508"/>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A7ABB9-414D-83C3-B4DF-73D17516602C}"/>
                </a:ext>
              </a:extLst>
            </p:cNvPr>
            <p:cNvCxnSpPr>
              <a:cxnSpLocks/>
            </p:cNvCxnSpPr>
            <p:nvPr/>
          </p:nvCxnSpPr>
          <p:spPr>
            <a:xfrm flipH="1">
              <a:off x="11582780" y="9119597"/>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8">
              <a:extLst>
                <a:ext uri="{FF2B5EF4-FFF2-40B4-BE49-F238E27FC236}">
                  <a16:creationId xmlns:a16="http://schemas.microsoft.com/office/drawing/2014/main" id="{DA68AD50-A36E-606D-AB71-9414668E2374}"/>
                </a:ext>
              </a:extLst>
            </p:cNvPr>
            <p:cNvSpPr txBox="1"/>
            <p:nvPr/>
          </p:nvSpPr>
          <p:spPr>
            <a:xfrm>
              <a:off x="9183634" y="5780073"/>
              <a:ext cx="1628855"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BMI</a:t>
              </a:r>
            </a:p>
          </p:txBody>
        </p:sp>
        <p:sp>
          <p:nvSpPr>
            <p:cNvPr id="25" name="TextBox 8">
              <a:extLst>
                <a:ext uri="{FF2B5EF4-FFF2-40B4-BE49-F238E27FC236}">
                  <a16:creationId xmlns:a16="http://schemas.microsoft.com/office/drawing/2014/main" id="{5E8AEFA4-D818-E5D1-0C8B-429F1DB23306}"/>
                </a:ext>
              </a:extLst>
            </p:cNvPr>
            <p:cNvSpPr txBox="1"/>
            <p:nvPr/>
          </p:nvSpPr>
          <p:spPr>
            <a:xfrm>
              <a:off x="9981161" y="9360078"/>
              <a:ext cx="7608718"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Back Propagation == Networks learns using errors</a:t>
              </a:r>
            </a:p>
          </p:txBody>
        </p:sp>
        <p:sp>
          <p:nvSpPr>
            <p:cNvPr id="26" name="TextBox 8">
              <a:extLst>
                <a:ext uri="{FF2B5EF4-FFF2-40B4-BE49-F238E27FC236}">
                  <a16:creationId xmlns:a16="http://schemas.microsoft.com/office/drawing/2014/main" id="{5F54BF1E-A1A0-C019-38CA-841BCFCA727A}"/>
                </a:ext>
              </a:extLst>
            </p:cNvPr>
            <p:cNvSpPr txBox="1"/>
            <p:nvPr/>
          </p:nvSpPr>
          <p:spPr>
            <a:xfrm>
              <a:off x="9156509" y="5313599"/>
              <a:ext cx="1650190"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Age</a:t>
              </a:r>
            </a:p>
          </p:txBody>
        </p:sp>
        <p:sp>
          <p:nvSpPr>
            <p:cNvPr id="27" name="TextBox 8">
              <a:extLst>
                <a:ext uri="{FF2B5EF4-FFF2-40B4-BE49-F238E27FC236}">
                  <a16:creationId xmlns:a16="http://schemas.microsoft.com/office/drawing/2014/main" id="{535B79ED-4BF7-54F9-3C03-78383C9117C5}"/>
                </a:ext>
              </a:extLst>
            </p:cNvPr>
            <p:cNvSpPr txBox="1"/>
            <p:nvPr/>
          </p:nvSpPr>
          <p:spPr>
            <a:xfrm>
              <a:off x="9156509" y="4856842"/>
              <a:ext cx="1866900" cy="321793"/>
            </a:xfrm>
            <a:prstGeom prst="rect">
              <a:avLst/>
            </a:prstGeom>
          </p:spPr>
          <p:txBody>
            <a:bodyPr wrap="square" lIns="0" tIns="0" rIns="0" bIns="0" rtlCol="0" anchor="t">
              <a:spAutoFit/>
            </a:bodyPr>
            <a:lstStyle/>
            <a:p>
              <a:pPr defTabSz="1218529" hangingPunct="1"/>
              <a:r>
                <a:rPr lang="en-US" sz="2399" b="1" kern="1200" dirty="0" err="1">
                  <a:solidFill>
                    <a:srgbClr val="404040"/>
                  </a:solidFill>
                  <a:latin typeface="Montserrat" pitchFamily="2" charset="77"/>
                </a:rPr>
                <a:t>Gly</a:t>
              </a:r>
              <a:r>
                <a:rPr lang="en-US" sz="2399" b="1" kern="1200" dirty="0">
                  <a:solidFill>
                    <a:srgbClr val="404040"/>
                  </a:solidFill>
                  <a:latin typeface="Montserrat" pitchFamily="2" charset="77"/>
                </a:rPr>
                <a:t>. Level</a:t>
              </a:r>
            </a:p>
          </p:txBody>
        </p:sp>
        <p:sp>
          <p:nvSpPr>
            <p:cNvPr id="28" name="TextBox 8">
              <a:extLst>
                <a:ext uri="{FF2B5EF4-FFF2-40B4-BE49-F238E27FC236}">
                  <a16:creationId xmlns:a16="http://schemas.microsoft.com/office/drawing/2014/main" id="{A67F9B39-8437-826E-7BC9-BD86AAB0E2E0}"/>
                </a:ext>
              </a:extLst>
            </p:cNvPr>
            <p:cNvSpPr txBox="1"/>
            <p:nvPr/>
          </p:nvSpPr>
          <p:spPr>
            <a:xfrm>
              <a:off x="16914623" y="6009501"/>
              <a:ext cx="1424256"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Diabetes</a:t>
              </a:r>
            </a:p>
          </p:txBody>
        </p:sp>
        <p:sp>
          <p:nvSpPr>
            <p:cNvPr id="29" name="TextBox 8">
              <a:extLst>
                <a:ext uri="{FF2B5EF4-FFF2-40B4-BE49-F238E27FC236}">
                  <a16:creationId xmlns:a16="http://schemas.microsoft.com/office/drawing/2014/main" id="{F34DD2EA-568E-B737-AEC2-57B0C3891260}"/>
                </a:ext>
              </a:extLst>
            </p:cNvPr>
            <p:cNvSpPr txBox="1"/>
            <p:nvPr/>
          </p:nvSpPr>
          <p:spPr>
            <a:xfrm>
              <a:off x="16914623" y="5399902"/>
              <a:ext cx="1190848"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Healthy</a:t>
              </a:r>
            </a:p>
          </p:txBody>
        </p:sp>
        <p:cxnSp>
          <p:nvCxnSpPr>
            <p:cNvPr id="30" name="Straight Arrow Connector 29">
              <a:extLst>
                <a:ext uri="{FF2B5EF4-FFF2-40B4-BE49-F238E27FC236}">
                  <a16:creationId xmlns:a16="http://schemas.microsoft.com/office/drawing/2014/main" id="{1A1251DC-AE88-C0F4-CB47-5D7DDCF69558}"/>
                </a:ext>
              </a:extLst>
            </p:cNvPr>
            <p:cNvCxnSpPr>
              <a:cxnSpLocks/>
            </p:cNvCxnSpPr>
            <p:nvPr/>
          </p:nvCxnSpPr>
          <p:spPr>
            <a:xfrm>
              <a:off x="10290543" y="6376506"/>
              <a:ext cx="853309" cy="8672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8BF9195-E892-44A4-9568-9B931A2F3370}"/>
                </a:ext>
              </a:extLst>
            </p:cNvPr>
            <p:cNvCxnSpPr>
              <a:cxnSpLocks/>
            </p:cNvCxnSpPr>
            <p:nvPr/>
          </p:nvCxnSpPr>
          <p:spPr>
            <a:xfrm>
              <a:off x="10290543" y="5513944"/>
              <a:ext cx="732865" cy="0"/>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C82CFAA-89DF-A8FF-4C9A-E8718BB9F8DE}"/>
                </a:ext>
              </a:extLst>
            </p:cNvPr>
            <p:cNvCxnSpPr>
              <a:cxnSpLocks/>
            </p:cNvCxnSpPr>
            <p:nvPr/>
          </p:nvCxnSpPr>
          <p:spPr>
            <a:xfrm flipV="1">
              <a:off x="10247171" y="4070010"/>
              <a:ext cx="776237" cy="5188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8">
              <a:extLst>
                <a:ext uri="{FF2B5EF4-FFF2-40B4-BE49-F238E27FC236}">
                  <a16:creationId xmlns:a16="http://schemas.microsoft.com/office/drawing/2014/main" id="{57A299D4-DCAA-84F3-7BF4-C69280DC3B2A}"/>
                </a:ext>
              </a:extLst>
            </p:cNvPr>
            <p:cNvSpPr txBox="1"/>
            <p:nvPr/>
          </p:nvSpPr>
          <p:spPr>
            <a:xfrm>
              <a:off x="10952313" y="1699806"/>
              <a:ext cx="5956214"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Forward Propagation == network predicts</a:t>
              </a:r>
            </a:p>
          </p:txBody>
        </p:sp>
        <p:cxnSp>
          <p:nvCxnSpPr>
            <p:cNvPr id="34" name="Straight Arrow Connector 33">
              <a:extLst>
                <a:ext uri="{FF2B5EF4-FFF2-40B4-BE49-F238E27FC236}">
                  <a16:creationId xmlns:a16="http://schemas.microsoft.com/office/drawing/2014/main" id="{272D97CE-BFAA-D781-3ADF-CBBA54F0EDBF}"/>
                </a:ext>
              </a:extLst>
            </p:cNvPr>
            <p:cNvCxnSpPr>
              <a:cxnSpLocks/>
            </p:cNvCxnSpPr>
            <p:nvPr/>
          </p:nvCxnSpPr>
          <p:spPr>
            <a:xfrm>
              <a:off x="16908527" y="4987878"/>
              <a:ext cx="507176" cy="311317"/>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91E8B5-743B-6252-DB0E-9A63EF1F418A}"/>
                </a:ext>
              </a:extLst>
            </p:cNvPr>
            <p:cNvCxnSpPr>
              <a:cxnSpLocks/>
            </p:cNvCxnSpPr>
            <p:nvPr/>
          </p:nvCxnSpPr>
          <p:spPr>
            <a:xfrm flipV="1">
              <a:off x="16908527" y="6325709"/>
              <a:ext cx="507176" cy="346457"/>
            </a:xfrm>
            <a:prstGeom prst="straightConnector1">
              <a:avLst/>
            </a:prstGeom>
            <a:ln>
              <a:solidFill>
                <a:srgbClr val="404040">
                  <a:alpha val="89804"/>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9193F09-C7AB-138F-637E-421DB22DF311}"/>
                </a:ext>
              </a:extLst>
            </p:cNvPr>
            <p:cNvSpPr/>
            <p:nvPr/>
          </p:nvSpPr>
          <p:spPr>
            <a:xfrm>
              <a:off x="8963584" y="4755644"/>
              <a:ext cx="1623745" cy="1447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grpSp>
      <p:sp>
        <p:nvSpPr>
          <p:cNvPr id="47" name="Freeform 4">
            <a:extLst>
              <a:ext uri="{FF2B5EF4-FFF2-40B4-BE49-F238E27FC236}">
                <a16:creationId xmlns:a16="http://schemas.microsoft.com/office/drawing/2014/main" id="{B8027E90-A66C-B4A7-F147-57E4C27CF52B}"/>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Tree>
    <p:extLst>
      <p:ext uri="{BB962C8B-B14F-4D97-AF65-F5344CB8AC3E}">
        <p14:creationId xmlns:p14="http://schemas.microsoft.com/office/powerpoint/2010/main" val="2989752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66C3C1A-7576-B9F9-C65F-81B85356CF05}"/>
              </a:ext>
            </a:extLst>
          </p:cNvPr>
          <p:cNvSpPr/>
          <p:nvPr/>
        </p:nvSpPr>
        <p:spPr>
          <a:xfrm>
            <a:off x="2539529" y="3818323"/>
            <a:ext cx="9262900" cy="1867605"/>
          </a:xfrm>
          <a:prstGeom prst="rect">
            <a:avLst/>
          </a:prstGeom>
          <a:solidFill>
            <a:srgbClr val="CBC0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0" name="TextBox 9">
            <a:extLst>
              <a:ext uri="{FF2B5EF4-FFF2-40B4-BE49-F238E27FC236}">
                <a16:creationId xmlns:a16="http://schemas.microsoft.com/office/drawing/2014/main" id="{8FC57A12-64C5-7E8F-D527-49D57D5B93EE}"/>
              </a:ext>
            </a:extLst>
          </p:cNvPr>
          <p:cNvSpPr txBox="1"/>
          <p:nvPr/>
        </p:nvSpPr>
        <p:spPr>
          <a:xfrm>
            <a:off x="2294134" y="4660075"/>
            <a:ext cx="5105686" cy="4838384"/>
          </a:xfrm>
          <a:prstGeom prst="rect">
            <a:avLst/>
          </a:prstGeom>
        </p:spPr>
        <p:txBody>
          <a:bodyPr lIns="78722" tIns="78722" rIns="78722" bIns="78722" rtlCol="0" anchor="ctr"/>
          <a:lstStyle/>
          <a:p>
            <a:pPr algn="ctr">
              <a:lnSpc>
                <a:spcPts val="2829"/>
              </a:lnSpc>
            </a:pPr>
            <a:endParaRPr sz="4797"/>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7" name="Freeform 4">
            <a:extLst>
              <a:ext uri="{FF2B5EF4-FFF2-40B4-BE49-F238E27FC236}">
                <a16:creationId xmlns:a16="http://schemas.microsoft.com/office/drawing/2014/main" id="{B8027E90-A66C-B4A7-F147-57E4C27CF52B}"/>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2" name="TextBox 7">
            <a:extLst>
              <a:ext uri="{FF2B5EF4-FFF2-40B4-BE49-F238E27FC236}">
                <a16:creationId xmlns:a16="http://schemas.microsoft.com/office/drawing/2014/main" id="{C0DDC6CD-21D9-9A1F-F52C-79E0A224C855}"/>
              </a:ext>
            </a:extLst>
          </p:cNvPr>
          <p:cNvSpPr txBox="1"/>
          <p:nvPr/>
        </p:nvSpPr>
        <p:spPr>
          <a:xfrm>
            <a:off x="3452601" y="1442823"/>
            <a:ext cx="18189071"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WHICH APROACH SHOULD WE USE?</a:t>
            </a:r>
          </a:p>
        </p:txBody>
      </p:sp>
      <p:pic>
        <p:nvPicPr>
          <p:cNvPr id="5" name="Picture 4" descr="A blue and black logo&#10;&#10;Description automatically generated">
            <a:extLst>
              <a:ext uri="{FF2B5EF4-FFF2-40B4-BE49-F238E27FC236}">
                <a16:creationId xmlns:a16="http://schemas.microsoft.com/office/drawing/2014/main" id="{69015DB5-464D-597D-93C6-C65E83400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6" name="Rectangle 5">
            <a:extLst>
              <a:ext uri="{FF2B5EF4-FFF2-40B4-BE49-F238E27FC236}">
                <a16:creationId xmlns:a16="http://schemas.microsoft.com/office/drawing/2014/main" id="{CA59C49D-133D-296B-BFBF-434064DD5F66}"/>
              </a:ext>
            </a:extLst>
          </p:cNvPr>
          <p:cNvSpPr/>
          <p:nvPr/>
        </p:nvSpPr>
        <p:spPr>
          <a:xfrm>
            <a:off x="2539529" y="3843356"/>
            <a:ext cx="9262900" cy="4838384"/>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solidFill>
                <a:schemeClr val="accent1">
                  <a:lumMod val="20000"/>
                  <a:lumOff val="80000"/>
                </a:schemeClr>
              </a:solidFill>
            </a:endParaRPr>
          </a:p>
        </p:txBody>
      </p:sp>
      <p:sp>
        <p:nvSpPr>
          <p:cNvPr id="7" name="Rectangle 6">
            <a:extLst>
              <a:ext uri="{FF2B5EF4-FFF2-40B4-BE49-F238E27FC236}">
                <a16:creationId xmlns:a16="http://schemas.microsoft.com/office/drawing/2014/main" id="{E1FD85CD-FF0C-1D3D-E556-54D6888CFB93}"/>
              </a:ext>
            </a:extLst>
          </p:cNvPr>
          <p:cNvSpPr/>
          <p:nvPr/>
        </p:nvSpPr>
        <p:spPr>
          <a:xfrm>
            <a:off x="13063236" y="3826313"/>
            <a:ext cx="9262900" cy="8109042"/>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9" name="TextBox 8">
            <a:extLst>
              <a:ext uri="{FF2B5EF4-FFF2-40B4-BE49-F238E27FC236}">
                <a16:creationId xmlns:a16="http://schemas.microsoft.com/office/drawing/2014/main" id="{BE66C336-CF0A-1318-8D2E-4BC5E3D1E725}"/>
              </a:ext>
            </a:extLst>
          </p:cNvPr>
          <p:cNvSpPr txBox="1"/>
          <p:nvPr/>
        </p:nvSpPr>
        <p:spPr>
          <a:xfrm>
            <a:off x="2544012" y="9144743"/>
            <a:ext cx="9660767" cy="3764620"/>
          </a:xfrm>
          <a:prstGeom prst="rect">
            <a:avLst/>
          </a:prstGeom>
        </p:spPr>
        <p:txBody>
          <a:bodyPr wrap="square" lIns="0" tIns="0" rIns="0" bIns="0" rtlCol="0" anchor="t">
            <a:spAutoFit/>
          </a:bodyPr>
          <a:lstStyle/>
          <a:p>
            <a:pPr>
              <a:lnSpc>
                <a:spcPts val="5970"/>
              </a:lnSpc>
            </a:pPr>
            <a:r>
              <a:rPr lang="en-US" sz="3465" dirty="0">
                <a:solidFill>
                  <a:srgbClr val="404040"/>
                </a:solidFill>
                <a:latin typeface="Montserrat"/>
              </a:rPr>
              <a:t>The scientific questions asked are central to the methods chosen.</a:t>
            </a:r>
          </a:p>
          <a:p>
            <a:pPr>
              <a:lnSpc>
                <a:spcPts val="5970"/>
              </a:lnSpc>
            </a:pPr>
            <a:endParaRPr lang="en-US" sz="3465" dirty="0">
              <a:solidFill>
                <a:srgbClr val="404040"/>
              </a:solidFill>
              <a:latin typeface="Montserrat" pitchFamily="2" charset="77"/>
            </a:endParaRPr>
          </a:p>
          <a:p>
            <a:pPr>
              <a:lnSpc>
                <a:spcPts val="5970"/>
              </a:lnSpc>
            </a:pPr>
            <a:r>
              <a:rPr lang="en-US" sz="3465" dirty="0">
                <a:solidFill>
                  <a:srgbClr val="404040"/>
                </a:solidFill>
                <a:latin typeface="Montserrat"/>
              </a:rPr>
              <a:t>The</a:t>
            </a:r>
            <a:r>
              <a:rPr lang="en-US" sz="3465" b="1" dirty="0">
                <a:solidFill>
                  <a:srgbClr val="404040"/>
                </a:solidFill>
                <a:latin typeface="Montserrat"/>
              </a:rPr>
              <a:t> dataset size</a:t>
            </a:r>
            <a:r>
              <a:rPr lang="en-US" sz="3465" dirty="0">
                <a:solidFill>
                  <a:srgbClr val="404040"/>
                </a:solidFill>
                <a:latin typeface="Montserrat"/>
              </a:rPr>
              <a:t> guides choice of algorithm.</a:t>
            </a:r>
          </a:p>
        </p:txBody>
      </p:sp>
      <p:sp>
        <p:nvSpPr>
          <p:cNvPr id="13" name="TextBox 8">
            <a:extLst>
              <a:ext uri="{FF2B5EF4-FFF2-40B4-BE49-F238E27FC236}">
                <a16:creationId xmlns:a16="http://schemas.microsoft.com/office/drawing/2014/main" id="{78A35685-9BDB-229D-230B-44B55FE47F41}"/>
              </a:ext>
            </a:extLst>
          </p:cNvPr>
          <p:cNvSpPr txBox="1"/>
          <p:nvPr/>
        </p:nvSpPr>
        <p:spPr>
          <a:xfrm>
            <a:off x="3255412" y="5944685"/>
            <a:ext cx="8924776" cy="2995179"/>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’Simple’ question</a:t>
            </a: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Linear relationships</a:t>
            </a: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Small dataset (few obs.)</a:t>
            </a:r>
          </a:p>
          <a:p>
            <a:pPr>
              <a:lnSpc>
                <a:spcPts val="5970"/>
              </a:lnSpc>
            </a:pPr>
            <a:endParaRPr lang="en-US" sz="3465" dirty="0">
              <a:solidFill>
                <a:srgbClr val="404040"/>
              </a:solidFill>
              <a:latin typeface="Montserrat" pitchFamily="2" charset="77"/>
            </a:endParaRPr>
          </a:p>
        </p:txBody>
      </p:sp>
      <p:sp>
        <p:nvSpPr>
          <p:cNvPr id="14" name="TextBox 7">
            <a:extLst>
              <a:ext uri="{FF2B5EF4-FFF2-40B4-BE49-F238E27FC236}">
                <a16:creationId xmlns:a16="http://schemas.microsoft.com/office/drawing/2014/main" id="{09FE75E5-66BF-92FE-E1DA-BEB4CDDB204F}"/>
              </a:ext>
            </a:extLst>
          </p:cNvPr>
          <p:cNvSpPr txBox="1"/>
          <p:nvPr/>
        </p:nvSpPr>
        <p:spPr>
          <a:xfrm>
            <a:off x="3036819" y="4014682"/>
            <a:ext cx="8551900" cy="1169166"/>
          </a:xfrm>
          <a:prstGeom prst="rect">
            <a:avLst/>
          </a:prstGeom>
        </p:spPr>
        <p:txBody>
          <a:bodyPr wrap="square" lIns="0" tIns="0" rIns="0" bIns="0" rtlCol="0" anchor="t">
            <a:spAutoFit/>
          </a:bodyPr>
          <a:lstStyle/>
          <a:p>
            <a:pPr>
              <a:lnSpc>
                <a:spcPts val="10404"/>
              </a:lnSpc>
              <a:spcBef>
                <a:spcPct val="0"/>
              </a:spcBef>
            </a:pPr>
            <a:r>
              <a:rPr lang="en-US" sz="5330" b="1" dirty="0">
                <a:solidFill>
                  <a:srgbClr val="404040"/>
                </a:solidFill>
                <a:latin typeface="Montserrat" pitchFamily="2" charset="77"/>
              </a:rPr>
              <a:t>STATISTICAL ANALYSIS</a:t>
            </a:r>
          </a:p>
        </p:txBody>
      </p:sp>
      <p:sp>
        <p:nvSpPr>
          <p:cNvPr id="15" name="TextBox 14">
            <a:extLst>
              <a:ext uri="{FF2B5EF4-FFF2-40B4-BE49-F238E27FC236}">
                <a16:creationId xmlns:a16="http://schemas.microsoft.com/office/drawing/2014/main" id="{6D7E05E1-785F-9D94-236A-5034F9766BDE}"/>
              </a:ext>
            </a:extLst>
          </p:cNvPr>
          <p:cNvSpPr txBox="1"/>
          <p:nvPr/>
        </p:nvSpPr>
        <p:spPr>
          <a:xfrm>
            <a:off x="17526197" y="9680433"/>
            <a:ext cx="5220350" cy="1540165"/>
          </a:xfrm>
          <a:prstGeom prst="rect">
            <a:avLst/>
          </a:prstGeom>
          <a:noFill/>
        </p:spPr>
        <p:txBody>
          <a:bodyPr wrap="square">
            <a:spAutoFit/>
          </a:bodyPr>
          <a:lstStyle/>
          <a:p>
            <a:pPr>
              <a:lnSpc>
                <a:spcPts val="5970"/>
              </a:lnSpc>
            </a:pPr>
            <a:r>
              <a:rPr lang="en-US" sz="3198" dirty="0">
                <a:solidFill>
                  <a:srgbClr val="404040"/>
                </a:solidFill>
                <a:latin typeface="Montserrat" pitchFamily="2" charset="77"/>
              </a:rPr>
              <a:t>Outcome is unknown</a:t>
            </a:r>
          </a:p>
          <a:p>
            <a:pPr>
              <a:lnSpc>
                <a:spcPts val="5970"/>
              </a:lnSpc>
            </a:pPr>
            <a:r>
              <a:rPr lang="en-US" sz="3198" dirty="0">
                <a:solidFill>
                  <a:srgbClr val="404040"/>
                </a:solidFill>
                <a:latin typeface="Montserrat" pitchFamily="2" charset="77"/>
              </a:rPr>
              <a:t>Fully data driven</a:t>
            </a:r>
          </a:p>
        </p:txBody>
      </p:sp>
      <p:sp>
        <p:nvSpPr>
          <p:cNvPr id="16" name="TextBox 15">
            <a:extLst>
              <a:ext uri="{FF2B5EF4-FFF2-40B4-BE49-F238E27FC236}">
                <a16:creationId xmlns:a16="http://schemas.microsoft.com/office/drawing/2014/main" id="{165CC168-D77E-3DD8-A5F6-24CEEA315977}"/>
              </a:ext>
            </a:extLst>
          </p:cNvPr>
          <p:cNvSpPr txBox="1"/>
          <p:nvPr/>
        </p:nvSpPr>
        <p:spPr>
          <a:xfrm>
            <a:off x="13594824" y="6050700"/>
            <a:ext cx="7406586" cy="1548629"/>
          </a:xfrm>
          <a:prstGeom prst="rect">
            <a:avLst/>
          </a:prstGeom>
          <a:noFill/>
        </p:spPr>
        <p:txBody>
          <a:bodyPr wrap="square">
            <a:spAutoFit/>
          </a:bodyPr>
          <a:lstStyle/>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High dimensional data</a:t>
            </a: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Non-linear relationships</a:t>
            </a:r>
          </a:p>
        </p:txBody>
      </p:sp>
      <p:sp>
        <p:nvSpPr>
          <p:cNvPr id="17" name="TextBox 16">
            <a:extLst>
              <a:ext uri="{FF2B5EF4-FFF2-40B4-BE49-F238E27FC236}">
                <a16:creationId xmlns:a16="http://schemas.microsoft.com/office/drawing/2014/main" id="{B70DC6B5-5694-C335-0B93-C46144EA85B8}"/>
              </a:ext>
            </a:extLst>
          </p:cNvPr>
          <p:cNvSpPr txBox="1"/>
          <p:nvPr/>
        </p:nvSpPr>
        <p:spPr>
          <a:xfrm>
            <a:off x="13159672" y="9664410"/>
            <a:ext cx="4479093" cy="770724"/>
          </a:xfrm>
          <a:prstGeom prst="rect">
            <a:avLst/>
          </a:prstGeom>
          <a:noFill/>
        </p:spPr>
        <p:txBody>
          <a:bodyPr wrap="square">
            <a:spAutoFit/>
          </a:bodyPr>
          <a:lstStyle/>
          <a:p>
            <a:pPr>
              <a:lnSpc>
                <a:spcPts val="5970"/>
              </a:lnSpc>
            </a:pPr>
            <a:r>
              <a:rPr lang="en-US" sz="3198" dirty="0">
                <a:solidFill>
                  <a:srgbClr val="404040"/>
                </a:solidFill>
                <a:latin typeface="Montserrat" pitchFamily="2" charset="77"/>
              </a:rPr>
              <a:t>Outcome is known</a:t>
            </a:r>
          </a:p>
        </p:txBody>
      </p:sp>
      <p:cxnSp>
        <p:nvCxnSpPr>
          <p:cNvPr id="18" name="Straight Connector 17">
            <a:extLst>
              <a:ext uri="{FF2B5EF4-FFF2-40B4-BE49-F238E27FC236}">
                <a16:creationId xmlns:a16="http://schemas.microsoft.com/office/drawing/2014/main" id="{902B74AE-08B9-BA97-900F-9571393EA890}"/>
              </a:ext>
            </a:extLst>
          </p:cNvPr>
          <p:cNvCxnSpPr>
            <a:cxnSpLocks/>
          </p:cNvCxnSpPr>
          <p:nvPr/>
        </p:nvCxnSpPr>
        <p:spPr>
          <a:xfrm>
            <a:off x="13105478" y="8142181"/>
            <a:ext cx="92206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8F49B-D860-9CA4-B919-F4767F9E2EB6}"/>
              </a:ext>
            </a:extLst>
          </p:cNvPr>
          <p:cNvCxnSpPr>
            <a:cxnSpLocks/>
          </p:cNvCxnSpPr>
          <p:nvPr/>
        </p:nvCxnSpPr>
        <p:spPr>
          <a:xfrm>
            <a:off x="17323102" y="8142181"/>
            <a:ext cx="0" cy="3793173"/>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6F506E-CEE9-4AD7-9EF9-5CFCE984DF5E}"/>
              </a:ext>
            </a:extLst>
          </p:cNvPr>
          <p:cNvSpPr/>
          <p:nvPr/>
        </p:nvSpPr>
        <p:spPr>
          <a:xfrm>
            <a:off x="13063236" y="3811588"/>
            <a:ext cx="9262900" cy="1867605"/>
          </a:xfrm>
          <a:prstGeom prst="rect">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21" name="TextBox 7">
            <a:extLst>
              <a:ext uri="{FF2B5EF4-FFF2-40B4-BE49-F238E27FC236}">
                <a16:creationId xmlns:a16="http://schemas.microsoft.com/office/drawing/2014/main" id="{47E08A1B-3E6F-EC02-FCC1-C9AC4717D19C}"/>
              </a:ext>
            </a:extLst>
          </p:cNvPr>
          <p:cNvSpPr txBox="1"/>
          <p:nvPr/>
        </p:nvSpPr>
        <p:spPr>
          <a:xfrm>
            <a:off x="13464314" y="8121273"/>
            <a:ext cx="3674833" cy="1126912"/>
          </a:xfrm>
          <a:prstGeom prst="rect">
            <a:avLst/>
          </a:prstGeom>
        </p:spPr>
        <p:txBody>
          <a:bodyPr wrap="square" lIns="0" tIns="0" rIns="0" bIns="0" rtlCol="0" anchor="t">
            <a:spAutoFit/>
          </a:bodyPr>
          <a:lstStyle/>
          <a:p>
            <a:pPr>
              <a:lnSpc>
                <a:spcPts val="10404"/>
              </a:lnSpc>
              <a:spcBef>
                <a:spcPct val="0"/>
              </a:spcBef>
            </a:pPr>
            <a:r>
              <a:rPr lang="en-US" sz="3998" b="1" dirty="0">
                <a:solidFill>
                  <a:srgbClr val="404040"/>
                </a:solidFill>
                <a:latin typeface="Montserrat" pitchFamily="2" charset="77"/>
              </a:rPr>
              <a:t>SUPERVISED</a:t>
            </a:r>
          </a:p>
        </p:txBody>
      </p:sp>
      <p:sp>
        <p:nvSpPr>
          <p:cNvPr id="48" name="TextBox 7">
            <a:extLst>
              <a:ext uri="{FF2B5EF4-FFF2-40B4-BE49-F238E27FC236}">
                <a16:creationId xmlns:a16="http://schemas.microsoft.com/office/drawing/2014/main" id="{64E907F9-14CB-9C61-C9DE-8A67251CFA4E}"/>
              </a:ext>
            </a:extLst>
          </p:cNvPr>
          <p:cNvSpPr txBox="1"/>
          <p:nvPr/>
        </p:nvSpPr>
        <p:spPr>
          <a:xfrm>
            <a:off x="17729291" y="8121273"/>
            <a:ext cx="4310254" cy="1126912"/>
          </a:xfrm>
          <a:prstGeom prst="rect">
            <a:avLst/>
          </a:prstGeom>
        </p:spPr>
        <p:txBody>
          <a:bodyPr wrap="square" lIns="0" tIns="0" rIns="0" bIns="0" rtlCol="0" anchor="t">
            <a:spAutoFit/>
          </a:bodyPr>
          <a:lstStyle/>
          <a:p>
            <a:pPr>
              <a:lnSpc>
                <a:spcPts val="10404"/>
              </a:lnSpc>
              <a:spcBef>
                <a:spcPct val="0"/>
              </a:spcBef>
            </a:pPr>
            <a:r>
              <a:rPr lang="en-US" sz="3998" b="1" dirty="0">
                <a:solidFill>
                  <a:srgbClr val="404040"/>
                </a:solidFill>
                <a:latin typeface="Montserrat" pitchFamily="2" charset="77"/>
              </a:rPr>
              <a:t>UNSUPERVISED</a:t>
            </a:r>
          </a:p>
        </p:txBody>
      </p:sp>
      <p:sp>
        <p:nvSpPr>
          <p:cNvPr id="49" name="TextBox 7">
            <a:extLst>
              <a:ext uri="{FF2B5EF4-FFF2-40B4-BE49-F238E27FC236}">
                <a16:creationId xmlns:a16="http://schemas.microsoft.com/office/drawing/2014/main" id="{A4BBFB0A-CBE7-97D3-4BF0-4E75F67B9870}"/>
              </a:ext>
            </a:extLst>
          </p:cNvPr>
          <p:cNvSpPr txBox="1"/>
          <p:nvPr/>
        </p:nvSpPr>
        <p:spPr>
          <a:xfrm>
            <a:off x="14013498" y="4014682"/>
            <a:ext cx="7425080" cy="1169166"/>
          </a:xfrm>
          <a:prstGeom prst="rect">
            <a:avLst/>
          </a:prstGeom>
        </p:spPr>
        <p:txBody>
          <a:bodyPr wrap="square" lIns="0" tIns="0" rIns="0" bIns="0" rtlCol="0" anchor="t">
            <a:spAutoFit/>
          </a:bodyPr>
          <a:lstStyle/>
          <a:p>
            <a:pPr>
              <a:lnSpc>
                <a:spcPts val="10404"/>
              </a:lnSpc>
              <a:spcBef>
                <a:spcPct val="0"/>
              </a:spcBef>
            </a:pPr>
            <a:r>
              <a:rPr lang="en-US" sz="5330" b="1" dirty="0">
                <a:solidFill>
                  <a:srgbClr val="404040"/>
                </a:solidFill>
                <a:latin typeface="Montserrat" pitchFamily="2" charset="77"/>
              </a:rPr>
              <a:t>MACHINE LEARNING</a:t>
            </a:r>
          </a:p>
        </p:txBody>
      </p:sp>
    </p:spTree>
    <p:extLst>
      <p:ext uri="{BB962C8B-B14F-4D97-AF65-F5344CB8AC3E}">
        <p14:creationId xmlns:p14="http://schemas.microsoft.com/office/powerpoint/2010/main" val="1504708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12986080" y="3608494"/>
            <a:ext cx="11385220" cy="7080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sp>
        <p:nvSpPr>
          <p:cNvPr id="4" name="Freeform 4"/>
          <p:cNvSpPr/>
          <p:nvPr/>
        </p:nvSpPr>
        <p:spPr>
          <a:xfrm>
            <a:off x="-25387" y="866722"/>
            <a:ext cx="24599781" cy="2335583"/>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6" name="TextBox 6"/>
          <p:cNvSpPr txBox="1"/>
          <p:nvPr/>
        </p:nvSpPr>
        <p:spPr>
          <a:xfrm>
            <a:off x="1726301" y="1442823"/>
            <a:ext cx="9799296" cy="1243867"/>
          </a:xfrm>
          <a:prstGeom prst="rect">
            <a:avLst/>
          </a:prstGeom>
        </p:spPr>
        <p:txBody>
          <a:bodyPr wrap="square" lIns="0" tIns="0" rIns="0" bIns="0" rtlCol="0" anchor="t">
            <a:spAutoFit/>
          </a:bodyPr>
          <a:lstStyle/>
          <a:p>
            <a:pPr>
              <a:lnSpc>
                <a:spcPts val="10404"/>
              </a:lnSpc>
              <a:spcBef>
                <a:spcPct val="0"/>
              </a:spcBef>
            </a:pPr>
            <a:r>
              <a:rPr lang="en-US" sz="7196" dirty="0">
                <a:solidFill>
                  <a:srgbClr val="404040"/>
                </a:solidFill>
                <a:latin typeface="Now Bold"/>
              </a:rPr>
              <a:t>MODEL EVALUATION</a:t>
            </a:r>
          </a:p>
        </p:txBody>
      </p:sp>
      <p:sp>
        <p:nvSpPr>
          <p:cNvPr id="7" name="TextBox 7"/>
          <p:cNvSpPr txBox="1"/>
          <p:nvPr/>
        </p:nvSpPr>
        <p:spPr>
          <a:xfrm>
            <a:off x="1081254" y="3362957"/>
            <a:ext cx="10721213" cy="7628370"/>
          </a:xfrm>
          <a:prstGeom prst="rect">
            <a:avLst/>
          </a:prstGeom>
        </p:spPr>
        <p:txBody>
          <a:bodyPr wrap="square" lIns="0" tIns="0" rIns="0" bIns="0" rtlCol="0" anchor="t">
            <a:spAutoFit/>
          </a:bodyPr>
          <a:lstStyle/>
          <a:p>
            <a:pPr marL="460335" lvl="1">
              <a:lnSpc>
                <a:spcPts val="5970"/>
              </a:lnSpc>
            </a:pPr>
            <a:endParaRPr lang="en-US" sz="3731" dirty="0">
              <a:solidFill>
                <a:srgbClr val="404040"/>
              </a:solidFill>
              <a:latin typeface="Montserrat" panose="00000500000000000000" pitchFamily="2" charset="0"/>
            </a:endParaRPr>
          </a:p>
          <a:p>
            <a:pPr marL="920668" lvl="1" indent="-460333">
              <a:lnSpc>
                <a:spcPts val="5970"/>
              </a:lnSpc>
              <a:buFont typeface="Arial"/>
              <a:buChar char="•"/>
            </a:pPr>
            <a:r>
              <a:rPr lang="en-US" sz="3465" dirty="0">
                <a:solidFill>
                  <a:srgbClr val="404040"/>
                </a:solidFill>
                <a:latin typeface="Montserrat" panose="00000500000000000000" pitchFamily="2" charset="0"/>
              </a:rPr>
              <a:t>How do we measure the performance of a model?</a:t>
            </a:r>
          </a:p>
          <a:p>
            <a:pPr marL="920668" lvl="1" indent="-460333">
              <a:lnSpc>
                <a:spcPts val="5970"/>
              </a:lnSpc>
              <a:buFont typeface="Arial"/>
              <a:buChar char="•"/>
            </a:pPr>
            <a:endParaRPr lang="en-US" sz="3465" dirty="0">
              <a:solidFill>
                <a:srgbClr val="404040"/>
              </a:solidFill>
              <a:latin typeface="Montserrat" panose="00000500000000000000" pitchFamily="2" charset="0"/>
            </a:endParaRPr>
          </a:p>
          <a:p>
            <a:pPr marL="920668" lvl="1" indent="-460333">
              <a:lnSpc>
                <a:spcPts val="5970"/>
              </a:lnSpc>
              <a:buFont typeface="Arial"/>
              <a:buChar char="•"/>
            </a:pPr>
            <a:r>
              <a:rPr lang="en-US" sz="3465" dirty="0">
                <a:solidFill>
                  <a:srgbClr val="404040"/>
                </a:solidFill>
                <a:latin typeface="Montserrat" panose="00000500000000000000" pitchFamily="2" charset="0"/>
              </a:rPr>
              <a:t>How much/far can we trust the results we have obtained?</a:t>
            </a:r>
          </a:p>
          <a:p>
            <a:pPr marL="460335" lvl="1">
              <a:lnSpc>
                <a:spcPts val="5970"/>
              </a:lnSpc>
            </a:pPr>
            <a:r>
              <a:rPr lang="en-US" sz="3465" dirty="0">
                <a:solidFill>
                  <a:srgbClr val="404040"/>
                </a:solidFill>
                <a:latin typeface="Montserrat" panose="00000500000000000000" pitchFamily="2" charset="0"/>
              </a:rPr>
              <a:t> </a:t>
            </a:r>
          </a:p>
          <a:p>
            <a:pPr marL="920668" lvl="1" indent="-460333">
              <a:lnSpc>
                <a:spcPts val="5970"/>
              </a:lnSpc>
              <a:buFont typeface="Arial"/>
              <a:buChar char="•"/>
            </a:pPr>
            <a:r>
              <a:rPr lang="en-US" sz="3465" dirty="0">
                <a:solidFill>
                  <a:srgbClr val="404040"/>
                </a:solidFill>
                <a:latin typeface="Montserrat" panose="00000500000000000000" pitchFamily="2" charset="0"/>
              </a:rPr>
              <a:t>How do we interpret the results of the evaluation?</a:t>
            </a:r>
          </a:p>
          <a:p>
            <a:pPr>
              <a:lnSpc>
                <a:spcPts val="5970"/>
              </a:lnSpc>
            </a:pPr>
            <a:endParaRPr lang="en-US" sz="3731"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4395354" y="4406968"/>
            <a:ext cx="7845163" cy="539589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4936644" y="4921760"/>
            <a:ext cx="6899315" cy="4678012"/>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62474" tIns="162474" rIns="162474" bIns="162474"/>
            <a:lstStyle/>
            <a:p>
              <a:endParaRPr sz="4797"/>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62474" tIns="162474" rIns="162474" bIns="162474"/>
            <a:lstStyle/>
            <a:p>
              <a:endParaRPr sz="4797"/>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56446"/>
            </a:xfrm>
            <a:prstGeom prst="rect">
              <a:avLst/>
            </a:prstGeom>
            <a:noFill/>
          </p:spPr>
          <p:txBody>
            <a:bodyPr wrap="square">
              <a:spAutoFit/>
            </a:bodyPr>
            <a:lstStyle/>
            <a:p>
              <a:r>
                <a:rPr lang="en-US" sz="2399" b="1" dirty="0">
                  <a:solidFill>
                    <a:srgbClr val="404040"/>
                  </a:solidFill>
                  <a:latin typeface="Montserrat" panose="00000500000000000000" pitchFamily="2" charset="0"/>
                </a:rPr>
                <a:t>GOOD</a:t>
              </a:r>
              <a:endParaRPr lang="en-DK" sz="4797"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499"/>
              <a:ext cx="941909" cy="356446"/>
            </a:xfrm>
            <a:prstGeom prst="rect">
              <a:avLst/>
            </a:prstGeom>
            <a:noFill/>
          </p:spPr>
          <p:txBody>
            <a:bodyPr wrap="square">
              <a:spAutoFit/>
            </a:bodyPr>
            <a:lstStyle/>
            <a:p>
              <a:r>
                <a:rPr lang="en-US" sz="2399" b="1" dirty="0">
                  <a:solidFill>
                    <a:srgbClr val="404040"/>
                  </a:solidFill>
                  <a:latin typeface="Montserrat" panose="00000500000000000000" pitchFamily="2" charset="0"/>
                </a:rPr>
                <a:t>BAD</a:t>
              </a:r>
              <a:endParaRPr lang="en-DK" sz="4797"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62474" tIns="162474" rIns="162474" bIns="162474"/>
            <a:lstStyle/>
            <a:p>
              <a:endParaRPr sz="4797"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62474" tIns="162474" rIns="162474" bIns="162474"/>
            <a:lstStyle/>
            <a:p>
              <a:endParaRPr sz="4797" dirty="0"/>
            </a:p>
          </p:txBody>
        </p:sp>
      </p:grpSp>
      <p:sp>
        <p:nvSpPr>
          <p:cNvPr id="3" name="TextBox 7">
            <a:extLst>
              <a:ext uri="{FF2B5EF4-FFF2-40B4-BE49-F238E27FC236}">
                <a16:creationId xmlns:a16="http://schemas.microsoft.com/office/drawing/2014/main" id="{217DD421-A1D4-252D-1AF4-D8C58FE7F1B6}"/>
              </a:ext>
            </a:extLst>
          </p:cNvPr>
          <p:cNvSpPr txBox="1"/>
          <p:nvPr/>
        </p:nvSpPr>
        <p:spPr>
          <a:xfrm>
            <a:off x="1453390" y="10694802"/>
            <a:ext cx="17899730" cy="2242280"/>
          </a:xfrm>
          <a:prstGeom prst="rect">
            <a:avLst/>
          </a:prstGeom>
        </p:spPr>
        <p:txBody>
          <a:bodyPr wrap="square" lIns="0" tIns="0" rIns="0" bIns="0" rtlCol="0" anchor="t">
            <a:spAutoFit/>
          </a:bodyPr>
          <a:lstStyle/>
          <a:p>
            <a:pPr marL="460335" lvl="1">
              <a:lnSpc>
                <a:spcPts val="5970"/>
              </a:lnSpc>
            </a:pPr>
            <a:endParaRPr lang="en-US" sz="3465" dirty="0">
              <a:solidFill>
                <a:srgbClr val="404040"/>
              </a:solidFill>
              <a:latin typeface="Montserrat" panose="00000500000000000000" pitchFamily="2" charset="0"/>
            </a:endParaRPr>
          </a:p>
          <a:p>
            <a:pPr marL="460335" lvl="1">
              <a:lnSpc>
                <a:spcPts val="5970"/>
              </a:lnSpc>
            </a:pPr>
            <a:r>
              <a:rPr lang="en-US" sz="3465" i="1" dirty="0">
                <a:solidFill>
                  <a:srgbClr val="404040"/>
                </a:solidFill>
                <a:latin typeface="Montserrat" panose="00000500000000000000" pitchFamily="2" charset="0"/>
              </a:rPr>
              <a:t>Pick evaluation metric based on research question, data and model.</a:t>
            </a:r>
            <a:endParaRPr lang="en-US" sz="3465" dirty="0">
              <a:solidFill>
                <a:srgbClr val="404040"/>
              </a:solidFill>
              <a:latin typeface="Montserrat" panose="00000500000000000000" pitchFamily="2" charset="0"/>
            </a:endParaRPr>
          </a:p>
          <a:p>
            <a:pPr>
              <a:lnSpc>
                <a:spcPts val="5970"/>
              </a:lnSpc>
            </a:pPr>
            <a:endParaRPr lang="en-US" sz="3731" dirty="0">
              <a:solidFill>
                <a:srgbClr val="404040"/>
              </a:solidFill>
              <a:latin typeface="Now"/>
            </a:endParaRPr>
          </a:p>
        </p:txBody>
      </p:sp>
    </p:spTree>
    <p:extLst>
      <p:ext uri="{BB962C8B-B14F-4D97-AF65-F5344CB8AC3E}">
        <p14:creationId xmlns:p14="http://schemas.microsoft.com/office/powerpoint/2010/main" val="49165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47952" y="676536"/>
            <a:ext cx="11790778" cy="13035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7" name="TextBox 7"/>
          <p:cNvSpPr txBox="1"/>
          <p:nvPr/>
        </p:nvSpPr>
        <p:spPr>
          <a:xfrm>
            <a:off x="1015838" y="4171685"/>
            <a:ext cx="10153974" cy="3770519"/>
          </a:xfrm>
          <a:prstGeom prst="rect">
            <a:avLst/>
          </a:prstGeom>
        </p:spPr>
        <p:txBody>
          <a:bodyPr wrap="square" lIns="0" tIns="0" rIns="0" bIns="0" rtlCol="0" anchor="t">
            <a:spAutoFit/>
          </a:bodyPr>
          <a:lstStyle/>
          <a:p>
            <a:pPr marL="460335" lvl="1">
              <a:lnSpc>
                <a:spcPts val="5970"/>
              </a:lnSpc>
            </a:pPr>
            <a:r>
              <a:rPr lang="en-US" sz="3731" dirty="0">
                <a:solidFill>
                  <a:srgbClr val="404040"/>
                </a:solidFill>
                <a:latin typeface="Montserrat" panose="00000500000000000000" pitchFamily="2" charset="0"/>
              </a:rPr>
              <a:t>How well does the model fit the data?</a:t>
            </a:r>
          </a:p>
          <a:p>
            <a:pPr marL="1678864" lvl="2"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Criteria depend on model type</a:t>
            </a:r>
          </a:p>
          <a:p>
            <a:pPr marL="1678864" lvl="2"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Good models capture the underlying trends and characteristics</a:t>
            </a:r>
            <a:endParaRPr lang="en-US" sz="3731"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47952" y="663628"/>
            <a:ext cx="24396687" cy="274177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880730" y="8144403"/>
            <a:ext cx="8295546" cy="5332853"/>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6092825" y="1442823"/>
            <a:ext cx="10814764" cy="1243867"/>
          </a:xfrm>
          <a:prstGeom prst="rect">
            <a:avLst/>
          </a:prstGeom>
        </p:spPr>
        <p:txBody>
          <a:bodyPr wrap="square" lIns="0" tIns="0" rIns="0" bIns="0" rtlCol="0" anchor="t">
            <a:spAutoFit/>
          </a:bodyPr>
          <a:lstStyle/>
          <a:p>
            <a:pPr>
              <a:lnSpc>
                <a:spcPts val="10404"/>
              </a:lnSpc>
              <a:spcBef>
                <a:spcPct val="0"/>
              </a:spcBef>
            </a:pPr>
            <a:r>
              <a:rPr lang="en-US" sz="7196" dirty="0">
                <a:solidFill>
                  <a:srgbClr val="404040"/>
                </a:solidFill>
                <a:latin typeface="Now Bold"/>
              </a:rPr>
              <a:t>MODEL PERFORMANCE</a:t>
            </a:r>
          </a:p>
        </p:txBody>
      </p:sp>
      <p:sp>
        <p:nvSpPr>
          <p:cNvPr id="6" name="Freeform 31">
            <a:extLst>
              <a:ext uri="{FF2B5EF4-FFF2-40B4-BE49-F238E27FC236}">
                <a16:creationId xmlns:a16="http://schemas.microsoft.com/office/drawing/2014/main" id="{72C311D8-57E3-C91C-4F96-A2D7E5A69108}"/>
              </a:ext>
            </a:extLst>
          </p:cNvPr>
          <p:cNvSpPr/>
          <p:nvPr/>
        </p:nvSpPr>
        <p:spPr>
          <a:xfrm>
            <a:off x="12573889" y="5448908"/>
            <a:ext cx="7412938" cy="2411118"/>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60927" rIns="60927"/>
          <a:lstStyle/>
          <a:p>
            <a:pPr>
              <a:defRPr sz="1400">
                <a:latin typeface="Arial"/>
                <a:ea typeface="Arial"/>
                <a:cs typeface="Arial"/>
                <a:sym typeface="Arial"/>
              </a:defRPr>
            </a:pPr>
            <a:endParaRPr sz="1866" dirty="0"/>
          </a:p>
        </p:txBody>
      </p:sp>
      <p:sp>
        <p:nvSpPr>
          <p:cNvPr id="32" name="TextBox 7">
            <a:extLst>
              <a:ext uri="{FF2B5EF4-FFF2-40B4-BE49-F238E27FC236}">
                <a16:creationId xmlns:a16="http://schemas.microsoft.com/office/drawing/2014/main" id="{7DA59498-B284-07B0-36F1-691B3045F1F4}"/>
              </a:ext>
            </a:extLst>
          </p:cNvPr>
          <p:cNvSpPr txBox="1"/>
          <p:nvPr/>
        </p:nvSpPr>
        <p:spPr>
          <a:xfrm>
            <a:off x="19996550" y="6272964"/>
            <a:ext cx="3359279" cy="678391"/>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anose="00000500000000000000" pitchFamily="2" charset="0"/>
              </a:rPr>
              <a:t>REGRESSION</a:t>
            </a:r>
          </a:p>
        </p:txBody>
      </p:sp>
      <p:sp>
        <p:nvSpPr>
          <p:cNvPr id="35" name="TextBox 7">
            <a:extLst>
              <a:ext uri="{FF2B5EF4-FFF2-40B4-BE49-F238E27FC236}">
                <a16:creationId xmlns:a16="http://schemas.microsoft.com/office/drawing/2014/main" id="{E2E280CF-4F27-4DFB-F517-2F75CDB69CDC}"/>
              </a:ext>
            </a:extLst>
          </p:cNvPr>
          <p:cNvSpPr txBox="1"/>
          <p:nvPr/>
        </p:nvSpPr>
        <p:spPr>
          <a:xfrm>
            <a:off x="13060948" y="5764569"/>
            <a:ext cx="3359279" cy="1804853"/>
          </a:xfrm>
          <a:prstGeom prst="rect">
            <a:avLst/>
          </a:prstGeom>
        </p:spPr>
        <p:txBody>
          <a:bodyPr wrap="square" lIns="0" tIns="0" rIns="0" bIns="0" rtlCol="0" anchor="t">
            <a:spAutoFit/>
          </a:bodyPr>
          <a:lstStyle/>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R-squared</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MSE</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RMSE</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6755269" y="5751940"/>
            <a:ext cx="1980168" cy="1804682"/>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67698" tIns="67698" rIns="67698" bIns="67698" anchor="ctr"/>
          <a:lstStyle/>
          <a:p>
            <a:pPr algn="ctr">
              <a:defRPr sz="5000">
                <a:solidFill>
                  <a:srgbClr val="FFFFFF"/>
                </a:solidFill>
              </a:defRPr>
            </a:pPr>
            <a:endParaRPr sz="6663" dirty="0"/>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6856816" y="5854361"/>
            <a:ext cx="1827848" cy="1600714"/>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12085571" y="4014682"/>
            <a:ext cx="11574899" cy="686855"/>
          </a:xfrm>
          <a:prstGeom prst="rect">
            <a:avLst/>
          </a:prstGeom>
        </p:spPr>
        <p:txBody>
          <a:bodyPr wrap="square" lIns="0" tIns="0" rIns="0" bIns="0" rtlCol="0" anchor="t">
            <a:spAutoFit/>
          </a:bodyPr>
          <a:lstStyle/>
          <a:p>
            <a:pPr marL="460335" lvl="1">
              <a:lnSpc>
                <a:spcPts val="5970"/>
              </a:lnSpc>
            </a:pPr>
            <a:r>
              <a:rPr lang="en-US" sz="3465"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12573888" y="4811185"/>
            <a:ext cx="10375753"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5C47BF2A-0753-592F-B8CD-854641378258}"/>
              </a:ext>
            </a:extLst>
          </p:cNvPr>
          <p:cNvSpPr/>
          <p:nvPr/>
        </p:nvSpPr>
        <p:spPr>
          <a:xfrm>
            <a:off x="16349080" y="8204125"/>
            <a:ext cx="7412937" cy="2411117"/>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60927" rIns="60927"/>
          <a:lstStyle/>
          <a:p>
            <a:pPr>
              <a:defRPr sz="1400">
                <a:latin typeface="Arial"/>
                <a:ea typeface="Arial"/>
                <a:cs typeface="Arial"/>
                <a:sym typeface="Arial"/>
              </a:defRPr>
            </a:pPr>
            <a:endParaRPr sz="1866"/>
          </a:p>
        </p:txBody>
      </p:sp>
      <p:sp>
        <p:nvSpPr>
          <p:cNvPr id="10" name="TextBox 7">
            <a:extLst>
              <a:ext uri="{FF2B5EF4-FFF2-40B4-BE49-F238E27FC236}">
                <a16:creationId xmlns:a16="http://schemas.microsoft.com/office/drawing/2014/main" id="{6E4A525E-8D54-D8D7-EF88-5A1267F14E1C}"/>
              </a:ext>
            </a:extLst>
          </p:cNvPr>
          <p:cNvSpPr txBox="1"/>
          <p:nvPr/>
        </p:nvSpPr>
        <p:spPr>
          <a:xfrm>
            <a:off x="12773758" y="9006362"/>
            <a:ext cx="4364960" cy="678391"/>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anose="00000500000000000000" pitchFamily="2" charset="0"/>
              </a:rPr>
              <a:t>CLASSIFICATION</a:t>
            </a:r>
          </a:p>
        </p:txBody>
      </p:sp>
      <p:sp>
        <p:nvSpPr>
          <p:cNvPr id="15" name="TextBox 7">
            <a:extLst>
              <a:ext uri="{FF2B5EF4-FFF2-40B4-BE49-F238E27FC236}">
                <a16:creationId xmlns:a16="http://schemas.microsoft.com/office/drawing/2014/main" id="{1C48D96E-5685-8AD6-71AA-C9EE13C5643D}"/>
              </a:ext>
            </a:extLst>
          </p:cNvPr>
          <p:cNvSpPr txBox="1"/>
          <p:nvPr/>
        </p:nvSpPr>
        <p:spPr>
          <a:xfrm>
            <a:off x="16702410" y="8476298"/>
            <a:ext cx="2956390" cy="1804853"/>
          </a:xfrm>
          <a:prstGeom prst="rect">
            <a:avLst/>
          </a:prstGeom>
        </p:spPr>
        <p:txBody>
          <a:bodyPr wrap="square" lIns="0" tIns="0" rIns="0" bIns="0" rtlCol="0" anchor="t">
            <a:spAutoFit/>
          </a:bodyPr>
          <a:lstStyle/>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Accuracy</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Precision</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Recall</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ROC/AUC</a:t>
            </a:r>
          </a:p>
        </p:txBody>
      </p:sp>
      <p:sp>
        <p:nvSpPr>
          <p:cNvPr id="16" name="Organisation">
            <a:extLst>
              <a:ext uri="{FF2B5EF4-FFF2-40B4-BE49-F238E27FC236}">
                <a16:creationId xmlns:a16="http://schemas.microsoft.com/office/drawing/2014/main" id="{3EA594E8-CCC3-B2AA-4E2D-C7E842645671}"/>
              </a:ext>
            </a:extLst>
          </p:cNvPr>
          <p:cNvSpPr/>
          <p:nvPr/>
        </p:nvSpPr>
        <p:spPr>
          <a:xfrm>
            <a:off x="20664539" y="8535369"/>
            <a:ext cx="1986001" cy="1612286"/>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67698" tIns="67698" rIns="67698" bIns="67698" anchor="ctr"/>
          <a:lstStyle/>
          <a:p>
            <a:pPr algn="ctr">
              <a:defRPr sz="5000">
                <a:solidFill>
                  <a:srgbClr val="FFFFFF"/>
                </a:solidFill>
              </a:defRPr>
            </a:pPr>
            <a:endParaRPr sz="6663"/>
          </a:p>
        </p:txBody>
      </p:sp>
      <p:sp>
        <p:nvSpPr>
          <p:cNvPr id="17" name="Freeform 31">
            <a:extLst>
              <a:ext uri="{FF2B5EF4-FFF2-40B4-BE49-F238E27FC236}">
                <a16:creationId xmlns:a16="http://schemas.microsoft.com/office/drawing/2014/main" id="{9477D7CE-BB06-2B7A-0A57-992605AA8CEE}"/>
              </a:ext>
            </a:extLst>
          </p:cNvPr>
          <p:cNvSpPr/>
          <p:nvPr/>
        </p:nvSpPr>
        <p:spPr>
          <a:xfrm>
            <a:off x="12573887" y="10919884"/>
            <a:ext cx="7412938" cy="2411118"/>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81C8D3"/>
          </a:solidFill>
          <a:ln w="12700">
            <a:miter lim="400000"/>
          </a:ln>
        </p:spPr>
        <p:txBody>
          <a:bodyPr lIns="60927" rIns="60927"/>
          <a:lstStyle/>
          <a:p>
            <a:pPr>
              <a:defRPr sz="1400">
                <a:latin typeface="Arial"/>
                <a:ea typeface="Arial"/>
                <a:cs typeface="Arial"/>
                <a:sym typeface="Arial"/>
              </a:defRPr>
            </a:pPr>
            <a:endParaRPr sz="1866" dirty="0">
              <a:solidFill>
                <a:srgbClr val="6ABFD3"/>
              </a:solidFill>
            </a:endParaRPr>
          </a:p>
        </p:txBody>
      </p:sp>
      <p:sp>
        <p:nvSpPr>
          <p:cNvPr id="18" name="TextBox 7">
            <a:extLst>
              <a:ext uri="{FF2B5EF4-FFF2-40B4-BE49-F238E27FC236}">
                <a16:creationId xmlns:a16="http://schemas.microsoft.com/office/drawing/2014/main" id="{D11135E0-EDB7-A620-0476-700C554A4C97}"/>
              </a:ext>
            </a:extLst>
          </p:cNvPr>
          <p:cNvSpPr txBox="1"/>
          <p:nvPr/>
        </p:nvSpPr>
        <p:spPr>
          <a:xfrm>
            <a:off x="19904793" y="11630714"/>
            <a:ext cx="4364960" cy="678391"/>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anose="00000500000000000000" pitchFamily="2" charset="0"/>
              </a:rPr>
              <a:t>CLUSTERING</a:t>
            </a:r>
          </a:p>
        </p:txBody>
      </p:sp>
      <p:sp>
        <p:nvSpPr>
          <p:cNvPr id="19" name="TextBox 7">
            <a:extLst>
              <a:ext uri="{FF2B5EF4-FFF2-40B4-BE49-F238E27FC236}">
                <a16:creationId xmlns:a16="http://schemas.microsoft.com/office/drawing/2014/main" id="{D39B340C-734A-893B-A5D4-BBCC859F7171}"/>
              </a:ext>
            </a:extLst>
          </p:cNvPr>
          <p:cNvSpPr txBox="1"/>
          <p:nvPr/>
        </p:nvSpPr>
        <p:spPr>
          <a:xfrm>
            <a:off x="13067836" y="11214744"/>
            <a:ext cx="5312186" cy="1804853"/>
          </a:xfrm>
          <a:prstGeom prst="rect">
            <a:avLst/>
          </a:prstGeom>
        </p:spPr>
        <p:txBody>
          <a:bodyPr wrap="square" lIns="0" tIns="0" rIns="0" bIns="0" rtlCol="0" anchor="t">
            <a:spAutoFit/>
          </a:bodyPr>
          <a:lstStyle/>
          <a:p>
            <a:pPr marL="917283" lvl="1" indent="-456949">
              <a:buFont typeface="Arial" panose="020B0604020202020204" pitchFamily="34" charset="0"/>
              <a:buChar char="•"/>
            </a:pPr>
            <a:r>
              <a:rPr lang="en-US" sz="2932" b="1" dirty="0">
                <a:solidFill>
                  <a:srgbClr val="404040"/>
                </a:solidFill>
                <a:latin typeface="Montserrat" pitchFamily="2" charset="77"/>
              </a:rPr>
              <a:t>Silhouette</a:t>
            </a:r>
          </a:p>
          <a:p>
            <a:pPr marL="917283" lvl="1" indent="-456949">
              <a:buFont typeface="Arial" panose="020B0604020202020204" pitchFamily="34" charset="0"/>
              <a:buChar char="•"/>
            </a:pPr>
            <a:r>
              <a:rPr lang="en-GB" sz="2932" b="1" dirty="0">
                <a:solidFill>
                  <a:srgbClr val="404040"/>
                </a:solidFill>
                <a:latin typeface="Montserrat" pitchFamily="2" charset="77"/>
              </a:rPr>
              <a:t>Adj. Rand </a:t>
            </a:r>
            <a:r>
              <a:rPr lang="en-GB" sz="2932" b="1" dirty="0" err="1">
                <a:solidFill>
                  <a:srgbClr val="404040"/>
                </a:solidFill>
                <a:latin typeface="Montserrat" pitchFamily="2" charset="77"/>
              </a:rPr>
              <a:t>Indx</a:t>
            </a:r>
            <a:r>
              <a:rPr lang="en-GB" sz="2932" b="1" dirty="0">
                <a:solidFill>
                  <a:srgbClr val="404040"/>
                </a:solidFill>
                <a:latin typeface="Montserrat" pitchFamily="2" charset="77"/>
              </a:rPr>
              <a:t>.</a:t>
            </a:r>
            <a:endParaRPr lang="en-US" sz="2932" b="1" dirty="0">
              <a:solidFill>
                <a:srgbClr val="404040"/>
              </a:solidFill>
              <a:latin typeface="Montserrat" pitchFamily="2" charset="77"/>
            </a:endParaRPr>
          </a:p>
          <a:p>
            <a:pPr marL="917283" lvl="1" indent="-456949">
              <a:buFont typeface="Arial" panose="020B0604020202020204" pitchFamily="34" charset="0"/>
              <a:buChar char="•"/>
            </a:pPr>
            <a:r>
              <a:rPr lang="en-US" sz="2932" b="1" dirty="0">
                <a:solidFill>
                  <a:srgbClr val="404040"/>
                </a:solidFill>
                <a:latin typeface="Montserrat" pitchFamily="2" charset="77"/>
              </a:rPr>
              <a:t>Gap statistic</a:t>
            </a:r>
          </a:p>
          <a:p>
            <a:pPr marL="917283" lvl="1" indent="-456949">
              <a:buFont typeface="Arial" panose="020B0604020202020204" pitchFamily="34" charset="0"/>
              <a:buChar char="•"/>
            </a:pPr>
            <a:r>
              <a:rPr lang="en-US" sz="2932" b="1" dirty="0">
                <a:solidFill>
                  <a:srgbClr val="404040"/>
                </a:solidFill>
                <a:latin typeface="Montserrat" pitchFamily="2" charset="77"/>
              </a:rPr>
              <a:t>Davies-Bouldin</a:t>
            </a:r>
          </a:p>
        </p:txBody>
      </p:sp>
      <p:sp>
        <p:nvSpPr>
          <p:cNvPr id="20" name="Shape">
            <a:extLst>
              <a:ext uri="{FF2B5EF4-FFF2-40B4-BE49-F238E27FC236}">
                <a16:creationId xmlns:a16="http://schemas.microsoft.com/office/drawing/2014/main" id="{86E50E50-A664-9B66-F4C7-A36A82ACBEB5}"/>
              </a:ext>
            </a:extLst>
          </p:cNvPr>
          <p:cNvSpPr/>
          <p:nvPr/>
        </p:nvSpPr>
        <p:spPr>
          <a:xfrm>
            <a:off x="17455328" y="11224525"/>
            <a:ext cx="1631150" cy="1631150"/>
          </a:xfrm>
          <a:custGeom>
            <a:avLst/>
            <a:gdLst/>
            <a:ahLst/>
            <a:cxnLst>
              <a:cxn ang="0">
                <a:pos x="wd2" y="hd2"/>
              </a:cxn>
              <a:cxn ang="5400000">
                <a:pos x="wd2" y="hd2"/>
              </a:cxn>
              <a:cxn ang="10800000">
                <a:pos x="wd2" y="hd2"/>
              </a:cxn>
              <a:cxn ang="16200000">
                <a:pos x="wd2" y="hd2"/>
              </a:cxn>
            </a:cxnLst>
            <a:rect l="0" t="0" r="r" b="b"/>
            <a:pathLst>
              <a:path w="21451" h="21459" extrusionOk="0">
                <a:moveTo>
                  <a:pt x="18313" y="10143"/>
                </a:moveTo>
                <a:cubicBezTo>
                  <a:pt x="18682" y="10706"/>
                  <a:pt x="19420" y="11082"/>
                  <a:pt x="19974" y="11082"/>
                </a:cubicBezTo>
                <a:cubicBezTo>
                  <a:pt x="20897" y="10894"/>
                  <a:pt x="21451" y="9955"/>
                  <a:pt x="21451" y="9016"/>
                </a:cubicBezTo>
                <a:cubicBezTo>
                  <a:pt x="21266" y="8077"/>
                  <a:pt x="20343" y="7513"/>
                  <a:pt x="19420" y="7701"/>
                </a:cubicBezTo>
                <a:cubicBezTo>
                  <a:pt x="18682" y="7889"/>
                  <a:pt x="18313" y="8452"/>
                  <a:pt x="18128" y="9016"/>
                </a:cubicBezTo>
                <a:cubicBezTo>
                  <a:pt x="13513" y="9955"/>
                  <a:pt x="13513" y="9955"/>
                  <a:pt x="13513" y="9955"/>
                </a:cubicBezTo>
                <a:cubicBezTo>
                  <a:pt x="13513" y="9579"/>
                  <a:pt x="13328" y="9203"/>
                  <a:pt x="13143" y="8828"/>
                </a:cubicBezTo>
                <a:cubicBezTo>
                  <a:pt x="16097" y="5447"/>
                  <a:pt x="16097" y="5447"/>
                  <a:pt x="16097" y="5447"/>
                </a:cubicBezTo>
                <a:cubicBezTo>
                  <a:pt x="16651" y="5635"/>
                  <a:pt x="17389" y="5447"/>
                  <a:pt x="17943" y="4883"/>
                </a:cubicBezTo>
                <a:cubicBezTo>
                  <a:pt x="18497" y="4132"/>
                  <a:pt x="18313" y="3005"/>
                  <a:pt x="17574" y="2442"/>
                </a:cubicBezTo>
                <a:cubicBezTo>
                  <a:pt x="17020" y="1878"/>
                  <a:pt x="15913" y="2066"/>
                  <a:pt x="15359" y="2630"/>
                </a:cubicBezTo>
                <a:cubicBezTo>
                  <a:pt x="14805" y="3193"/>
                  <a:pt x="14805" y="4132"/>
                  <a:pt x="15174" y="4696"/>
                </a:cubicBezTo>
                <a:cubicBezTo>
                  <a:pt x="12220" y="8077"/>
                  <a:pt x="12220" y="8077"/>
                  <a:pt x="12220" y="8077"/>
                </a:cubicBezTo>
                <a:cubicBezTo>
                  <a:pt x="12036" y="7889"/>
                  <a:pt x="11666" y="7701"/>
                  <a:pt x="11297" y="7701"/>
                </a:cubicBezTo>
                <a:cubicBezTo>
                  <a:pt x="11297" y="3193"/>
                  <a:pt x="11297" y="3193"/>
                  <a:pt x="11297" y="3193"/>
                </a:cubicBezTo>
                <a:cubicBezTo>
                  <a:pt x="11851" y="3005"/>
                  <a:pt x="12405" y="2254"/>
                  <a:pt x="12405" y="1503"/>
                </a:cubicBezTo>
                <a:cubicBezTo>
                  <a:pt x="12405" y="751"/>
                  <a:pt x="11666" y="0"/>
                  <a:pt x="10743" y="0"/>
                </a:cubicBezTo>
                <a:cubicBezTo>
                  <a:pt x="9820" y="0"/>
                  <a:pt x="9082" y="751"/>
                  <a:pt x="9082" y="1503"/>
                </a:cubicBezTo>
                <a:cubicBezTo>
                  <a:pt x="9082" y="2254"/>
                  <a:pt x="9451" y="3005"/>
                  <a:pt x="10189" y="3193"/>
                </a:cubicBezTo>
                <a:cubicBezTo>
                  <a:pt x="10189" y="7701"/>
                  <a:pt x="10189" y="7701"/>
                  <a:pt x="10189" y="7701"/>
                </a:cubicBezTo>
                <a:cubicBezTo>
                  <a:pt x="9820" y="7701"/>
                  <a:pt x="9451" y="7889"/>
                  <a:pt x="9082" y="8077"/>
                </a:cubicBezTo>
                <a:cubicBezTo>
                  <a:pt x="6128" y="4696"/>
                  <a:pt x="6128" y="4696"/>
                  <a:pt x="6128" y="4696"/>
                </a:cubicBezTo>
                <a:cubicBezTo>
                  <a:pt x="6497" y="4132"/>
                  <a:pt x="6497" y="3193"/>
                  <a:pt x="5943" y="2630"/>
                </a:cubicBezTo>
                <a:cubicBezTo>
                  <a:pt x="5389" y="2066"/>
                  <a:pt x="4466" y="1878"/>
                  <a:pt x="3728" y="2442"/>
                </a:cubicBezTo>
                <a:cubicBezTo>
                  <a:pt x="2989" y="3005"/>
                  <a:pt x="2989" y="4132"/>
                  <a:pt x="3543" y="4883"/>
                </a:cubicBezTo>
                <a:cubicBezTo>
                  <a:pt x="3913" y="5447"/>
                  <a:pt x="4651" y="5635"/>
                  <a:pt x="5389" y="5447"/>
                </a:cubicBezTo>
                <a:cubicBezTo>
                  <a:pt x="8159" y="8828"/>
                  <a:pt x="8159" y="8828"/>
                  <a:pt x="8159" y="8828"/>
                </a:cubicBezTo>
                <a:cubicBezTo>
                  <a:pt x="7974" y="9203"/>
                  <a:pt x="7789" y="9579"/>
                  <a:pt x="7789" y="9955"/>
                </a:cubicBezTo>
                <a:cubicBezTo>
                  <a:pt x="3174" y="9016"/>
                  <a:pt x="3174" y="9016"/>
                  <a:pt x="3174" y="9016"/>
                </a:cubicBezTo>
                <a:cubicBezTo>
                  <a:pt x="3174" y="8452"/>
                  <a:pt x="2620" y="7889"/>
                  <a:pt x="1882" y="7701"/>
                </a:cubicBezTo>
                <a:cubicBezTo>
                  <a:pt x="959" y="7513"/>
                  <a:pt x="220" y="8077"/>
                  <a:pt x="36" y="9016"/>
                </a:cubicBezTo>
                <a:cubicBezTo>
                  <a:pt x="-149" y="9955"/>
                  <a:pt x="405" y="10894"/>
                  <a:pt x="1328" y="11082"/>
                </a:cubicBezTo>
                <a:cubicBezTo>
                  <a:pt x="2066" y="11082"/>
                  <a:pt x="2620" y="10706"/>
                  <a:pt x="2989" y="10143"/>
                </a:cubicBezTo>
                <a:cubicBezTo>
                  <a:pt x="7605" y="11082"/>
                  <a:pt x="7605" y="11082"/>
                  <a:pt x="7605" y="11082"/>
                </a:cubicBezTo>
                <a:cubicBezTo>
                  <a:pt x="7789" y="11270"/>
                  <a:pt x="7789" y="11645"/>
                  <a:pt x="7974" y="12021"/>
                </a:cubicBezTo>
                <a:cubicBezTo>
                  <a:pt x="3728" y="14463"/>
                  <a:pt x="3728" y="14463"/>
                  <a:pt x="3728" y="14463"/>
                </a:cubicBezTo>
                <a:cubicBezTo>
                  <a:pt x="3174" y="13899"/>
                  <a:pt x="2436" y="13899"/>
                  <a:pt x="1882" y="14275"/>
                </a:cubicBezTo>
                <a:cubicBezTo>
                  <a:pt x="1143" y="14650"/>
                  <a:pt x="774" y="15777"/>
                  <a:pt x="1328" y="16529"/>
                </a:cubicBezTo>
                <a:cubicBezTo>
                  <a:pt x="1697" y="17280"/>
                  <a:pt x="2805" y="17656"/>
                  <a:pt x="3543" y="17092"/>
                </a:cubicBezTo>
                <a:cubicBezTo>
                  <a:pt x="4097" y="16717"/>
                  <a:pt x="4466" y="15965"/>
                  <a:pt x="4282" y="15402"/>
                </a:cubicBezTo>
                <a:cubicBezTo>
                  <a:pt x="8528" y="12772"/>
                  <a:pt x="8528" y="12772"/>
                  <a:pt x="8528" y="12772"/>
                </a:cubicBezTo>
                <a:cubicBezTo>
                  <a:pt x="8713" y="13148"/>
                  <a:pt x="8897" y="13148"/>
                  <a:pt x="9266" y="13336"/>
                </a:cubicBezTo>
                <a:cubicBezTo>
                  <a:pt x="7605" y="18031"/>
                  <a:pt x="7605" y="18031"/>
                  <a:pt x="7605" y="18031"/>
                </a:cubicBezTo>
                <a:cubicBezTo>
                  <a:pt x="6866" y="18031"/>
                  <a:pt x="6128" y="18595"/>
                  <a:pt x="5943" y="19158"/>
                </a:cubicBezTo>
                <a:cubicBezTo>
                  <a:pt x="5574" y="20097"/>
                  <a:pt x="6128" y="21037"/>
                  <a:pt x="7051" y="21412"/>
                </a:cubicBezTo>
                <a:cubicBezTo>
                  <a:pt x="7789" y="21600"/>
                  <a:pt x="8713" y="21224"/>
                  <a:pt x="9082" y="20285"/>
                </a:cubicBezTo>
                <a:cubicBezTo>
                  <a:pt x="9266" y="19722"/>
                  <a:pt x="9082" y="18970"/>
                  <a:pt x="8528" y="18407"/>
                </a:cubicBezTo>
                <a:cubicBezTo>
                  <a:pt x="10189" y="13711"/>
                  <a:pt x="10189" y="13711"/>
                  <a:pt x="10189" y="13711"/>
                </a:cubicBezTo>
                <a:cubicBezTo>
                  <a:pt x="10374" y="13711"/>
                  <a:pt x="10559" y="13711"/>
                  <a:pt x="10743" y="13711"/>
                </a:cubicBezTo>
                <a:cubicBezTo>
                  <a:pt x="10743" y="13711"/>
                  <a:pt x="10928" y="13711"/>
                  <a:pt x="11113" y="13711"/>
                </a:cubicBezTo>
                <a:cubicBezTo>
                  <a:pt x="12774" y="18407"/>
                  <a:pt x="12774" y="18407"/>
                  <a:pt x="12774" y="18407"/>
                </a:cubicBezTo>
                <a:cubicBezTo>
                  <a:pt x="12220" y="18970"/>
                  <a:pt x="12036" y="19722"/>
                  <a:pt x="12220" y="20285"/>
                </a:cubicBezTo>
                <a:cubicBezTo>
                  <a:pt x="12589" y="21224"/>
                  <a:pt x="13513" y="21600"/>
                  <a:pt x="14436" y="21412"/>
                </a:cubicBezTo>
                <a:cubicBezTo>
                  <a:pt x="15174" y="21037"/>
                  <a:pt x="15728" y="20097"/>
                  <a:pt x="15359" y="19158"/>
                </a:cubicBezTo>
                <a:cubicBezTo>
                  <a:pt x="15174" y="18595"/>
                  <a:pt x="14436" y="18031"/>
                  <a:pt x="13882" y="18031"/>
                </a:cubicBezTo>
                <a:cubicBezTo>
                  <a:pt x="12036" y="13336"/>
                  <a:pt x="12036" y="13336"/>
                  <a:pt x="12036" y="13336"/>
                </a:cubicBezTo>
                <a:cubicBezTo>
                  <a:pt x="12405" y="13148"/>
                  <a:pt x="12589" y="13148"/>
                  <a:pt x="12774" y="12772"/>
                </a:cubicBezTo>
                <a:cubicBezTo>
                  <a:pt x="17020" y="15402"/>
                  <a:pt x="17020" y="15402"/>
                  <a:pt x="17020" y="15402"/>
                </a:cubicBezTo>
                <a:cubicBezTo>
                  <a:pt x="16836" y="15965"/>
                  <a:pt x="17205" y="16717"/>
                  <a:pt x="17759" y="17092"/>
                </a:cubicBezTo>
                <a:cubicBezTo>
                  <a:pt x="18682" y="17656"/>
                  <a:pt x="19605" y="17280"/>
                  <a:pt x="20159" y="16529"/>
                </a:cubicBezTo>
                <a:cubicBezTo>
                  <a:pt x="20528" y="15777"/>
                  <a:pt x="20343" y="14650"/>
                  <a:pt x="19420" y="14275"/>
                </a:cubicBezTo>
                <a:cubicBezTo>
                  <a:pt x="18866" y="13899"/>
                  <a:pt x="18128" y="13899"/>
                  <a:pt x="17574" y="14463"/>
                </a:cubicBezTo>
                <a:cubicBezTo>
                  <a:pt x="13513" y="12021"/>
                  <a:pt x="13513" y="12021"/>
                  <a:pt x="13513" y="12021"/>
                </a:cubicBezTo>
                <a:cubicBezTo>
                  <a:pt x="13513" y="11645"/>
                  <a:pt x="13697" y="11270"/>
                  <a:pt x="13697" y="11082"/>
                </a:cubicBezTo>
                <a:lnTo>
                  <a:pt x="18313" y="10143"/>
                </a:lnTo>
                <a:close/>
                <a:moveTo>
                  <a:pt x="18313" y="10143"/>
                </a:moveTo>
                <a:cubicBezTo>
                  <a:pt x="18313" y="10143"/>
                  <a:pt x="18313" y="10143"/>
                  <a:pt x="18313" y="10143"/>
                </a:cubicBezTo>
              </a:path>
            </a:pathLst>
          </a:custGeom>
          <a:solidFill>
            <a:srgbClr val="404040"/>
          </a:solidFill>
          <a:ln w="12700">
            <a:miter lim="400000"/>
          </a:ln>
        </p:spPr>
        <p:txBody>
          <a:bodyPr lIns="162474" tIns="162474" rIns="162474" bIns="162474"/>
          <a:lstStyle/>
          <a:p>
            <a:endParaRPr sz="4797"/>
          </a:p>
        </p:txBody>
      </p:sp>
      <p:pic>
        <p:nvPicPr>
          <p:cNvPr id="21" name="Picture 20" descr="A blue and black logo&#10;&#10;Description automatically generated">
            <a:extLst>
              <a:ext uri="{FF2B5EF4-FFF2-40B4-BE49-F238E27FC236}">
                <a16:creationId xmlns:a16="http://schemas.microsoft.com/office/drawing/2014/main" id="{98B7E75B-08E4-A558-0159-48A98C433D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14796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8" y="1526776"/>
            <a:ext cx="5927007" cy="3639663"/>
          </a:xfrm>
          <a:prstGeom prst="rect">
            <a:avLst/>
          </a:prstGeom>
          <a:noFill/>
          <a:ln>
            <a:noFill/>
          </a:ln>
        </p:spPr>
        <p:txBody>
          <a:bodyPr spcFirstLastPara="1" wrap="square" lIns="0" tIns="0" rIns="0" bIns="0" anchor="t" anchorCtr="0">
            <a:normAutofit/>
          </a:bodyPr>
          <a:lstStyle/>
          <a:p>
            <a:pPr>
              <a:buSzPts val="2800"/>
            </a:pPr>
            <a:r>
              <a:rPr lang="en-US" dirty="0"/>
              <a:t>Interactive HPC with </a:t>
            </a:r>
            <a:r>
              <a:rPr lang="en-US" dirty="0" err="1"/>
              <a:t>UCloud</a:t>
            </a:r>
            <a:br>
              <a:rPr lang="en-US" dirty="0"/>
            </a:br>
            <a:br>
              <a:rPr lang="en-US" dirty="0"/>
            </a:br>
            <a:r>
              <a:rPr lang="en-US" dirty="0"/>
              <a:t>Central dashboard</a:t>
            </a:r>
            <a:endParaRPr dirty="0"/>
          </a:p>
        </p:txBody>
      </p:sp>
      <p:grpSp>
        <p:nvGrpSpPr>
          <p:cNvPr id="10" name="Group 9">
            <a:extLst>
              <a:ext uri="{FF2B5EF4-FFF2-40B4-BE49-F238E27FC236}">
                <a16:creationId xmlns:a16="http://schemas.microsoft.com/office/drawing/2014/main" id="{8D843A4C-CAAB-BB18-7FD1-8ED72698FAA1}"/>
              </a:ext>
            </a:extLst>
          </p:cNvPr>
          <p:cNvGrpSpPr/>
          <p:nvPr/>
        </p:nvGrpSpPr>
        <p:grpSpPr>
          <a:xfrm>
            <a:off x="7812439" y="661752"/>
            <a:ext cx="15442485" cy="12698485"/>
            <a:chOff x="3908255" y="329261"/>
            <a:chExt cx="7725266" cy="6352551"/>
          </a:xfrm>
        </p:grpSpPr>
        <p:pic>
          <p:nvPicPr>
            <p:cNvPr id="9" name="Picture 8" descr="A screenshot of a computer&#10;&#10;Description automatically generated">
              <a:extLst>
                <a:ext uri="{FF2B5EF4-FFF2-40B4-BE49-F238E27FC236}">
                  <a16:creationId xmlns:a16="http://schemas.microsoft.com/office/drawing/2014/main" id="{7DB72A7F-5EE0-624D-024E-75AA2689A1B7}"/>
                </a:ext>
              </a:extLst>
            </p:cNvPr>
            <p:cNvPicPr>
              <a:picLocks noChangeAspect="1"/>
            </p:cNvPicPr>
            <p:nvPr/>
          </p:nvPicPr>
          <p:blipFill rotWithShape="1">
            <a:blip r:embed="rId3"/>
            <a:srcRect l="-75" r="96641" b="3578"/>
            <a:stretch/>
          </p:blipFill>
          <p:spPr>
            <a:xfrm>
              <a:off x="3908255" y="329261"/>
              <a:ext cx="339365" cy="635255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25F64D5-02EF-DB7A-A3E4-393FAB220BC7}"/>
                </a:ext>
              </a:extLst>
            </p:cNvPr>
            <p:cNvPicPr>
              <a:picLocks noChangeAspect="1"/>
            </p:cNvPicPr>
            <p:nvPr/>
          </p:nvPicPr>
          <p:blipFill rotWithShape="1">
            <a:blip r:embed="rId3"/>
            <a:srcRect l="14307" r="10860" b="3578"/>
            <a:stretch/>
          </p:blipFill>
          <p:spPr>
            <a:xfrm>
              <a:off x="4238193" y="329261"/>
              <a:ext cx="7395328" cy="6352551"/>
            </a:xfrm>
            <a:prstGeom prst="rect">
              <a:avLst/>
            </a:prstGeom>
          </p:spPr>
        </p:pic>
      </p:grpSp>
    </p:spTree>
    <p:extLst>
      <p:ext uri="{BB962C8B-B14F-4D97-AF65-F5344CB8AC3E}">
        <p14:creationId xmlns:p14="http://schemas.microsoft.com/office/powerpoint/2010/main" val="2339798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772008" y="-24123"/>
            <a:ext cx="13599292" cy="13708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sp>
        <p:nvSpPr>
          <p:cNvPr id="6" name="TextBox 6"/>
          <p:cNvSpPr txBox="1"/>
          <p:nvPr/>
        </p:nvSpPr>
        <p:spPr>
          <a:xfrm>
            <a:off x="2132489" y="1442822"/>
            <a:ext cx="7605591" cy="2577565"/>
          </a:xfrm>
          <a:prstGeom prst="rect">
            <a:avLst/>
          </a:prstGeom>
        </p:spPr>
        <p:txBody>
          <a:bodyPr wrap="square" lIns="0" tIns="0" rIns="0" bIns="0" rtlCol="0" anchor="t">
            <a:spAutoFit/>
          </a:bodyPr>
          <a:lstStyle/>
          <a:p>
            <a:pPr algn="ctr">
              <a:lnSpc>
                <a:spcPts val="10404"/>
              </a:lnSpc>
              <a:spcBef>
                <a:spcPct val="0"/>
              </a:spcBef>
            </a:pPr>
            <a:r>
              <a:rPr lang="en-US" sz="7196" dirty="0">
                <a:solidFill>
                  <a:srgbClr val="404040"/>
                </a:solidFill>
                <a:latin typeface="Now Bold"/>
              </a:rPr>
              <a:t>CLASSIFIER </a:t>
            </a:r>
          </a:p>
          <a:p>
            <a:pPr algn="ctr">
              <a:lnSpc>
                <a:spcPts val="10404"/>
              </a:lnSpc>
              <a:spcBef>
                <a:spcPct val="0"/>
              </a:spcBef>
            </a:pPr>
            <a:r>
              <a:rPr lang="en-US" sz="7196" dirty="0">
                <a:solidFill>
                  <a:srgbClr val="404040"/>
                </a:solidFill>
                <a:latin typeface="Now Bold"/>
              </a:rPr>
              <a:t>PERFORMANCE</a:t>
            </a:r>
          </a:p>
        </p:txBody>
      </p:sp>
      <p:sp>
        <p:nvSpPr>
          <p:cNvPr id="7" name="TextBox 7"/>
          <p:cNvSpPr txBox="1"/>
          <p:nvPr/>
        </p:nvSpPr>
        <p:spPr>
          <a:xfrm>
            <a:off x="1611362" y="5303841"/>
            <a:ext cx="8337830" cy="7628370"/>
          </a:xfrm>
          <a:prstGeom prst="rect">
            <a:avLst/>
          </a:prstGeom>
        </p:spPr>
        <p:txBody>
          <a:bodyPr wrap="square" lIns="0" tIns="0" rIns="0" bIns="0" rtlCol="0" anchor="t">
            <a:spAutoFit/>
          </a:bodyPr>
          <a:lstStyle/>
          <a:p>
            <a:pPr marL="460335" lvl="1">
              <a:lnSpc>
                <a:spcPts val="5970"/>
              </a:lnSpc>
            </a:pPr>
            <a:r>
              <a:rPr lang="en-US" sz="3731" dirty="0">
                <a:solidFill>
                  <a:srgbClr val="404040"/>
                </a:solidFill>
                <a:latin typeface="Montserrat" panose="00000500000000000000" pitchFamily="2" charset="0"/>
              </a:rPr>
              <a:t>Performance measures of classifiers depend on the chosen cutoff.</a:t>
            </a:r>
          </a:p>
          <a:p>
            <a:pPr marL="460335" lvl="1">
              <a:lnSpc>
                <a:spcPts val="5970"/>
              </a:lnSpc>
            </a:pPr>
            <a:endParaRPr lang="en-US" sz="3731" dirty="0">
              <a:solidFill>
                <a:srgbClr val="404040"/>
              </a:solidFill>
              <a:latin typeface="Montserrat" panose="00000500000000000000" pitchFamily="2" charset="0"/>
            </a:endParaRPr>
          </a:p>
          <a:p>
            <a:pPr marL="460335" lvl="1">
              <a:lnSpc>
                <a:spcPts val="5970"/>
              </a:lnSpc>
            </a:pPr>
            <a:r>
              <a:rPr lang="en-US" sz="3731" dirty="0">
                <a:solidFill>
                  <a:srgbClr val="404040"/>
                </a:solidFill>
                <a:latin typeface="Montserrat" panose="00000500000000000000" pitchFamily="2" charset="0"/>
              </a:rPr>
              <a:t>One can easily optimize on the number of false positives or false negatives, but not both at the same time. </a:t>
            </a:r>
            <a:endParaRPr lang="en-US" sz="3465" dirty="0">
              <a:solidFill>
                <a:srgbClr val="404040"/>
              </a:solidFill>
              <a:latin typeface="Montserrat" panose="00000500000000000000" pitchFamily="2" charset="0"/>
            </a:endParaRPr>
          </a:p>
          <a:p>
            <a:pPr marL="1678864" lvl="2" indent="-609265">
              <a:lnSpc>
                <a:spcPts val="5970"/>
              </a:lnSpc>
              <a:buFont typeface="Arial" panose="020B0604020202020204" pitchFamily="34" charset="0"/>
              <a:buChar char="•"/>
            </a:pPr>
            <a:endParaRPr lang="en-US" sz="3465" dirty="0">
              <a:solidFill>
                <a:srgbClr val="404040"/>
              </a:solidFill>
              <a:latin typeface="Montserrat" panose="00000500000000000000" pitchFamily="2" charset="0"/>
            </a:endParaRPr>
          </a:p>
          <a:p>
            <a:pPr>
              <a:lnSpc>
                <a:spcPts val="5970"/>
              </a:lnSpc>
            </a:pPr>
            <a:endParaRPr lang="en-US" sz="3731"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25387" y="3573"/>
            <a:ext cx="1114758"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11373274" y="155893"/>
            <a:ext cx="12712771" cy="7662190"/>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4034725" y="7721151"/>
            <a:ext cx="7235120" cy="5309320"/>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3395906" y="7061094"/>
            <a:ext cx="2234036" cy="1320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6" name="Rectangle 15">
            <a:extLst>
              <a:ext uri="{FF2B5EF4-FFF2-40B4-BE49-F238E27FC236}">
                <a16:creationId xmlns:a16="http://schemas.microsoft.com/office/drawing/2014/main" id="{398A8CB2-20CA-8796-04C1-B24954F21E90}"/>
              </a:ext>
            </a:extLst>
          </p:cNvPr>
          <p:cNvSpPr/>
          <p:nvPr/>
        </p:nvSpPr>
        <p:spPr>
          <a:xfrm>
            <a:off x="19752147" y="7061094"/>
            <a:ext cx="2234036" cy="1320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7" name="TextBox 16">
            <a:extLst>
              <a:ext uri="{FF2B5EF4-FFF2-40B4-BE49-F238E27FC236}">
                <a16:creationId xmlns:a16="http://schemas.microsoft.com/office/drawing/2014/main" id="{DCB70920-98B0-DC3B-1CC0-9FEFB9417A57}"/>
              </a:ext>
            </a:extLst>
          </p:cNvPr>
          <p:cNvSpPr txBox="1"/>
          <p:nvPr/>
        </p:nvSpPr>
        <p:spPr>
          <a:xfrm>
            <a:off x="13366372" y="8551991"/>
            <a:ext cx="2669759" cy="748538"/>
          </a:xfrm>
          <a:prstGeom prst="rect">
            <a:avLst/>
          </a:prstGeom>
          <a:solidFill>
            <a:schemeClr val="bg1"/>
          </a:solidFill>
        </p:spPr>
        <p:txBody>
          <a:bodyPr wrap="square" rtlCol="0">
            <a:spAutoFit/>
          </a:bodyPr>
          <a:lstStyle/>
          <a:p>
            <a:r>
              <a:rPr lang="en-GB" sz="4264"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11872700" y="11332153"/>
            <a:ext cx="4163430" cy="1404744"/>
          </a:xfrm>
          <a:prstGeom prst="rect">
            <a:avLst/>
          </a:prstGeom>
          <a:solidFill>
            <a:schemeClr val="bg1"/>
          </a:solidFill>
        </p:spPr>
        <p:txBody>
          <a:bodyPr wrap="square" rtlCol="0">
            <a:spAutoFit/>
          </a:bodyPr>
          <a:lstStyle/>
          <a:p>
            <a:r>
              <a:rPr lang="en-GB" sz="4264" dirty="0"/>
              <a:t>Recall/</a:t>
            </a:r>
          </a:p>
          <a:p>
            <a:r>
              <a:rPr lang="en-GB" sz="4264"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1423974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444579"/>
            <a:ext cx="24371300" cy="291796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1" name="Rectangle 10">
            <a:extLst>
              <a:ext uri="{FF2B5EF4-FFF2-40B4-BE49-F238E27FC236}">
                <a16:creationId xmlns:a16="http://schemas.microsoft.com/office/drawing/2014/main" id="{E35F8390-8EA0-86F4-471F-E7A2A159D0C0}"/>
              </a:ext>
            </a:extLst>
          </p:cNvPr>
          <p:cNvSpPr/>
          <p:nvPr/>
        </p:nvSpPr>
        <p:spPr>
          <a:xfrm>
            <a:off x="0" y="5740982"/>
            <a:ext cx="24371300" cy="79714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6" name="TextBox 6"/>
          <p:cNvSpPr txBox="1"/>
          <p:nvPr/>
        </p:nvSpPr>
        <p:spPr>
          <a:xfrm>
            <a:off x="3249507" y="1442823"/>
            <a:ext cx="18273699" cy="1288943"/>
          </a:xfrm>
          <a:prstGeom prst="rect">
            <a:avLst/>
          </a:prstGeom>
        </p:spPr>
        <p:txBody>
          <a:bodyPr lIns="0" tIns="0" rIns="0" bIns="0" rtlCol="0" anchor="t">
            <a:spAutoFit/>
          </a:bodyPr>
          <a:lstStyle/>
          <a:p>
            <a:pPr>
              <a:lnSpc>
                <a:spcPts val="10404"/>
              </a:lnSpc>
              <a:spcBef>
                <a:spcPct val="0"/>
              </a:spcBef>
            </a:pPr>
            <a:r>
              <a:rPr lang="en-US" sz="8527" dirty="0">
                <a:solidFill>
                  <a:srgbClr val="404040"/>
                </a:solidFill>
                <a:latin typeface="Now Bold"/>
              </a:rPr>
              <a:t>AREA UNDER THE CURVE (AUC)</a:t>
            </a:r>
          </a:p>
        </p:txBody>
      </p:sp>
      <p:sp>
        <p:nvSpPr>
          <p:cNvPr id="7" name="TextBox 7"/>
          <p:cNvSpPr txBox="1"/>
          <p:nvPr/>
        </p:nvSpPr>
        <p:spPr>
          <a:xfrm>
            <a:off x="1320112" y="4217776"/>
            <a:ext cx="21549757" cy="695255"/>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928" y="6254109"/>
            <a:ext cx="9037690" cy="679826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4013498" y="6837875"/>
            <a:ext cx="8529955" cy="3779368"/>
          </a:xfrm>
          <a:prstGeom prst="rect">
            <a:avLst/>
          </a:prstGeom>
        </p:spPr>
        <p:txBody>
          <a:bodyPr wrap="square" lIns="0" tIns="0" rIns="0" bIns="0" rtlCol="0" anchor="t">
            <a:spAutoFit/>
          </a:bodyPr>
          <a:lstStyle/>
          <a:p>
            <a:pPr marL="1069599" lvl="1" indent="-609265">
              <a:lnSpc>
                <a:spcPts val="5970"/>
              </a:lnSpc>
              <a:buFont typeface="Arial" panose="020B0604020202020204" pitchFamily="34" charset="0"/>
              <a:buChar char="•"/>
            </a:pPr>
            <a:r>
              <a:rPr lang="en-US" sz="3731" dirty="0">
                <a:solidFill>
                  <a:srgbClr val="404040"/>
                </a:solidFill>
                <a:latin typeface="Montserrat" panose="00000500000000000000" pitchFamily="2" charset="0"/>
              </a:rPr>
              <a:t>Receiver Operator Curve (ROC)</a:t>
            </a:r>
          </a:p>
          <a:p>
            <a:pPr marL="1069599" lvl="1" indent="-609265">
              <a:lnSpc>
                <a:spcPts val="5970"/>
              </a:lnSpc>
              <a:buFont typeface="Arial" panose="020B0604020202020204" pitchFamily="34" charset="0"/>
              <a:buChar char="•"/>
            </a:pPr>
            <a:r>
              <a:rPr lang="en-US" sz="3731" dirty="0">
                <a:solidFill>
                  <a:srgbClr val="404040"/>
                </a:solidFill>
                <a:latin typeface="Montserrat" panose="00000500000000000000" pitchFamily="2" charset="0"/>
              </a:rPr>
              <a:t>Plotted by using every possible cutoff.</a:t>
            </a:r>
          </a:p>
          <a:p>
            <a:pPr marL="1069599" lvl="1" indent="-609265">
              <a:lnSpc>
                <a:spcPts val="5970"/>
              </a:lnSpc>
              <a:buFont typeface="Arial" panose="020B0604020202020204" pitchFamily="34" charset="0"/>
              <a:buChar char="•"/>
            </a:pPr>
            <a:r>
              <a:rPr lang="en-US" sz="3731" dirty="0">
                <a:solidFill>
                  <a:srgbClr val="404040"/>
                </a:solidFill>
                <a:latin typeface="Montserrat" panose="00000500000000000000" pitchFamily="2" charset="0"/>
              </a:rPr>
              <a:t>Each True Positive Rate has an associated False Positive rate.</a:t>
            </a:r>
            <a:endParaRPr lang="en-US" sz="3731"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1218565" y="8042620"/>
            <a:ext cx="2700390" cy="2060821"/>
          </a:xfrm>
          <a:prstGeom prst="rect">
            <a:avLst/>
          </a:prstGeom>
          <a:noFill/>
        </p:spPr>
        <p:txBody>
          <a:bodyPr wrap="square" rtlCol="0">
            <a:spAutoFit/>
          </a:bodyPr>
          <a:lstStyle/>
          <a:p>
            <a:r>
              <a:rPr lang="en-GB" sz="3198"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3462947" y="9434442"/>
            <a:ext cx="1085982" cy="18648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65901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ECF17-9612-4543-1288-E014B41B1298}"/>
              </a:ext>
            </a:extLst>
          </p:cNvPr>
          <p:cNvSpPr/>
          <p:nvPr/>
        </p:nvSpPr>
        <p:spPr>
          <a:xfrm>
            <a:off x="2066193" y="3405399"/>
            <a:ext cx="11195618" cy="52584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6" name="TextBox 6"/>
          <p:cNvSpPr txBox="1"/>
          <p:nvPr/>
        </p:nvSpPr>
        <p:spPr>
          <a:xfrm>
            <a:off x="2066193" y="1253831"/>
            <a:ext cx="7591785" cy="1288943"/>
          </a:xfrm>
          <a:prstGeom prst="rect">
            <a:avLst/>
          </a:prstGeom>
        </p:spPr>
        <p:txBody>
          <a:bodyPr wrap="square" lIns="0" tIns="0" rIns="0" bIns="0" rtlCol="0" anchor="t">
            <a:spAutoFit/>
          </a:bodyPr>
          <a:lstStyle/>
          <a:p>
            <a:pPr>
              <a:lnSpc>
                <a:spcPts val="10404"/>
              </a:lnSpc>
              <a:spcBef>
                <a:spcPct val="0"/>
              </a:spcBef>
            </a:pPr>
            <a:r>
              <a:rPr lang="en-US" sz="8527" dirty="0">
                <a:solidFill>
                  <a:srgbClr val="404040"/>
                </a:solidFill>
                <a:latin typeface="Now Bold"/>
              </a:rPr>
              <a:t>OVERFITTING</a:t>
            </a:r>
          </a:p>
        </p:txBody>
      </p:sp>
      <p:sp>
        <p:nvSpPr>
          <p:cNvPr id="7" name="TextBox 7"/>
          <p:cNvSpPr txBox="1"/>
          <p:nvPr/>
        </p:nvSpPr>
        <p:spPr>
          <a:xfrm>
            <a:off x="1909467" y="9606563"/>
            <a:ext cx="11352360" cy="4541628"/>
          </a:xfrm>
          <a:prstGeom prst="rect">
            <a:avLst/>
          </a:prstGeom>
        </p:spPr>
        <p:txBody>
          <a:bodyPr wrap="square" lIns="0" tIns="0" rIns="0" bIns="0" rtlCol="0" anchor="t">
            <a:spAutoFit/>
          </a:bodyPr>
          <a:lstStyle/>
          <a:p>
            <a:pPr marL="1069599" lvl="1"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When a model follows the data too closely we get an effect known as overfitting. </a:t>
            </a:r>
          </a:p>
          <a:p>
            <a:pPr marL="1069599" lvl="1"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We avoid this by splitting the data into training and evaluation sets and controlling the number of free parameters.</a:t>
            </a:r>
          </a:p>
          <a:p>
            <a:pPr>
              <a:lnSpc>
                <a:spcPts val="5970"/>
              </a:lnSpc>
            </a:pPr>
            <a:endParaRPr lang="en-US" sz="3465"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2335583" y="4245948"/>
            <a:ext cx="10459350" cy="3018241"/>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5638250" y="1648339"/>
            <a:ext cx="6880960" cy="216324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264" b="1" dirty="0">
                <a:solidFill>
                  <a:schemeClr val="bg2"/>
                </a:solidFill>
                <a:latin typeface="Montserrat" panose="00000500000000000000" pitchFamily="2" charset="0"/>
              </a:rPr>
              <a:t>              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20410964" y="1648339"/>
            <a:ext cx="0" cy="2163249"/>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21121793" y="4116229"/>
            <a:ext cx="735094" cy="13201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5" name="Arrow: Down 14">
            <a:extLst>
              <a:ext uri="{FF2B5EF4-FFF2-40B4-BE49-F238E27FC236}">
                <a16:creationId xmlns:a16="http://schemas.microsoft.com/office/drawing/2014/main" id="{B2C4D662-011D-929B-7EEF-7ECB2AAE9F73}"/>
              </a:ext>
            </a:extLst>
          </p:cNvPr>
          <p:cNvSpPr/>
          <p:nvPr/>
        </p:nvSpPr>
        <p:spPr>
          <a:xfrm>
            <a:off x="17466098" y="4116229"/>
            <a:ext cx="735094" cy="13201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5638249" y="5740982"/>
            <a:ext cx="4468072" cy="17263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264" b="1" dirty="0">
                <a:solidFill>
                  <a:schemeClr val="bg2"/>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20715606" y="5740982"/>
            <a:ext cx="1803604" cy="17263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264" b="1" dirty="0">
                <a:solidFill>
                  <a:schemeClr val="bg2"/>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7439711" y="8804211"/>
            <a:ext cx="4317750" cy="431775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8371301" y="9711693"/>
            <a:ext cx="2398750" cy="239875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4797"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8072030" y="9436532"/>
            <a:ext cx="650560" cy="626451"/>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20487232" y="9430980"/>
            <a:ext cx="668990" cy="672749"/>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7551206" y="11398517"/>
            <a:ext cx="900048" cy="316219"/>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20614059" y="11440658"/>
            <a:ext cx="922747" cy="44677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9598587" y="12138449"/>
            <a:ext cx="1" cy="951412"/>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4175385" y="10245315"/>
            <a:ext cx="3282360" cy="1240596"/>
          </a:xfrm>
          <a:prstGeom prst="rect">
            <a:avLst/>
          </a:prstGeom>
          <a:noFill/>
        </p:spPr>
        <p:txBody>
          <a:bodyPr wrap="square" rtlCol="0">
            <a:spAutoFit/>
          </a:bodyPr>
          <a:lstStyle/>
          <a:p>
            <a:r>
              <a:rPr lang="en-GB" sz="3731"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9189802" y="7936208"/>
            <a:ext cx="761748" cy="72764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21946503" y="10164225"/>
            <a:ext cx="761748" cy="72764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20951279" y="12730163"/>
            <a:ext cx="761748" cy="72764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8579948" y="8327217"/>
            <a:ext cx="2059656" cy="2359387"/>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b="1" dirty="0">
              <a:solidFill>
                <a:schemeClr val="bg2"/>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8722590" y="8988557"/>
            <a:ext cx="1891468" cy="584455"/>
          </a:xfrm>
          <a:prstGeom prst="rect">
            <a:avLst/>
          </a:prstGeom>
          <a:noFill/>
        </p:spPr>
        <p:txBody>
          <a:bodyPr wrap="square" rtlCol="0">
            <a:spAutoFit/>
          </a:bodyPr>
          <a:lstStyle/>
          <a:p>
            <a:pPr algn="ctr"/>
            <a:r>
              <a:rPr lang="en-US" sz="3198" dirty="0">
                <a:solidFill>
                  <a:schemeClr val="bg2"/>
                </a:solidFill>
              </a:rPr>
              <a:t>Eval</a:t>
            </a:r>
            <a:endParaRPr lang="en-GB" sz="3198" dirty="0">
              <a:solidFill>
                <a:schemeClr val="bg2"/>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20264780" y="9500047"/>
            <a:ext cx="1610774" cy="224316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20294334" y="10498635"/>
            <a:ext cx="1891468" cy="584455"/>
          </a:xfrm>
          <a:prstGeom prst="rect">
            <a:avLst/>
          </a:prstGeom>
          <a:noFill/>
        </p:spPr>
        <p:txBody>
          <a:bodyPr wrap="square" rtlCol="0">
            <a:spAutoFit/>
          </a:bodyPr>
          <a:lstStyle/>
          <a:p>
            <a:pPr algn="ctr"/>
            <a:r>
              <a:rPr lang="en-US" sz="3198" b="1" dirty="0">
                <a:solidFill>
                  <a:schemeClr val="bg2"/>
                </a:solidFill>
              </a:rPr>
              <a:t>Eval</a:t>
            </a:r>
            <a:endParaRPr lang="en-GB" sz="3198" b="1" dirty="0">
              <a:solidFill>
                <a:schemeClr val="bg2"/>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9791459" y="11208144"/>
            <a:ext cx="1484049" cy="2088476"/>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9592607" y="12048554"/>
            <a:ext cx="1891468" cy="584455"/>
          </a:xfrm>
          <a:prstGeom prst="rect">
            <a:avLst/>
          </a:prstGeom>
          <a:noFill/>
        </p:spPr>
        <p:txBody>
          <a:bodyPr wrap="square" rtlCol="0">
            <a:spAutoFit/>
          </a:bodyPr>
          <a:lstStyle/>
          <a:p>
            <a:pPr algn="ctr"/>
            <a:r>
              <a:rPr lang="en-US" sz="3198" b="1" dirty="0">
                <a:solidFill>
                  <a:schemeClr val="bg2"/>
                </a:solidFill>
              </a:rPr>
              <a:t>Eval</a:t>
            </a:r>
            <a:endParaRPr lang="en-GB" sz="3198" b="1" dirty="0">
              <a:solidFill>
                <a:schemeClr val="bg2"/>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0" y="466547"/>
            <a:ext cx="1114758"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2130771" y="2796117"/>
            <a:ext cx="8936143"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7404957-CC83-9CC3-EFB6-4320046AC25D}"/>
              </a:ext>
            </a:extLst>
          </p:cNvPr>
          <p:cNvSpPr txBox="1"/>
          <p:nvPr/>
        </p:nvSpPr>
        <p:spPr>
          <a:xfrm>
            <a:off x="2843319" y="7258237"/>
            <a:ext cx="2361539" cy="2062103"/>
          </a:xfrm>
          <a:prstGeom prst="rect">
            <a:avLst/>
          </a:prstGeom>
          <a:noFill/>
        </p:spPr>
        <p:txBody>
          <a:bodyPr wrap="square" rtlCol="0">
            <a:spAutoFit/>
          </a:bodyPr>
          <a:lstStyle/>
          <a:p>
            <a:r>
              <a:rPr lang="en-GB" sz="3200" dirty="0"/>
              <a:t>Too simple to explain variance in the data</a:t>
            </a:r>
          </a:p>
        </p:txBody>
      </p:sp>
      <p:sp>
        <p:nvSpPr>
          <p:cNvPr id="9" name="TextBox 8">
            <a:extLst>
              <a:ext uri="{FF2B5EF4-FFF2-40B4-BE49-F238E27FC236}">
                <a16:creationId xmlns:a16="http://schemas.microsoft.com/office/drawing/2014/main" id="{9CCA7AD7-686D-2E68-E7EF-628D971251C0}"/>
              </a:ext>
            </a:extLst>
          </p:cNvPr>
          <p:cNvSpPr txBox="1"/>
          <p:nvPr/>
        </p:nvSpPr>
        <p:spPr>
          <a:xfrm>
            <a:off x="2600504" y="3577051"/>
            <a:ext cx="2640224" cy="584455"/>
          </a:xfrm>
          <a:prstGeom prst="rect">
            <a:avLst/>
          </a:prstGeom>
          <a:noFill/>
        </p:spPr>
        <p:txBody>
          <a:bodyPr wrap="square" rtlCol="0">
            <a:spAutoFit/>
          </a:bodyPr>
          <a:lstStyle/>
          <a:p>
            <a:pPr algn="ctr"/>
            <a:r>
              <a:rPr lang="en-GB" sz="3198" b="1" dirty="0">
                <a:solidFill>
                  <a:schemeClr val="bg2"/>
                </a:solidFill>
              </a:rPr>
              <a:t>Under fit</a:t>
            </a:r>
          </a:p>
        </p:txBody>
      </p:sp>
      <p:sp>
        <p:nvSpPr>
          <p:cNvPr id="10" name="TextBox 9">
            <a:extLst>
              <a:ext uri="{FF2B5EF4-FFF2-40B4-BE49-F238E27FC236}">
                <a16:creationId xmlns:a16="http://schemas.microsoft.com/office/drawing/2014/main" id="{E71E8184-E5D0-092C-8C69-8A1D91A201C7}"/>
              </a:ext>
            </a:extLst>
          </p:cNvPr>
          <p:cNvSpPr txBox="1"/>
          <p:nvPr/>
        </p:nvSpPr>
        <p:spPr>
          <a:xfrm>
            <a:off x="6155510" y="3506947"/>
            <a:ext cx="2882181" cy="584455"/>
          </a:xfrm>
          <a:prstGeom prst="rect">
            <a:avLst/>
          </a:prstGeom>
          <a:noFill/>
        </p:spPr>
        <p:txBody>
          <a:bodyPr wrap="square" rtlCol="0">
            <a:spAutoFit/>
          </a:bodyPr>
          <a:lstStyle/>
          <a:p>
            <a:pPr algn="ctr"/>
            <a:r>
              <a:rPr lang="en-GB" sz="3198" b="1" dirty="0">
                <a:solidFill>
                  <a:schemeClr val="bg2"/>
                </a:solidFill>
              </a:rPr>
              <a:t>Appropriate fit</a:t>
            </a:r>
          </a:p>
        </p:txBody>
      </p:sp>
      <p:sp>
        <p:nvSpPr>
          <p:cNvPr id="20" name="TextBox 19">
            <a:extLst>
              <a:ext uri="{FF2B5EF4-FFF2-40B4-BE49-F238E27FC236}">
                <a16:creationId xmlns:a16="http://schemas.microsoft.com/office/drawing/2014/main" id="{BDF30252-3A7C-D09C-79B4-9B5BC368A6C7}"/>
              </a:ext>
            </a:extLst>
          </p:cNvPr>
          <p:cNvSpPr txBox="1"/>
          <p:nvPr/>
        </p:nvSpPr>
        <p:spPr>
          <a:xfrm>
            <a:off x="9746387" y="3506947"/>
            <a:ext cx="2640224" cy="584455"/>
          </a:xfrm>
          <a:prstGeom prst="rect">
            <a:avLst/>
          </a:prstGeom>
          <a:noFill/>
        </p:spPr>
        <p:txBody>
          <a:bodyPr wrap="square" rtlCol="0">
            <a:spAutoFit/>
          </a:bodyPr>
          <a:lstStyle/>
          <a:p>
            <a:pPr algn="ctr"/>
            <a:r>
              <a:rPr lang="en-GB" sz="3198" b="1" dirty="0">
                <a:solidFill>
                  <a:schemeClr val="bg2"/>
                </a:solidFill>
              </a:rPr>
              <a:t>Over fit</a:t>
            </a:r>
          </a:p>
        </p:txBody>
      </p:sp>
      <p:sp>
        <p:nvSpPr>
          <p:cNvPr id="22" name="TextBox 21">
            <a:extLst>
              <a:ext uri="{FF2B5EF4-FFF2-40B4-BE49-F238E27FC236}">
                <a16:creationId xmlns:a16="http://schemas.microsoft.com/office/drawing/2014/main" id="{1777153B-1315-394F-28F7-076E00917673}"/>
              </a:ext>
            </a:extLst>
          </p:cNvPr>
          <p:cNvSpPr txBox="1"/>
          <p:nvPr/>
        </p:nvSpPr>
        <p:spPr>
          <a:xfrm>
            <a:off x="6483231" y="7320975"/>
            <a:ext cx="2554460" cy="2062103"/>
          </a:xfrm>
          <a:prstGeom prst="rect">
            <a:avLst/>
          </a:prstGeom>
          <a:noFill/>
        </p:spPr>
        <p:txBody>
          <a:bodyPr wrap="square" rtlCol="0">
            <a:spAutoFit/>
          </a:bodyPr>
          <a:lstStyle/>
          <a:p>
            <a:r>
              <a:rPr lang="en-GB" sz="3200" dirty="0"/>
              <a:t>Parameters capture tendency in data</a:t>
            </a:r>
          </a:p>
        </p:txBody>
      </p:sp>
      <p:sp>
        <p:nvSpPr>
          <p:cNvPr id="23" name="TextBox 22">
            <a:extLst>
              <a:ext uri="{FF2B5EF4-FFF2-40B4-BE49-F238E27FC236}">
                <a16:creationId xmlns:a16="http://schemas.microsoft.com/office/drawing/2014/main" id="{9B47A1B3-E8CD-E8B1-6BB7-91D89CE40BB0}"/>
              </a:ext>
            </a:extLst>
          </p:cNvPr>
          <p:cNvSpPr txBox="1"/>
          <p:nvPr/>
        </p:nvSpPr>
        <p:spPr>
          <a:xfrm>
            <a:off x="10104844" y="7250342"/>
            <a:ext cx="2780207" cy="2062103"/>
          </a:xfrm>
          <a:prstGeom prst="rect">
            <a:avLst/>
          </a:prstGeom>
          <a:noFill/>
        </p:spPr>
        <p:txBody>
          <a:bodyPr wrap="square" rtlCol="0">
            <a:spAutoFit/>
          </a:bodyPr>
          <a:lstStyle/>
          <a:p>
            <a:r>
              <a:rPr lang="en-GB" sz="3200" dirty="0"/>
              <a:t>Too many parameters capture noise in data</a:t>
            </a:r>
          </a:p>
        </p:txBody>
      </p:sp>
    </p:spTree>
    <p:extLst>
      <p:ext uri="{BB962C8B-B14F-4D97-AF65-F5344CB8AC3E}">
        <p14:creationId xmlns:p14="http://schemas.microsoft.com/office/powerpoint/2010/main" val="344416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968269"/>
            <a:ext cx="24371300" cy="224372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
        <p:nvSpPr>
          <p:cNvPr id="6" name="TextBox 6"/>
          <p:cNvSpPr txBox="1"/>
          <p:nvPr/>
        </p:nvSpPr>
        <p:spPr>
          <a:xfrm>
            <a:off x="5178901" y="1442823"/>
            <a:ext cx="14419686"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2396550" y="3602424"/>
            <a:ext cx="7047329" cy="9551495"/>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10256255" y="3602423"/>
            <a:ext cx="11677915" cy="9551495"/>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1" name="TextBox 7">
            <a:extLst>
              <a:ext uri="{FF2B5EF4-FFF2-40B4-BE49-F238E27FC236}">
                <a16:creationId xmlns:a16="http://schemas.microsoft.com/office/drawing/2014/main" id="{1E97870B-79DB-DFC5-4E28-69F660ABFF48}"/>
              </a:ext>
            </a:extLst>
          </p:cNvPr>
          <p:cNvSpPr txBox="1"/>
          <p:nvPr/>
        </p:nvSpPr>
        <p:spPr>
          <a:xfrm>
            <a:off x="2680688" y="4028590"/>
            <a:ext cx="6549787"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680030" y="5166633"/>
            <a:ext cx="6257081" cy="3011722"/>
          </a:xfrm>
          <a:prstGeom prst="rect">
            <a:avLst/>
          </a:prstGeom>
        </p:spPr>
        <p:txBody>
          <a:bodyPr wrap="square" lIns="0" tIns="0" rIns="0" bIns="0" rtlCol="0" anchor="t">
            <a:spAutoFit/>
          </a:bodyPr>
          <a:lstStyle/>
          <a:p>
            <a:pPr marL="460333" lvl="1" indent="0" defTabSz="1218529" hangingPunct="1">
              <a:lnSpc>
                <a:spcPts val="5970"/>
              </a:lnSpc>
            </a:pPr>
            <a:r>
              <a:rPr lang="en-US" sz="3731" kern="1200" dirty="0">
                <a:solidFill>
                  <a:srgbClr val="404040"/>
                </a:solidFill>
                <a:latin typeface="Montserrat"/>
              </a:rPr>
              <a:t>A significant p-value </a:t>
            </a:r>
          </a:p>
          <a:p>
            <a:pPr marL="460333" lvl="1" indent="0" defTabSz="1218529" hangingPunct="1">
              <a:lnSpc>
                <a:spcPts val="5970"/>
              </a:lnSpc>
            </a:pPr>
            <a:r>
              <a:rPr lang="en-US" sz="3731" kern="1200" dirty="0">
                <a:solidFill>
                  <a:srgbClr val="404040"/>
                </a:solidFill>
                <a:latin typeface="Montserrat"/>
              </a:rPr>
              <a:t>supports the rejection of the null hypothesis.</a:t>
            </a:r>
            <a:endParaRPr lang="pt-PT" sz="2399" kern="1200" dirty="0">
              <a:solidFill>
                <a:prstClr val="black"/>
              </a:solidFill>
              <a:latin typeface="Montserrat"/>
            </a:endParaRPr>
          </a:p>
          <a:p>
            <a:pPr defTabSz="1218529" hangingPunct="1">
              <a:lnSpc>
                <a:spcPts val="5970"/>
              </a:lnSpc>
            </a:pPr>
            <a:endParaRPr lang="en-US" sz="3731" kern="12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974056" y="8378171"/>
            <a:ext cx="5963054" cy="3959158"/>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11804848" y="4024375"/>
            <a:ext cx="7793739"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Classification / Prediction</a:t>
            </a:r>
          </a:p>
        </p:txBody>
      </p:sp>
      <p:sp>
        <p:nvSpPr>
          <p:cNvPr id="16" name="TextBox 7">
            <a:extLst>
              <a:ext uri="{FF2B5EF4-FFF2-40B4-BE49-F238E27FC236}">
                <a16:creationId xmlns:a16="http://schemas.microsoft.com/office/drawing/2014/main" id="{7AC84020-5AF8-9CFE-9F62-C2C579BF2A64}"/>
              </a:ext>
            </a:extLst>
          </p:cNvPr>
          <p:cNvSpPr txBox="1"/>
          <p:nvPr/>
        </p:nvSpPr>
        <p:spPr>
          <a:xfrm>
            <a:off x="10890925" y="4957980"/>
            <a:ext cx="10408576" cy="4542462"/>
          </a:xfrm>
          <a:prstGeom prst="rect">
            <a:avLst/>
          </a:prstGeom>
        </p:spPr>
        <p:txBody>
          <a:bodyPr wrap="square" lIns="0" tIns="0" rIns="0" bIns="0" rtlCol="0" anchor="t">
            <a:spAutoFit/>
          </a:bodyPr>
          <a:lstStyle/>
          <a:p>
            <a:pPr marL="1069598" lvl="1" indent="-609265" defTabSz="1218529" hangingPunct="1">
              <a:lnSpc>
                <a:spcPts val="5970"/>
              </a:lnSpc>
              <a:buFont typeface="Arial" panose="020B0604020202020204" pitchFamily="34" charset="0"/>
              <a:buChar char="•"/>
            </a:pPr>
            <a:r>
              <a:rPr lang="en-US" sz="3731" kern="1200" dirty="0">
                <a:solidFill>
                  <a:srgbClr val="404040"/>
                </a:solidFill>
                <a:latin typeface="Montserrat"/>
              </a:rPr>
              <a:t>Poor model performance, the model does not capture the data pattern.</a:t>
            </a:r>
            <a:endParaRPr lang="pt-PT" sz="2399" kern="1200" dirty="0">
              <a:solidFill>
                <a:prstClr val="black"/>
              </a:solidFill>
              <a:latin typeface="Montserrat"/>
            </a:endParaRPr>
          </a:p>
          <a:p>
            <a:pPr marL="1069598"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Interpretable parameters?</a:t>
            </a:r>
          </a:p>
          <a:p>
            <a:pPr marL="1069598" lvl="1" indent="-609265" defTabSz="1218529" hangingPunct="1">
              <a:lnSpc>
                <a:spcPts val="5970"/>
              </a:lnSpc>
              <a:buFont typeface="Arial" panose="020B0604020202020204" pitchFamily="34" charset="0"/>
              <a:buChar char="•"/>
            </a:pPr>
            <a:r>
              <a:rPr lang="en-US" sz="3731" kern="12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11779462" y="9988728"/>
            <a:ext cx="0" cy="2954422"/>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11271726" y="12326192"/>
            <a:ext cx="5128128"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12680370" y="10836148"/>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2" name="Oval 21">
            <a:extLst>
              <a:ext uri="{FF2B5EF4-FFF2-40B4-BE49-F238E27FC236}">
                <a16:creationId xmlns:a16="http://schemas.microsoft.com/office/drawing/2014/main" id="{8A7887E4-3EBE-C25C-6E4F-B677625F4881}"/>
              </a:ext>
            </a:extLst>
          </p:cNvPr>
          <p:cNvSpPr/>
          <p:nvPr/>
        </p:nvSpPr>
        <p:spPr>
          <a:xfrm>
            <a:off x="13099574" y="11326072"/>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3" name="Oval 22">
            <a:extLst>
              <a:ext uri="{FF2B5EF4-FFF2-40B4-BE49-F238E27FC236}">
                <a16:creationId xmlns:a16="http://schemas.microsoft.com/office/drawing/2014/main" id="{6256D32D-D2E7-0010-70EE-661CF38838F8}"/>
              </a:ext>
            </a:extLst>
          </p:cNvPr>
          <p:cNvSpPr/>
          <p:nvPr/>
        </p:nvSpPr>
        <p:spPr>
          <a:xfrm>
            <a:off x="13559086" y="11098654"/>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4" name="Oval 23">
            <a:extLst>
              <a:ext uri="{FF2B5EF4-FFF2-40B4-BE49-F238E27FC236}">
                <a16:creationId xmlns:a16="http://schemas.microsoft.com/office/drawing/2014/main" id="{BC5D7F76-A02D-C914-65B5-E7EE7AB0E0AF}"/>
              </a:ext>
            </a:extLst>
          </p:cNvPr>
          <p:cNvSpPr/>
          <p:nvPr/>
        </p:nvSpPr>
        <p:spPr>
          <a:xfrm>
            <a:off x="14472088" y="11363512"/>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5" name="Oval 24">
            <a:extLst>
              <a:ext uri="{FF2B5EF4-FFF2-40B4-BE49-F238E27FC236}">
                <a16:creationId xmlns:a16="http://schemas.microsoft.com/office/drawing/2014/main" id="{C7B127EB-B427-609D-C81C-F4E50041A59F}"/>
              </a:ext>
            </a:extLst>
          </p:cNvPr>
          <p:cNvSpPr/>
          <p:nvPr/>
        </p:nvSpPr>
        <p:spPr>
          <a:xfrm>
            <a:off x="12287197" y="10584875"/>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6" name="Oval 25">
            <a:extLst>
              <a:ext uri="{FF2B5EF4-FFF2-40B4-BE49-F238E27FC236}">
                <a16:creationId xmlns:a16="http://schemas.microsoft.com/office/drawing/2014/main" id="{A323D1B9-0A0F-C142-AE74-C1F79D0A5C11}"/>
              </a:ext>
            </a:extLst>
          </p:cNvPr>
          <p:cNvSpPr/>
          <p:nvPr/>
        </p:nvSpPr>
        <p:spPr>
          <a:xfrm>
            <a:off x="14075127" y="11427619"/>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11598495" y="10615242"/>
            <a:ext cx="4034780" cy="1273296"/>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3928742" y="11021430"/>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34" name="TextBox 33">
            <a:extLst>
              <a:ext uri="{FF2B5EF4-FFF2-40B4-BE49-F238E27FC236}">
                <a16:creationId xmlns:a16="http://schemas.microsoft.com/office/drawing/2014/main" id="{AC7A8348-4832-FBD1-61EC-1BD27442B941}"/>
              </a:ext>
            </a:extLst>
          </p:cNvPr>
          <p:cNvSpPr txBox="1"/>
          <p:nvPr/>
        </p:nvSpPr>
        <p:spPr>
          <a:xfrm>
            <a:off x="12173898" y="12437778"/>
            <a:ext cx="3346076" cy="461537"/>
          </a:xfrm>
          <a:prstGeom prst="rect">
            <a:avLst/>
          </a:prstGeom>
          <a:noFill/>
        </p:spPr>
        <p:txBody>
          <a:bodyPr wrap="square" rtlCol="0">
            <a:spAutoFit/>
          </a:bodyPr>
          <a:lstStyle/>
          <a:p>
            <a:pPr defTabSz="1218529" hangingPunct="1"/>
            <a:r>
              <a:rPr lang="en-US" sz="2399" kern="1200" dirty="0">
                <a:solidFill>
                  <a:prstClr val="black"/>
                </a:solidFill>
                <a:latin typeface="Calibri"/>
              </a:rPr>
              <a:t>Cigarettes smoked</a:t>
            </a:r>
            <a:endParaRPr lang="en-GB" sz="2399" kern="1200" dirty="0">
              <a:solidFill>
                <a:prstClr val="black"/>
              </a:solidFill>
              <a:latin typeface="Calibri"/>
            </a:endParaRPr>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10329063" y="10922986"/>
            <a:ext cx="2103972" cy="461537"/>
          </a:xfrm>
          <a:prstGeom prst="rect">
            <a:avLst/>
          </a:prstGeom>
          <a:noFill/>
        </p:spPr>
        <p:txBody>
          <a:bodyPr wrap="square" rtlCol="0">
            <a:spAutoFit/>
          </a:bodyPr>
          <a:lstStyle/>
          <a:p>
            <a:pPr defTabSz="1218529" hangingPunct="1"/>
            <a:r>
              <a:rPr lang="en-US" sz="2399" kern="1200" dirty="0">
                <a:solidFill>
                  <a:prstClr val="black"/>
                </a:solidFill>
                <a:latin typeface="Calibri"/>
              </a:rPr>
              <a:t>Avg life exp.</a:t>
            </a:r>
            <a:endParaRPr lang="en-GB" sz="2399" kern="1200" dirty="0">
              <a:solidFill>
                <a:prstClr val="black"/>
              </a:solidFill>
              <a:latin typeface="Calibri"/>
            </a:endParaRPr>
          </a:p>
        </p:txBody>
      </p:sp>
      <p:sp>
        <p:nvSpPr>
          <p:cNvPr id="37" name="TextBox 36">
            <a:extLst>
              <a:ext uri="{FF2B5EF4-FFF2-40B4-BE49-F238E27FC236}">
                <a16:creationId xmlns:a16="http://schemas.microsoft.com/office/drawing/2014/main" id="{9987627F-901C-D7C3-6EFB-FFBCB27E19E9}"/>
              </a:ext>
            </a:extLst>
          </p:cNvPr>
          <p:cNvSpPr txBox="1"/>
          <p:nvPr/>
        </p:nvSpPr>
        <p:spPr>
          <a:xfrm>
            <a:off x="16999619" y="9861767"/>
            <a:ext cx="4671166" cy="2532553"/>
          </a:xfrm>
          <a:prstGeom prst="rect">
            <a:avLst/>
          </a:prstGeom>
          <a:noFill/>
        </p:spPr>
        <p:txBody>
          <a:bodyPr wrap="square" rtlCol="0">
            <a:spAutoFit/>
          </a:bodyPr>
          <a:lstStyle/>
          <a:p>
            <a:pPr defTabSz="1218529" hangingPunct="1"/>
            <a:r>
              <a:rPr lang="en-US" sz="2532" b="1" kern="1200" dirty="0">
                <a:solidFill>
                  <a:prstClr val="black"/>
                </a:solidFill>
                <a:latin typeface="Montserrat" panose="00000500000000000000" pitchFamily="2" charset="0"/>
              </a:rPr>
              <a:t>Regression model:</a:t>
            </a:r>
          </a:p>
          <a:p>
            <a:pPr defTabSz="1218529" hangingPunct="1"/>
            <a:endParaRPr lang="en-US" sz="2665" kern="1200" dirty="0">
              <a:solidFill>
                <a:prstClr val="black"/>
              </a:solidFill>
              <a:latin typeface="Montserrat" panose="00000500000000000000" pitchFamily="2" charset="0"/>
            </a:endParaRPr>
          </a:p>
          <a:p>
            <a:pPr defTabSz="1218529" hangingPunct="1"/>
            <a:r>
              <a:rPr lang="en-US" sz="2665" kern="1200" dirty="0">
                <a:solidFill>
                  <a:prstClr val="black"/>
                </a:solidFill>
                <a:latin typeface="Montserrat" panose="00000500000000000000" pitchFamily="2" charset="0"/>
              </a:rPr>
              <a:t>birth weight ~ </a:t>
            </a:r>
          </a:p>
          <a:p>
            <a:pPr defTabSz="1218529" hangingPunct="1"/>
            <a:r>
              <a:rPr lang="en-US" sz="2665" kern="1200" dirty="0">
                <a:solidFill>
                  <a:prstClr val="black"/>
                </a:solidFill>
                <a:latin typeface="Montserrat" panose="00000500000000000000" pitchFamily="2" charset="0"/>
              </a:rPr>
              <a:t>mother’s weight + smoking + </a:t>
            </a:r>
          </a:p>
          <a:p>
            <a:pPr defTabSz="1218529" hangingPunct="1"/>
            <a:r>
              <a:rPr lang="en-US" sz="2665" kern="1200" dirty="0">
                <a:solidFill>
                  <a:prstClr val="black"/>
                </a:solidFill>
                <a:latin typeface="Montserrat" panose="00000500000000000000" pitchFamily="2" charset="0"/>
              </a:rPr>
              <a:t>mother’s age </a:t>
            </a:r>
            <a:endParaRPr lang="en-GB" sz="2665" kern="1200" dirty="0">
              <a:solidFill>
                <a:prstClr val="black"/>
              </a:solidFill>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6755269" y="9861767"/>
            <a:ext cx="0" cy="3292151"/>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582066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1320113" y="3710040"/>
            <a:ext cx="11489110" cy="9342332"/>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1" name="TextBox 7">
            <a:extLst>
              <a:ext uri="{FF2B5EF4-FFF2-40B4-BE49-F238E27FC236}">
                <a16:creationId xmlns:a16="http://schemas.microsoft.com/office/drawing/2014/main" id="{1E97870B-79DB-DFC5-4E28-69F660ABFF48}"/>
              </a:ext>
            </a:extLst>
          </p:cNvPr>
          <p:cNvSpPr txBox="1"/>
          <p:nvPr/>
        </p:nvSpPr>
        <p:spPr>
          <a:xfrm>
            <a:off x="2022164" y="4419824"/>
            <a:ext cx="11803945"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537495" y="5683768"/>
            <a:ext cx="10967085" cy="3003579"/>
          </a:xfrm>
          <a:prstGeom prst="rect">
            <a:avLst/>
          </a:prstGeom>
        </p:spPr>
        <p:txBody>
          <a:bodyPr wrap="square" lIns="0" tIns="0" rIns="0" bIns="0" rtlCol="0" anchor="t">
            <a:spAutoFit/>
          </a:bodyPr>
          <a:lstStyle/>
          <a:p>
            <a:pPr marL="1069599"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Insights about the structure of the data, esp. number of clusters</a:t>
            </a:r>
          </a:p>
          <a:p>
            <a:pPr marL="1069599"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Further </a:t>
            </a:r>
            <a:r>
              <a:rPr lang="en-US" sz="3731" kern="1200" dirty="0" err="1">
                <a:solidFill>
                  <a:srgbClr val="404040"/>
                </a:solidFill>
                <a:latin typeface="Montserrat" panose="00000500000000000000" pitchFamily="2" charset="0"/>
              </a:rPr>
              <a:t>analyse</a:t>
            </a:r>
            <a:r>
              <a:rPr lang="en-US" sz="3731" kern="1200" dirty="0">
                <a:solidFill>
                  <a:srgbClr val="404040"/>
                </a:solidFill>
                <a:latin typeface="Montserrat" panose="00000500000000000000" pitchFamily="2" charset="0"/>
              </a:rPr>
              <a:t> properties of </a:t>
            </a:r>
            <a:br>
              <a:rPr lang="en-US" sz="3731" kern="1200" dirty="0">
                <a:solidFill>
                  <a:srgbClr val="404040"/>
                </a:solidFill>
                <a:latin typeface="Montserrat" panose="00000500000000000000" pitchFamily="2" charset="0"/>
              </a:rPr>
            </a:br>
            <a:r>
              <a:rPr lang="en-US" sz="3731" kern="1200" dirty="0">
                <a:solidFill>
                  <a:srgbClr val="404040"/>
                </a:solidFill>
                <a:latin typeface="Montserrat" panose="00000500000000000000" pitchFamily="2" charset="0"/>
              </a:rPr>
              <a:t>discovered clusters (</a:t>
            </a:r>
            <a:r>
              <a:rPr lang="en-US" sz="3731" b="1" kern="1200" dirty="0">
                <a:solidFill>
                  <a:srgbClr val="404040"/>
                </a:solidFill>
                <a:latin typeface="Montserrat" panose="00000500000000000000" pitchFamily="2" charset="0"/>
              </a:rPr>
              <a:t>biological meaning</a:t>
            </a:r>
            <a:r>
              <a:rPr lang="en-US" sz="3731" kern="12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3607309" y="3710040"/>
            <a:ext cx="9040412" cy="9339637"/>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4" name="TextBox 7">
            <a:extLst>
              <a:ext uri="{FF2B5EF4-FFF2-40B4-BE49-F238E27FC236}">
                <a16:creationId xmlns:a16="http://schemas.microsoft.com/office/drawing/2014/main" id="{C84EBEFE-7AE7-EB8D-10FE-3D84BB670F7D}"/>
              </a:ext>
            </a:extLst>
          </p:cNvPr>
          <p:cNvSpPr txBox="1"/>
          <p:nvPr/>
        </p:nvSpPr>
        <p:spPr>
          <a:xfrm>
            <a:off x="15216761" y="4419824"/>
            <a:ext cx="5821508"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3647062" y="5516148"/>
            <a:ext cx="8507212" cy="3770519"/>
          </a:xfrm>
          <a:prstGeom prst="rect">
            <a:avLst/>
          </a:prstGeom>
        </p:spPr>
        <p:txBody>
          <a:bodyPr wrap="square" lIns="0" tIns="0" rIns="0" bIns="0" rtlCol="0" anchor="t">
            <a:spAutoFit/>
          </a:bodyPr>
          <a:lstStyle/>
          <a:p>
            <a:pPr marL="1069599"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Highly non-linear models with many parameters are difficult to interpret</a:t>
            </a:r>
          </a:p>
          <a:p>
            <a:pPr marL="1069599"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We mostly use the performance instead of trying to gain insights</a:t>
            </a:r>
            <a:endParaRPr lang="en-US" sz="3465" kern="12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3783" y="9146872"/>
            <a:ext cx="4032419" cy="3482112"/>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787849" y="9574908"/>
            <a:ext cx="5619716" cy="3011722"/>
          </a:xfrm>
          <a:prstGeom prst="rect">
            <a:avLst/>
          </a:prstGeom>
        </p:spPr>
        <p:txBody>
          <a:bodyPr wrap="square" lIns="0" tIns="0" rIns="0" bIns="0" rtlCol="0" anchor="t">
            <a:spAutoFit/>
          </a:bodyPr>
          <a:lstStyle/>
          <a:p>
            <a:pPr marL="1069599"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Predict cluster membership of new data points</a:t>
            </a:r>
          </a:p>
          <a:p>
            <a:pPr defTabSz="1218529" hangingPunct="1">
              <a:lnSpc>
                <a:spcPts val="5970"/>
              </a:lnSpc>
            </a:pPr>
            <a:endParaRPr lang="en-US" sz="3731" kern="12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4422407" y="9574907"/>
            <a:ext cx="6925282" cy="3025064"/>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968269"/>
            <a:ext cx="24371300" cy="224372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
        <p:nvSpPr>
          <p:cNvPr id="15" name="TextBox 6">
            <a:extLst>
              <a:ext uri="{FF2B5EF4-FFF2-40B4-BE49-F238E27FC236}">
                <a16:creationId xmlns:a16="http://schemas.microsoft.com/office/drawing/2014/main" id="{DDD90C67-F53C-E12C-B300-6039DCC8BF95}"/>
              </a:ext>
            </a:extLst>
          </p:cNvPr>
          <p:cNvSpPr txBox="1"/>
          <p:nvPr/>
        </p:nvSpPr>
        <p:spPr>
          <a:xfrm>
            <a:off x="5178901" y="1442823"/>
            <a:ext cx="14419686"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140196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629521"/>
            <a:ext cx="24371300" cy="2903785"/>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dirty="0">
              <a:solidFill>
                <a:prstClr val="black"/>
              </a:solidFill>
              <a:latin typeface="Calibri"/>
            </a:endParaRPr>
          </a:p>
        </p:txBody>
      </p:sp>
      <p:sp>
        <p:nvSpPr>
          <p:cNvPr id="13" name="Rectangle 12">
            <a:extLst>
              <a:ext uri="{FF2B5EF4-FFF2-40B4-BE49-F238E27FC236}">
                <a16:creationId xmlns:a16="http://schemas.microsoft.com/office/drawing/2014/main" id="{BEF81B49-D75D-470E-ABF8-F3945FE57546}"/>
              </a:ext>
            </a:extLst>
          </p:cNvPr>
          <p:cNvSpPr/>
          <p:nvPr/>
        </p:nvSpPr>
        <p:spPr>
          <a:xfrm>
            <a:off x="1" y="5944076"/>
            <a:ext cx="24371299" cy="77683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6" name="TextBox 6"/>
          <p:cNvSpPr txBox="1"/>
          <p:nvPr/>
        </p:nvSpPr>
        <p:spPr>
          <a:xfrm>
            <a:off x="4975807" y="1442822"/>
            <a:ext cx="13708856"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CORRELATION ≠ CAUSATION</a:t>
            </a:r>
          </a:p>
        </p:txBody>
      </p:sp>
      <p:sp>
        <p:nvSpPr>
          <p:cNvPr id="7" name="TextBox 7"/>
          <p:cNvSpPr txBox="1"/>
          <p:nvPr/>
        </p:nvSpPr>
        <p:spPr>
          <a:xfrm>
            <a:off x="893052" y="4335196"/>
            <a:ext cx="22767418" cy="695255"/>
          </a:xfrm>
          <a:prstGeom prst="rect">
            <a:avLst/>
          </a:prstGeom>
        </p:spPr>
        <p:txBody>
          <a:bodyPr wrap="square" lIns="0" tIns="0" rIns="0" bIns="0" rtlCol="0" anchor="t">
            <a:spAutoFit/>
          </a:bodyPr>
          <a:lstStyle/>
          <a:p>
            <a:pPr marL="460335" lvl="1" indent="0" defTabSz="1218529" hangingPunct="1">
              <a:lnSpc>
                <a:spcPts val="5970"/>
              </a:lnSpc>
            </a:pPr>
            <a:r>
              <a:rPr lang="en-US" sz="3731" kern="12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10865538" y="6756453"/>
            <a:ext cx="11994598" cy="5991278"/>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893052" y="7061095"/>
            <a:ext cx="8733049" cy="4534062"/>
          </a:xfrm>
          <a:prstGeom prst="rect">
            <a:avLst/>
          </a:prstGeom>
        </p:spPr>
        <p:txBody>
          <a:bodyPr wrap="square" lIns="0" tIns="0" rIns="0" bIns="0" rtlCol="0" anchor="t">
            <a:spAutoFit/>
          </a:bodyPr>
          <a:lstStyle/>
          <a:p>
            <a:pPr marL="460335" lvl="1" indent="0" defTabSz="1218529" hangingPunct="1">
              <a:lnSpc>
                <a:spcPts val="5970"/>
              </a:lnSpc>
            </a:pPr>
            <a:r>
              <a:rPr lang="en-US" sz="3465" kern="1200" dirty="0">
                <a:solidFill>
                  <a:srgbClr val="404040"/>
                </a:solidFill>
                <a:latin typeface="Montserrat" panose="00000500000000000000" pitchFamily="2" charset="0"/>
              </a:rPr>
              <a:t>However, modelling is </a:t>
            </a:r>
            <a:r>
              <a:rPr lang="en-US" sz="3465" b="1" kern="1200" dirty="0">
                <a:solidFill>
                  <a:srgbClr val="404040"/>
                </a:solidFill>
                <a:latin typeface="Montserrat" panose="00000500000000000000" pitchFamily="2" charset="0"/>
              </a:rPr>
              <a:t>not primarily concerned with causality</a:t>
            </a:r>
            <a:r>
              <a:rPr lang="en-US" sz="3465" kern="1200" dirty="0">
                <a:solidFill>
                  <a:srgbClr val="404040"/>
                </a:solidFill>
                <a:latin typeface="Montserrat" panose="00000500000000000000" pitchFamily="2" charset="0"/>
              </a:rPr>
              <a:t>. </a:t>
            </a:r>
          </a:p>
          <a:p>
            <a:pPr marL="460335" lvl="1" indent="0" defTabSz="1218529" hangingPunct="1">
              <a:lnSpc>
                <a:spcPts val="5970"/>
              </a:lnSpc>
            </a:pPr>
            <a:endParaRPr lang="en-US" sz="3465" kern="1200" dirty="0">
              <a:solidFill>
                <a:srgbClr val="404040"/>
              </a:solidFill>
              <a:latin typeface="Montserrat" panose="00000500000000000000" pitchFamily="2" charset="0"/>
            </a:endParaRPr>
          </a:p>
          <a:p>
            <a:pPr marL="460335" lvl="1" indent="0" defTabSz="1218529" hangingPunct="1">
              <a:lnSpc>
                <a:spcPts val="5970"/>
              </a:lnSpc>
            </a:pPr>
            <a:r>
              <a:rPr lang="en-US" sz="3465" kern="12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431067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2033719" y="4827058"/>
            <a:ext cx="21119016" cy="6063864"/>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6" name="TextBox 6"/>
          <p:cNvSpPr txBox="1"/>
          <p:nvPr/>
        </p:nvSpPr>
        <p:spPr>
          <a:xfrm>
            <a:off x="5586478" y="1439151"/>
            <a:ext cx="14013498"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THE QUESTION OF CAUSALITY</a:t>
            </a:r>
          </a:p>
        </p:txBody>
      </p:sp>
      <p:sp>
        <p:nvSpPr>
          <p:cNvPr id="7" name="TextBox 7"/>
          <p:cNvSpPr txBox="1"/>
          <p:nvPr/>
        </p:nvSpPr>
        <p:spPr>
          <a:xfrm>
            <a:off x="2033720" y="3767960"/>
            <a:ext cx="11776683" cy="6842386"/>
          </a:xfrm>
          <a:prstGeom prst="rect">
            <a:avLst/>
          </a:prstGeom>
        </p:spPr>
        <p:txBody>
          <a:bodyPr wrap="square" lIns="0" tIns="0" rIns="0" bIns="0" rtlCol="0" anchor="t">
            <a:spAutoFit/>
          </a:bodyPr>
          <a:lstStyle/>
          <a:p>
            <a:pPr marL="460333" lvl="1" indent="0" defTabSz="1218529" hangingPunct="1">
              <a:lnSpc>
                <a:spcPts val="5970"/>
              </a:lnSpc>
            </a:pPr>
            <a:r>
              <a:rPr lang="en-US" sz="3465" kern="1200" dirty="0">
                <a:solidFill>
                  <a:srgbClr val="404040"/>
                </a:solidFill>
                <a:latin typeface="Montserrat" panose="00000500000000000000" pitchFamily="2" charset="0"/>
              </a:rPr>
              <a:t>Where does this leave us?</a:t>
            </a:r>
            <a:endParaRPr lang="pt-PT" sz="3465" kern="1200" dirty="0">
              <a:solidFill>
                <a:prstClr val="black"/>
              </a:solidFill>
              <a:latin typeface="Calibri"/>
            </a:endParaRPr>
          </a:p>
          <a:p>
            <a:pPr marL="460333" lvl="1" indent="0" defTabSz="1218529" hangingPunct="1">
              <a:lnSpc>
                <a:spcPts val="5970"/>
              </a:lnSpc>
            </a:pPr>
            <a:endParaRPr lang="en-US" sz="3465" kern="1200" dirty="0">
              <a:solidFill>
                <a:srgbClr val="404040"/>
              </a:solidFill>
              <a:latin typeface="Montserrat" panose="00000500000000000000" pitchFamily="2" charset="0"/>
            </a:endParaRP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Causality can only be surmised in the statistical framework of causal inference.</a:t>
            </a:r>
          </a:p>
          <a:p>
            <a:pPr marL="460333" lvl="1" indent="0" defTabSz="1218529" hangingPunct="1">
              <a:lnSpc>
                <a:spcPts val="5970"/>
              </a:lnSpc>
            </a:pPr>
            <a:endParaRPr lang="en-US" sz="3465" kern="1200" dirty="0">
              <a:solidFill>
                <a:srgbClr val="404040"/>
              </a:solidFill>
              <a:latin typeface="Montserrat" panose="00000500000000000000" pitchFamily="2" charset="0"/>
            </a:endParaRPr>
          </a:p>
          <a:p>
            <a:pPr marL="1069598" lvl="1" indent="-609265" defTabSz="1218529" hangingPunct="1">
              <a:lnSpc>
                <a:spcPts val="5970"/>
              </a:lnSpc>
              <a:buFont typeface="Arial" panose="020B0604020202020204" pitchFamily="34" charset="0"/>
              <a:buChar char="•"/>
            </a:pPr>
            <a:r>
              <a:rPr lang="en-US" sz="3465" b="1" kern="1200" dirty="0">
                <a:solidFill>
                  <a:srgbClr val="404040"/>
                </a:solidFill>
                <a:latin typeface="Montserrat"/>
              </a:rPr>
              <a:t>Mode of action </a:t>
            </a:r>
            <a:r>
              <a:rPr lang="en-US" sz="3465" kern="1200" dirty="0">
                <a:solidFill>
                  <a:srgbClr val="404040"/>
                </a:solidFill>
                <a:latin typeface="Montserrat"/>
              </a:rPr>
              <a:t>is vital. </a:t>
            </a: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a:rPr>
              <a:t>If A causes B, how so? </a:t>
            </a: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a:rPr>
              <a:t>Does that make sense in the framework of existing domain knowledge? </a:t>
            </a:r>
            <a:endParaRPr lang="en-US" sz="3465" kern="12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25387" y="3573"/>
            <a:ext cx="1114758"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4596985" y="4856019"/>
            <a:ext cx="8555750" cy="6063865"/>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2033719" y="10413145"/>
            <a:ext cx="19697357" cy="2225738"/>
          </a:xfrm>
          <a:prstGeom prst="rect">
            <a:avLst/>
          </a:prstGeom>
        </p:spPr>
        <p:txBody>
          <a:bodyPr wrap="square" lIns="0" tIns="0" rIns="0" bIns="0" rtlCol="0" anchor="t">
            <a:spAutoFit/>
          </a:bodyPr>
          <a:lstStyle/>
          <a:p>
            <a:pPr marL="460333" lvl="1" indent="0" defTabSz="1218529" hangingPunct="1">
              <a:lnSpc>
                <a:spcPts val="5970"/>
              </a:lnSpc>
            </a:pPr>
            <a:endParaRPr lang="en-US" sz="3465" kern="1200" dirty="0">
              <a:solidFill>
                <a:srgbClr val="404040"/>
              </a:solidFill>
              <a:latin typeface="Montserrat" panose="00000500000000000000" pitchFamily="2" charset="0"/>
            </a:endParaRP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4713860" y="9932018"/>
            <a:ext cx="8032687" cy="420436"/>
          </a:xfrm>
          <a:prstGeom prst="rect">
            <a:avLst/>
          </a:prstGeom>
          <a:noFill/>
        </p:spPr>
        <p:txBody>
          <a:bodyPr wrap="square">
            <a:spAutoFit/>
          </a:bodyPr>
          <a:lstStyle/>
          <a:p>
            <a:pPr defTabSz="1218529" hangingPunct="1"/>
            <a:r>
              <a:rPr lang="en-GB" sz="2132" kern="1200" dirty="0" err="1">
                <a:solidFill>
                  <a:prstClr val="black"/>
                </a:solidFill>
                <a:latin typeface="Calibri"/>
              </a:rPr>
              <a:t>Hedström</a:t>
            </a:r>
            <a:r>
              <a:rPr lang="en-GB" sz="2132" kern="1200" dirty="0">
                <a:solidFill>
                  <a:prstClr val="black"/>
                </a:solidFill>
                <a:latin typeface="Calibri"/>
              </a:rPr>
              <a:t>, P. and Petri Y. " </a:t>
            </a:r>
            <a:r>
              <a:rPr lang="en-GB" sz="2132" i="1" kern="1200" dirty="0">
                <a:solidFill>
                  <a:prstClr val="black"/>
                </a:solidFill>
                <a:latin typeface="Calibri"/>
              </a:rPr>
              <a:t>Annual review of sociology</a:t>
            </a:r>
            <a:r>
              <a:rPr lang="en-GB" sz="2132" kern="1200" dirty="0">
                <a:solidFill>
                  <a:prstClr val="black"/>
                </a:solidFill>
                <a:latin typeface="Calibri"/>
              </a:rPr>
              <a:t> 36 (2010): 49-67.</a:t>
            </a:r>
            <a:endParaRPr lang="en-DK" sz="2132" kern="1200" dirty="0">
              <a:solidFill>
                <a:prstClr val="black"/>
              </a:solidFill>
              <a:latin typeface="Calibri"/>
            </a:endParaRPr>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2175522" y="3202305"/>
            <a:ext cx="20311134"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11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25387" y="3574"/>
            <a:ext cx="1114758" cy="13708855"/>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3046412" y="3858930"/>
            <a:ext cx="6803655" cy="807642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11258628" y="4014682"/>
            <a:ext cx="11217873" cy="9159110"/>
          </a:xfrm>
          <a:prstGeom prst="rect">
            <a:avLst/>
          </a:prstGeom>
        </p:spPr>
        <p:txBody>
          <a:bodyPr wrap="square" lIns="0" tIns="0" rIns="0" bIns="0" rtlCol="0" anchor="t">
            <a:spAutoFit/>
          </a:bodyPr>
          <a:lstStyle/>
          <a:p>
            <a:pPr marL="460335" lvl="1" indent="0" defTabSz="1218529" hangingPunct="1">
              <a:lnSpc>
                <a:spcPts val="5970"/>
              </a:lnSpc>
            </a:pPr>
            <a:r>
              <a:rPr lang="en-US" sz="3731" kern="1200" dirty="0">
                <a:solidFill>
                  <a:srgbClr val="404040"/>
                </a:solidFill>
                <a:latin typeface="Montserrat" panose="00000500000000000000" pitchFamily="2" charset="0"/>
              </a:rPr>
              <a:t>Is causality always central in (Health) Data Science Analysis?</a:t>
            </a:r>
          </a:p>
          <a:p>
            <a:pPr marL="460335" lvl="1" indent="0" defTabSz="1218529" hangingPunct="1">
              <a:lnSpc>
                <a:spcPts val="5970"/>
              </a:lnSpc>
            </a:pPr>
            <a:endParaRPr lang="en-US" sz="3731" kern="1200" dirty="0">
              <a:solidFill>
                <a:srgbClr val="404040"/>
              </a:solidFill>
              <a:latin typeface="Montserrat" panose="00000500000000000000" pitchFamily="2" charset="0"/>
            </a:endParaRPr>
          </a:p>
          <a:p>
            <a:pPr marL="460335" lvl="1" indent="0" defTabSz="1218529" hangingPunct="1">
              <a:lnSpc>
                <a:spcPts val="5970"/>
              </a:lnSpc>
            </a:pPr>
            <a:r>
              <a:rPr lang="en-US" sz="3731" kern="1200" dirty="0">
                <a:solidFill>
                  <a:srgbClr val="404040"/>
                </a:solidFill>
                <a:latin typeface="Montserrat" panose="00000500000000000000" pitchFamily="2" charset="0"/>
              </a:rPr>
              <a:t>The answer is that it depends on what we are trying to achieve:</a:t>
            </a:r>
          </a:p>
          <a:p>
            <a:pPr marL="460335" lvl="1" indent="0" defTabSz="1218529" hangingPunct="1">
              <a:lnSpc>
                <a:spcPts val="5970"/>
              </a:lnSpc>
            </a:pPr>
            <a:endParaRPr lang="en-US" sz="3731" kern="1200" dirty="0">
              <a:solidFill>
                <a:srgbClr val="404040"/>
              </a:solidFill>
              <a:latin typeface="Montserrat" panose="00000500000000000000" pitchFamily="2" charset="0"/>
            </a:endParaRPr>
          </a:p>
          <a:p>
            <a:pPr marL="460335" lvl="1" indent="0" defTabSz="1218529" hangingPunct="1">
              <a:lnSpc>
                <a:spcPts val="5970"/>
              </a:lnSpc>
            </a:pPr>
            <a:r>
              <a:rPr lang="en-US" sz="3731" b="1" kern="1200" dirty="0">
                <a:solidFill>
                  <a:srgbClr val="404040"/>
                </a:solidFill>
                <a:latin typeface="Montserrat" panose="00000500000000000000" pitchFamily="2" charset="0"/>
              </a:rPr>
              <a:t>A question of causality:</a:t>
            </a:r>
          </a:p>
          <a:p>
            <a:pPr marL="1069599" lvl="1" indent="-609265" defTabSz="1218529" hangingPunct="1">
              <a:lnSpc>
                <a:spcPts val="5970"/>
              </a:lnSpc>
              <a:buFont typeface="Arial" panose="020B0604020202020204" pitchFamily="34" charset="0"/>
              <a:buChar char="•"/>
            </a:pPr>
            <a:r>
              <a:rPr lang="en-US" sz="3731" b="1" kern="1200" dirty="0">
                <a:solidFill>
                  <a:srgbClr val="404040"/>
                </a:solidFill>
                <a:latin typeface="Montserrat" panose="00000500000000000000" pitchFamily="2" charset="0"/>
              </a:rPr>
              <a:t>YES:</a:t>
            </a:r>
            <a:r>
              <a:rPr lang="en-US" sz="3731" kern="1200" dirty="0">
                <a:solidFill>
                  <a:srgbClr val="404040"/>
                </a:solidFill>
                <a:latin typeface="Montserrat" panose="00000500000000000000" pitchFamily="2" charset="0"/>
              </a:rPr>
              <a:t> Underlying biological mechanism -&gt; true treatment of disease</a:t>
            </a:r>
          </a:p>
          <a:p>
            <a:pPr marL="1069599" lvl="1" indent="-609265" defTabSz="1218529" hangingPunct="1">
              <a:lnSpc>
                <a:spcPts val="5970"/>
              </a:lnSpc>
              <a:buFont typeface="Arial" panose="020B0604020202020204" pitchFamily="34" charset="0"/>
              <a:buChar char="•"/>
            </a:pPr>
            <a:r>
              <a:rPr lang="en-US" sz="3731" b="1" kern="1200" dirty="0">
                <a:solidFill>
                  <a:srgbClr val="404040"/>
                </a:solidFill>
                <a:latin typeface="Montserrat" panose="00000500000000000000" pitchFamily="2" charset="0"/>
              </a:rPr>
              <a:t>NO: </a:t>
            </a:r>
            <a:r>
              <a:rPr lang="en-US" sz="3731" kern="1200" dirty="0">
                <a:solidFill>
                  <a:srgbClr val="404040"/>
                </a:solidFill>
                <a:latin typeface="Montserrat" panose="00000500000000000000" pitchFamily="2" charset="0"/>
              </a:rPr>
              <a:t>Diagnosis of disease (causality is nice but not necessary)</a:t>
            </a:r>
          </a:p>
          <a:p>
            <a:pPr marL="460335" lvl="1" indent="0" defTabSz="1218529" hangingPunct="1">
              <a:lnSpc>
                <a:spcPts val="5970"/>
              </a:lnSpc>
            </a:pPr>
            <a:endParaRPr lang="en-US" sz="3731" kern="12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5586478" y="1439151"/>
            <a:ext cx="14013498"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2175522" y="3202305"/>
            <a:ext cx="20311134"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843319" y="12273078"/>
            <a:ext cx="7739075" cy="748538"/>
          </a:xfrm>
          <a:prstGeom prst="rect">
            <a:avLst/>
          </a:prstGeom>
          <a:noFill/>
        </p:spPr>
        <p:txBody>
          <a:bodyPr wrap="square">
            <a:spAutoFit/>
          </a:bodyPr>
          <a:lstStyle/>
          <a:p>
            <a:pPr defTabSz="1218529" hangingPunct="1"/>
            <a:r>
              <a:rPr lang="en-GB" sz="2132" kern="1200" dirty="0">
                <a:solidFill>
                  <a:prstClr val="black"/>
                </a:solidFill>
                <a:latin typeface="Calibri"/>
              </a:rPr>
              <a:t>Nogales, Cristian, et al. </a:t>
            </a:r>
            <a:r>
              <a:rPr lang="en-GB" sz="2132" i="1" kern="1200" dirty="0">
                <a:solidFill>
                  <a:prstClr val="black"/>
                </a:solidFill>
                <a:latin typeface="Calibri"/>
              </a:rPr>
              <a:t>Trends in Pharmacological Sciences</a:t>
            </a:r>
            <a:r>
              <a:rPr lang="en-GB" sz="2132" kern="1200" dirty="0">
                <a:solidFill>
                  <a:prstClr val="black"/>
                </a:solidFill>
                <a:latin typeface="Calibri"/>
              </a:rPr>
              <a:t> 43.2 (2022): 136-150.</a:t>
            </a:r>
          </a:p>
        </p:txBody>
      </p:sp>
    </p:spTree>
    <p:extLst>
      <p:ext uri="{BB962C8B-B14F-4D97-AF65-F5344CB8AC3E}">
        <p14:creationId xmlns:p14="http://schemas.microsoft.com/office/powerpoint/2010/main" val="20824403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Rectangle"/>
          <p:cNvSpPr/>
          <p:nvPr/>
        </p:nvSpPr>
        <p:spPr>
          <a:xfrm>
            <a:off x="-115035" y="-1"/>
            <a:ext cx="25010194" cy="4033800"/>
          </a:xfrm>
          <a:prstGeom prst="rect">
            <a:avLst/>
          </a:prstGeom>
          <a:solidFill>
            <a:srgbClr val="81A489"/>
          </a:solidFill>
          <a:ln w="12700">
            <a:miter lim="400000"/>
          </a:ln>
        </p:spPr>
        <p:txBody>
          <a:bodyPr lIns="45719" rIns="45719" anchor="ctr"/>
          <a:lstStyle/>
          <a:p>
            <a:endParaRPr/>
          </a:p>
        </p:txBody>
      </p:sp>
      <p:grpSp>
        <p:nvGrpSpPr>
          <p:cNvPr id="1995" name="Group"/>
          <p:cNvGrpSpPr/>
          <p:nvPr/>
        </p:nvGrpSpPr>
        <p:grpSpPr>
          <a:xfrm>
            <a:off x="6156468" y="1020229"/>
            <a:ext cx="12467189" cy="3542048"/>
            <a:chOff x="-1006676" y="0"/>
            <a:chExt cx="12467188" cy="3542046"/>
          </a:xfrm>
        </p:grpSpPr>
        <p:sp>
          <p:nvSpPr>
            <p:cNvPr id="1992" name="BIOINFORMATICS IN R"/>
            <p:cNvSpPr txBox="1"/>
            <p:nvPr/>
          </p:nvSpPr>
          <p:spPr>
            <a:xfrm>
              <a:off x="-1006677" y="786882"/>
              <a:ext cx="12467189" cy="275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BIOINFORMATICS IN </a:t>
              </a:r>
              <a:r>
                <a:rPr b="1"/>
                <a:t>R</a:t>
              </a:r>
            </a:p>
          </p:txBody>
        </p:sp>
        <p:sp>
          <p:nvSpPr>
            <p:cNvPr id="1993" name="https://www.r-graph-gallery.com/"/>
            <p:cNvSpPr txBox="1"/>
            <p:nvPr/>
          </p:nvSpPr>
          <p:spPr>
            <a:xfrm>
              <a:off x="2940380" y="0"/>
              <a:ext cx="6471696" cy="4369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https://www.r-graph-gallery.com/</a:t>
              </a:r>
            </a:p>
          </p:txBody>
        </p:sp>
        <p:sp>
          <p:nvSpPr>
            <p:cNvPr id="1994" name="Line"/>
            <p:cNvSpPr/>
            <p:nvPr/>
          </p:nvSpPr>
          <p:spPr>
            <a:xfrm>
              <a:off x="1590121" y="192868"/>
              <a:ext cx="107756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2184" name="Group"/>
          <p:cNvGrpSpPr/>
          <p:nvPr/>
        </p:nvGrpSpPr>
        <p:grpSpPr>
          <a:xfrm>
            <a:off x="1526944" y="5704728"/>
            <a:ext cx="7870445" cy="7422129"/>
            <a:chOff x="0" y="0"/>
            <a:chExt cx="7870444" cy="7422128"/>
          </a:xfrm>
        </p:grpSpPr>
        <p:sp>
          <p:nvSpPr>
            <p:cNvPr id="1996" name="Rectangle"/>
            <p:cNvSpPr/>
            <p:nvPr/>
          </p:nvSpPr>
          <p:spPr>
            <a:xfrm>
              <a:off x="0" y="0"/>
              <a:ext cx="7870445" cy="7422129"/>
            </a:xfrm>
            <a:prstGeom prst="rect">
              <a:avLst/>
            </a:prstGeom>
            <a:solidFill>
              <a:srgbClr val="FFFFFF"/>
            </a:solidFill>
            <a:ln w="38100" cap="flat">
              <a:solidFill>
                <a:srgbClr val="374556"/>
              </a:solidFill>
              <a:prstDash val="solid"/>
              <a:miter lim="400000"/>
            </a:ln>
            <a:effectLst/>
          </p:spPr>
          <p:txBody>
            <a:bodyPr wrap="square" lIns="45719" tIns="45719" rIns="45719" bIns="45719" numCol="1" anchor="ctr">
              <a:noAutofit/>
            </a:bodyPr>
            <a:lstStyle/>
            <a:p>
              <a:endParaRPr/>
            </a:p>
          </p:txBody>
        </p:sp>
        <p:grpSp>
          <p:nvGrpSpPr>
            <p:cNvPr id="2020" name="Group"/>
            <p:cNvGrpSpPr/>
            <p:nvPr/>
          </p:nvGrpSpPr>
          <p:grpSpPr>
            <a:xfrm>
              <a:off x="236844" y="303883"/>
              <a:ext cx="7210385" cy="3956892"/>
              <a:chOff x="-78713" y="0"/>
              <a:chExt cx="7210384" cy="3956890"/>
            </a:xfrm>
          </p:grpSpPr>
          <p:sp>
            <p:nvSpPr>
              <p:cNvPr id="1997" name="Line"/>
              <p:cNvSpPr/>
              <p:nvPr/>
            </p:nvSpPr>
            <p:spPr>
              <a:xfrm>
                <a:off x="1531797" y="3770611"/>
                <a:ext cx="3248419" cy="1"/>
              </a:xfrm>
              <a:prstGeom prst="line">
                <a:avLst/>
              </a:prstGeom>
              <a:noFill/>
              <a:ln w="25400" cap="flat">
                <a:solidFill>
                  <a:srgbClr val="81A489"/>
                </a:solidFill>
                <a:prstDash val="solid"/>
                <a:miter lim="400000"/>
              </a:ln>
              <a:effectLst/>
            </p:spPr>
            <p:txBody>
              <a:bodyPr wrap="square" lIns="0" tIns="0" rIns="0" bIns="0" numCol="1" anchor="t">
                <a:noAutofit/>
              </a:bodyPr>
              <a:lstStyle/>
              <a:p>
                <a:endParaRPr/>
              </a:p>
            </p:txBody>
          </p:sp>
          <p:pic>
            <p:nvPicPr>
              <p:cNvPr id="1998" name="illustration-of-dna-scientist-in-medical-laboratory.jpg" descr="illustration-of-dna-scientist-in-medical-laboratory.jpg"/>
              <p:cNvPicPr>
                <a:picLocks noChangeAspect="1"/>
              </p:cNvPicPr>
              <p:nvPr/>
            </p:nvPicPr>
            <p:blipFill>
              <a:blip r:embed="rId2"/>
              <a:srcRect/>
              <a:stretch>
                <a:fillRect/>
              </a:stretch>
            </p:blipFill>
            <p:spPr>
              <a:xfrm>
                <a:off x="2403820" y="0"/>
                <a:ext cx="4727851" cy="3161750"/>
              </a:xfrm>
              <a:prstGeom prst="rect">
                <a:avLst/>
              </a:prstGeom>
              <a:ln w="12700" cap="flat">
                <a:noFill/>
                <a:miter lim="400000"/>
              </a:ln>
              <a:effectLst/>
            </p:spPr>
          </p:pic>
          <p:pic>
            <p:nvPicPr>
              <p:cNvPr id="1999" name="standard_sentraldogmaet.png" descr="standard_sentraldogmaet.png"/>
              <p:cNvPicPr>
                <a:picLocks noChangeAspect="1"/>
              </p:cNvPicPr>
              <p:nvPr/>
            </p:nvPicPr>
            <p:blipFill>
              <a:blip r:embed="rId3"/>
              <a:srcRect l="29643" r="18700" b="23062"/>
              <a:stretch>
                <a:fillRect/>
              </a:stretch>
            </p:blipFill>
            <p:spPr>
              <a:xfrm>
                <a:off x="1510270" y="1213575"/>
                <a:ext cx="3107777" cy="2314409"/>
              </a:xfrm>
              <a:prstGeom prst="rect">
                <a:avLst/>
              </a:prstGeom>
              <a:ln w="12700" cap="flat">
                <a:noFill/>
                <a:miter lim="400000"/>
              </a:ln>
              <a:effectLst/>
            </p:spPr>
          </p:pic>
          <p:sp>
            <p:nvSpPr>
              <p:cNvPr id="2000" name="Rectangle"/>
              <p:cNvSpPr/>
              <p:nvPr/>
            </p:nvSpPr>
            <p:spPr>
              <a:xfrm>
                <a:off x="1496702" y="3054975"/>
                <a:ext cx="3113695" cy="21298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1" name="Rectangle"/>
              <p:cNvSpPr/>
              <p:nvPr/>
            </p:nvSpPr>
            <p:spPr>
              <a:xfrm>
                <a:off x="1400033" y="2838500"/>
                <a:ext cx="158506" cy="21298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2" name="Rectangle"/>
              <p:cNvSpPr/>
              <p:nvPr/>
            </p:nvSpPr>
            <p:spPr>
              <a:xfrm>
                <a:off x="1400033" y="2068916"/>
                <a:ext cx="158506" cy="21298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3" name="Rectangle"/>
              <p:cNvSpPr/>
              <p:nvPr/>
            </p:nvSpPr>
            <p:spPr>
              <a:xfrm>
                <a:off x="1376965" y="1501373"/>
                <a:ext cx="158506" cy="17282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4" name="Circle"/>
              <p:cNvSpPr/>
              <p:nvPr/>
            </p:nvSpPr>
            <p:spPr>
              <a:xfrm>
                <a:off x="2184922" y="3583083"/>
                <a:ext cx="343302" cy="345745"/>
              </a:xfrm>
              <a:prstGeom prst="ellipse">
                <a:avLst/>
              </a:prstGeom>
              <a:solidFill>
                <a:srgbClr val="7FA287"/>
              </a:solidFill>
              <a:ln w="12700" cap="flat">
                <a:noFill/>
                <a:miter lim="400000"/>
              </a:ln>
              <a:effectLst/>
            </p:spPr>
            <p:txBody>
              <a:bodyPr wrap="square" lIns="45719" tIns="45719" rIns="45719" bIns="45719" numCol="1" anchor="ctr">
                <a:noAutofit/>
              </a:bodyPr>
              <a:lstStyle/>
              <a:p>
                <a:endParaRPr/>
              </a:p>
            </p:txBody>
          </p:sp>
          <p:sp>
            <p:nvSpPr>
              <p:cNvPr id="2005" name="Circle"/>
              <p:cNvSpPr/>
              <p:nvPr/>
            </p:nvSpPr>
            <p:spPr>
              <a:xfrm>
                <a:off x="2699675" y="3583083"/>
                <a:ext cx="343302" cy="345745"/>
              </a:xfrm>
              <a:prstGeom prst="ellipse">
                <a:avLst/>
              </a:prstGeom>
              <a:solidFill>
                <a:srgbClr val="30525E"/>
              </a:solidFill>
              <a:ln w="12700" cap="flat">
                <a:noFill/>
                <a:miter lim="400000"/>
              </a:ln>
              <a:effectLst/>
            </p:spPr>
            <p:txBody>
              <a:bodyPr wrap="square" lIns="45719" tIns="45719" rIns="45719" bIns="45719" numCol="1" anchor="ctr">
                <a:noAutofit/>
              </a:bodyPr>
              <a:lstStyle/>
              <a:p>
                <a:endParaRPr/>
              </a:p>
            </p:txBody>
          </p:sp>
          <p:sp>
            <p:nvSpPr>
              <p:cNvPr id="2006" name="Circle"/>
              <p:cNvSpPr/>
              <p:nvPr/>
            </p:nvSpPr>
            <p:spPr>
              <a:xfrm>
                <a:off x="3214428" y="3583083"/>
                <a:ext cx="343301" cy="345745"/>
              </a:xfrm>
              <a:prstGeom prst="ellipse">
                <a:avLst/>
              </a:prstGeom>
              <a:solidFill>
                <a:srgbClr val="4B797C"/>
              </a:solidFill>
              <a:ln w="12700" cap="flat">
                <a:noFill/>
                <a:miter lim="400000"/>
              </a:ln>
              <a:effectLst/>
            </p:spPr>
            <p:txBody>
              <a:bodyPr wrap="square" lIns="45719" tIns="45719" rIns="45719" bIns="45719" numCol="1" anchor="ctr">
                <a:noAutofit/>
              </a:bodyPr>
              <a:lstStyle/>
              <a:p>
                <a:endParaRPr/>
              </a:p>
            </p:txBody>
          </p:sp>
          <p:sp>
            <p:nvSpPr>
              <p:cNvPr id="2007" name="Circle"/>
              <p:cNvSpPr/>
              <p:nvPr/>
            </p:nvSpPr>
            <p:spPr>
              <a:xfrm>
                <a:off x="3729180" y="3583083"/>
                <a:ext cx="343302" cy="345745"/>
              </a:xfrm>
              <a:prstGeom prst="ellipse">
                <a:avLst/>
              </a:prstGeom>
              <a:solidFill>
                <a:srgbClr val="86AB8E"/>
              </a:solidFill>
              <a:ln w="12700" cap="flat">
                <a:noFill/>
                <a:miter lim="400000"/>
              </a:ln>
              <a:effectLst/>
            </p:spPr>
            <p:txBody>
              <a:bodyPr wrap="square" lIns="45719" tIns="45719" rIns="45719" bIns="45719" numCol="1" anchor="ctr">
                <a:noAutofit/>
              </a:bodyPr>
              <a:lstStyle/>
              <a:p>
                <a:endParaRPr/>
              </a:p>
            </p:txBody>
          </p:sp>
          <p:sp>
            <p:nvSpPr>
              <p:cNvPr id="2008" name="Circle"/>
              <p:cNvSpPr/>
              <p:nvPr/>
            </p:nvSpPr>
            <p:spPr>
              <a:xfrm>
                <a:off x="4243933" y="3583083"/>
                <a:ext cx="343301" cy="345745"/>
              </a:xfrm>
              <a:prstGeom prst="ellipse">
                <a:avLst/>
              </a:prstGeom>
              <a:solidFill>
                <a:srgbClr val="355B6E"/>
              </a:solidFill>
              <a:ln w="12700" cap="flat">
                <a:noFill/>
                <a:miter lim="400000"/>
              </a:ln>
              <a:effectLst/>
            </p:spPr>
            <p:txBody>
              <a:bodyPr wrap="square" lIns="45719" tIns="45719" rIns="45719" bIns="45719" numCol="1" anchor="ctr">
                <a:noAutofit/>
              </a:bodyPr>
              <a:lstStyle/>
              <a:p>
                <a:endParaRPr/>
              </a:p>
            </p:txBody>
          </p:sp>
          <p:sp>
            <p:nvSpPr>
              <p:cNvPr id="2009" name="Circle"/>
              <p:cNvSpPr/>
              <p:nvPr/>
            </p:nvSpPr>
            <p:spPr>
              <a:xfrm>
                <a:off x="1670170" y="3583083"/>
                <a:ext cx="343301" cy="345745"/>
              </a:xfrm>
              <a:prstGeom prst="ellipse">
                <a:avLst/>
              </a:prstGeom>
              <a:solidFill>
                <a:srgbClr val="436C6E"/>
              </a:solidFill>
              <a:ln w="12700" cap="flat">
                <a:noFill/>
                <a:miter lim="400000"/>
              </a:ln>
              <a:effectLst/>
            </p:spPr>
            <p:txBody>
              <a:bodyPr wrap="square" lIns="45719" tIns="45719" rIns="45719" bIns="45719" numCol="1" anchor="ctr">
                <a:noAutofit/>
              </a:bodyPr>
              <a:lstStyle/>
              <a:p>
                <a:endParaRPr/>
              </a:p>
            </p:txBody>
          </p:sp>
          <p:grpSp>
            <p:nvGrpSpPr>
              <p:cNvPr id="2019" name="Group"/>
              <p:cNvGrpSpPr/>
              <p:nvPr/>
            </p:nvGrpSpPr>
            <p:grpSpPr>
              <a:xfrm>
                <a:off x="-78714" y="1591443"/>
                <a:ext cx="1486141" cy="2365448"/>
                <a:chOff x="-163318" y="-94193"/>
                <a:chExt cx="1486140" cy="2365447"/>
              </a:xfrm>
            </p:grpSpPr>
            <p:sp>
              <p:nvSpPr>
                <p:cNvPr id="2010" name="DNA"/>
                <p:cNvSpPr txBox="1"/>
                <p:nvPr/>
              </p:nvSpPr>
              <p:spPr>
                <a:xfrm>
                  <a:off x="196246" y="-94194"/>
                  <a:ext cx="796383" cy="4561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a:solidFill>
                        <a:srgbClr val="374556"/>
                      </a:solidFill>
                      <a:latin typeface="Helvetica"/>
                      <a:ea typeface="Helvetica"/>
                      <a:cs typeface="Helvetica"/>
                      <a:sym typeface="Helvetica"/>
                    </a:defRPr>
                  </a:lvl1pPr>
                </a:lstStyle>
                <a:p>
                  <a:r>
                    <a:t>DNA</a:t>
                  </a:r>
                </a:p>
              </p:txBody>
            </p:sp>
            <p:sp>
              <p:nvSpPr>
                <p:cNvPr id="2011" name="RNA"/>
                <p:cNvSpPr txBox="1"/>
                <p:nvPr/>
              </p:nvSpPr>
              <p:spPr>
                <a:xfrm>
                  <a:off x="185722" y="866003"/>
                  <a:ext cx="788059" cy="4825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a:solidFill>
                        <a:srgbClr val="374556"/>
                      </a:solidFill>
                      <a:latin typeface="Helvetica"/>
                      <a:ea typeface="Helvetica"/>
                      <a:cs typeface="Helvetica"/>
                      <a:sym typeface="Helvetica"/>
                    </a:defRPr>
                  </a:lvl1pPr>
                </a:lstStyle>
                <a:p>
                  <a:r>
                    <a:t>RNA</a:t>
                  </a:r>
                </a:p>
              </p:txBody>
            </p:sp>
            <p:sp>
              <p:nvSpPr>
                <p:cNvPr id="2012" name="PROTEIN"/>
                <p:cNvSpPr txBox="1"/>
                <p:nvPr/>
              </p:nvSpPr>
              <p:spPr>
                <a:xfrm>
                  <a:off x="-163319" y="1852591"/>
                  <a:ext cx="1486141" cy="4186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a:solidFill>
                        <a:srgbClr val="374556"/>
                      </a:solidFill>
                      <a:latin typeface="Helvetica"/>
                      <a:ea typeface="Helvetica"/>
                      <a:cs typeface="Helvetica"/>
                      <a:sym typeface="Helvetica"/>
                    </a:defRPr>
                  </a:lvl1pPr>
                </a:lstStyle>
                <a:p>
                  <a:r>
                    <a:t>PROTEIN</a:t>
                  </a:r>
                </a:p>
              </p:txBody>
            </p:sp>
            <p:grpSp>
              <p:nvGrpSpPr>
                <p:cNvPr id="2015" name="Group"/>
                <p:cNvGrpSpPr/>
                <p:nvPr/>
              </p:nvGrpSpPr>
              <p:grpSpPr>
                <a:xfrm>
                  <a:off x="492549" y="426326"/>
                  <a:ext cx="174406" cy="365220"/>
                  <a:chOff x="-6439" y="0"/>
                  <a:chExt cx="174404" cy="365219"/>
                </a:xfrm>
              </p:grpSpPr>
              <p:sp>
                <p:nvSpPr>
                  <p:cNvPr id="2013" name="Line"/>
                  <p:cNvSpPr/>
                  <p:nvPr/>
                </p:nvSpPr>
                <p:spPr>
                  <a:xfrm flipV="1">
                    <a:off x="82933" y="-1"/>
                    <a:ext cx="1" cy="313889"/>
                  </a:xfrm>
                  <a:prstGeom prst="line">
                    <a:avLst/>
                  </a:prstGeom>
                  <a:noFill/>
                  <a:ln w="25400" cap="flat">
                    <a:solidFill>
                      <a:srgbClr val="374556"/>
                    </a:solidFill>
                    <a:prstDash val="solid"/>
                    <a:miter lim="400000"/>
                  </a:ln>
                  <a:effectLst/>
                </p:spPr>
                <p:txBody>
                  <a:bodyPr wrap="square" lIns="0" tIns="0" rIns="0" bIns="0" numCol="1" anchor="t">
                    <a:noAutofit/>
                  </a:bodyPr>
                  <a:lstStyle/>
                  <a:p>
                    <a:endParaRPr/>
                  </a:p>
                </p:txBody>
              </p:sp>
              <p:sp>
                <p:nvSpPr>
                  <p:cNvPr id="2296" name="Connection Line"/>
                  <p:cNvSpPr/>
                  <p:nvPr/>
                </p:nvSpPr>
                <p:spPr>
                  <a:xfrm>
                    <a:off x="-6440" y="256079"/>
                    <a:ext cx="174406" cy="109141"/>
                  </a:xfrm>
                  <a:custGeom>
                    <a:avLst/>
                    <a:gdLst/>
                    <a:ahLst/>
                    <a:cxnLst>
                      <a:cxn ang="0">
                        <a:pos x="wd2" y="hd2"/>
                      </a:cxn>
                      <a:cxn ang="5400000">
                        <a:pos x="wd2" y="hd2"/>
                      </a:cxn>
                      <a:cxn ang="10800000">
                        <a:pos x="wd2" y="hd2"/>
                      </a:cxn>
                      <a:cxn ang="16200000">
                        <a:pos x="wd2" y="hd2"/>
                      </a:cxn>
                    </a:cxnLst>
                    <a:rect l="0" t="0" r="r" b="b"/>
                    <a:pathLst>
                      <a:path w="21600" h="16207" extrusionOk="0">
                        <a:moveTo>
                          <a:pt x="21600" y="0"/>
                        </a:moveTo>
                        <a:cubicBezTo>
                          <a:pt x="15875" y="21169"/>
                          <a:pt x="8675" y="21600"/>
                          <a:pt x="0" y="1292"/>
                        </a:cubicBezTo>
                      </a:path>
                    </a:pathLst>
                  </a:custGeom>
                  <a:noFill/>
                  <a:ln w="25400" cap="flat">
                    <a:solidFill>
                      <a:srgbClr val="374556"/>
                    </a:solidFill>
                    <a:prstDash val="solid"/>
                    <a:miter lim="400000"/>
                  </a:ln>
                  <a:effectLst/>
                </p:spPr>
                <p:txBody>
                  <a:bodyPr/>
                  <a:lstStyle/>
                  <a:p>
                    <a:endParaRPr/>
                  </a:p>
                </p:txBody>
              </p:sp>
            </p:grpSp>
            <p:grpSp>
              <p:nvGrpSpPr>
                <p:cNvPr id="2018" name="Group"/>
                <p:cNvGrpSpPr/>
                <p:nvPr/>
              </p:nvGrpSpPr>
              <p:grpSpPr>
                <a:xfrm>
                  <a:off x="494535" y="1388606"/>
                  <a:ext cx="174405" cy="365220"/>
                  <a:chOff x="-6439" y="0"/>
                  <a:chExt cx="174404" cy="365219"/>
                </a:xfrm>
              </p:grpSpPr>
              <p:sp>
                <p:nvSpPr>
                  <p:cNvPr id="2016" name="Line"/>
                  <p:cNvSpPr/>
                  <p:nvPr/>
                </p:nvSpPr>
                <p:spPr>
                  <a:xfrm flipV="1">
                    <a:off x="82933" y="-1"/>
                    <a:ext cx="1" cy="313889"/>
                  </a:xfrm>
                  <a:prstGeom prst="line">
                    <a:avLst/>
                  </a:prstGeom>
                  <a:noFill/>
                  <a:ln w="25400" cap="flat">
                    <a:solidFill>
                      <a:srgbClr val="374556"/>
                    </a:solidFill>
                    <a:prstDash val="solid"/>
                    <a:miter lim="400000"/>
                  </a:ln>
                  <a:effectLst/>
                </p:spPr>
                <p:txBody>
                  <a:bodyPr wrap="square" lIns="0" tIns="0" rIns="0" bIns="0" numCol="1" anchor="t">
                    <a:noAutofit/>
                  </a:bodyPr>
                  <a:lstStyle/>
                  <a:p>
                    <a:endParaRPr/>
                  </a:p>
                </p:txBody>
              </p:sp>
              <p:sp>
                <p:nvSpPr>
                  <p:cNvPr id="2297" name="Connection Line"/>
                  <p:cNvSpPr/>
                  <p:nvPr/>
                </p:nvSpPr>
                <p:spPr>
                  <a:xfrm>
                    <a:off x="-6440" y="256079"/>
                    <a:ext cx="174406" cy="109141"/>
                  </a:xfrm>
                  <a:custGeom>
                    <a:avLst/>
                    <a:gdLst/>
                    <a:ahLst/>
                    <a:cxnLst>
                      <a:cxn ang="0">
                        <a:pos x="wd2" y="hd2"/>
                      </a:cxn>
                      <a:cxn ang="5400000">
                        <a:pos x="wd2" y="hd2"/>
                      </a:cxn>
                      <a:cxn ang="10800000">
                        <a:pos x="wd2" y="hd2"/>
                      </a:cxn>
                      <a:cxn ang="16200000">
                        <a:pos x="wd2" y="hd2"/>
                      </a:cxn>
                    </a:cxnLst>
                    <a:rect l="0" t="0" r="r" b="b"/>
                    <a:pathLst>
                      <a:path w="21600" h="16207" extrusionOk="0">
                        <a:moveTo>
                          <a:pt x="21600" y="0"/>
                        </a:moveTo>
                        <a:cubicBezTo>
                          <a:pt x="15875" y="21169"/>
                          <a:pt x="8675" y="21600"/>
                          <a:pt x="0" y="1292"/>
                        </a:cubicBezTo>
                      </a:path>
                    </a:pathLst>
                  </a:custGeom>
                  <a:noFill/>
                  <a:ln w="25400" cap="flat">
                    <a:solidFill>
                      <a:srgbClr val="374556"/>
                    </a:solidFill>
                    <a:prstDash val="solid"/>
                    <a:miter lim="400000"/>
                  </a:ln>
                  <a:effectLst/>
                </p:spPr>
                <p:txBody>
                  <a:bodyPr/>
                  <a:lstStyle/>
                  <a:p>
                    <a:endParaRPr/>
                  </a:p>
                </p:txBody>
              </p:sp>
            </p:grpSp>
          </p:grpSp>
        </p:grpSp>
        <p:sp>
          <p:nvSpPr>
            <p:cNvPr id="2021" name="Line"/>
            <p:cNvSpPr/>
            <p:nvPr/>
          </p:nvSpPr>
          <p:spPr>
            <a:xfrm rot="1140000">
              <a:off x="6210015" y="5607289"/>
              <a:ext cx="269429"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CBC8EE"/>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22" name="Line"/>
            <p:cNvSpPr/>
            <p:nvPr/>
          </p:nvSpPr>
          <p:spPr>
            <a:xfrm rot="7380000">
              <a:off x="6191029" y="5616468"/>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CBC8EE"/>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23" name="Line"/>
            <p:cNvSpPr/>
            <p:nvPr/>
          </p:nvSpPr>
          <p:spPr>
            <a:xfrm flipV="1">
              <a:off x="5333438" y="6142220"/>
              <a:ext cx="1" cy="12127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4" name="Line"/>
            <p:cNvSpPr/>
            <p:nvPr/>
          </p:nvSpPr>
          <p:spPr>
            <a:xfrm flipV="1">
              <a:off x="5504361"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5" name="Line"/>
            <p:cNvSpPr/>
            <p:nvPr/>
          </p:nvSpPr>
          <p:spPr>
            <a:xfrm flipV="1">
              <a:off x="5551525"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6" name="Line"/>
            <p:cNvSpPr/>
            <p:nvPr/>
          </p:nvSpPr>
          <p:spPr>
            <a:xfrm flipV="1">
              <a:off x="5842975" y="6892888"/>
              <a:ext cx="1" cy="469198"/>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7" name="Line"/>
            <p:cNvSpPr/>
            <p:nvPr/>
          </p:nvSpPr>
          <p:spPr>
            <a:xfrm flipV="1">
              <a:off x="5796193" y="6728125"/>
              <a:ext cx="1" cy="626829"/>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8" name="Line"/>
            <p:cNvSpPr/>
            <p:nvPr/>
          </p:nvSpPr>
          <p:spPr>
            <a:xfrm flipV="1">
              <a:off x="6249394" y="6613793"/>
              <a:ext cx="1" cy="74116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9" name="Line"/>
            <p:cNvSpPr/>
            <p:nvPr/>
          </p:nvSpPr>
          <p:spPr>
            <a:xfrm flipV="1">
              <a:off x="6338430"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0" name="Line"/>
            <p:cNvSpPr/>
            <p:nvPr/>
          </p:nvSpPr>
          <p:spPr>
            <a:xfrm flipV="1">
              <a:off x="6594027" y="6900021"/>
              <a:ext cx="1" cy="4549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1" name="Line"/>
            <p:cNvSpPr/>
            <p:nvPr/>
          </p:nvSpPr>
          <p:spPr>
            <a:xfrm flipV="1">
              <a:off x="6641523"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2" name="Line"/>
            <p:cNvSpPr/>
            <p:nvPr/>
          </p:nvSpPr>
          <p:spPr>
            <a:xfrm flipV="1">
              <a:off x="6689018" y="6973649"/>
              <a:ext cx="1" cy="381305"/>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3" name="Line"/>
            <p:cNvSpPr/>
            <p:nvPr/>
          </p:nvSpPr>
          <p:spPr>
            <a:xfrm flipV="1">
              <a:off x="7091128" y="6618743"/>
              <a:ext cx="1" cy="73621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4" name="Line"/>
            <p:cNvSpPr/>
            <p:nvPr/>
          </p:nvSpPr>
          <p:spPr>
            <a:xfrm flipV="1">
              <a:off x="7139419" y="6339203"/>
              <a:ext cx="1" cy="101575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5" name="Line"/>
            <p:cNvSpPr/>
            <p:nvPr/>
          </p:nvSpPr>
          <p:spPr>
            <a:xfrm flipV="1">
              <a:off x="7186768"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6" name="Line"/>
            <p:cNvSpPr/>
            <p:nvPr/>
          </p:nvSpPr>
          <p:spPr>
            <a:xfrm flipV="1">
              <a:off x="7412985" y="6283946"/>
              <a:ext cx="1" cy="10677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7" name="Line"/>
            <p:cNvSpPr/>
            <p:nvPr/>
          </p:nvSpPr>
          <p:spPr>
            <a:xfrm flipV="1">
              <a:off x="5749166"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8" name="Line"/>
            <p:cNvSpPr/>
            <p:nvPr/>
          </p:nvSpPr>
          <p:spPr>
            <a:xfrm rot="1140000">
              <a:off x="5618824" y="6353177"/>
              <a:ext cx="269428"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8783CA">
                  <a:alpha val="80000"/>
                </a:srgbClr>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39" name="Line"/>
            <p:cNvSpPr/>
            <p:nvPr/>
          </p:nvSpPr>
          <p:spPr>
            <a:xfrm rot="7380000">
              <a:off x="5599838" y="6362356"/>
              <a:ext cx="277750" cy="226135"/>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5" y="16245"/>
                    <a:pt x="20656" y="16833"/>
                  </a:cubicBezTo>
                </a:path>
              </a:pathLst>
            </a:custGeom>
            <a:noFill/>
            <a:ln w="19050" cap="flat">
              <a:solidFill>
                <a:srgbClr val="8783CA">
                  <a:alpha val="80000"/>
                </a:srgbClr>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0" name="Line"/>
            <p:cNvSpPr/>
            <p:nvPr/>
          </p:nvSpPr>
          <p:spPr>
            <a:xfrm rot="1140000">
              <a:off x="5205713" y="5795719"/>
              <a:ext cx="269428"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2"/>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87A6C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1" name="Line"/>
            <p:cNvSpPr/>
            <p:nvPr/>
          </p:nvSpPr>
          <p:spPr>
            <a:xfrm rot="7380000">
              <a:off x="5186727" y="5804898"/>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5" y="16245"/>
                    <a:pt x="20656" y="16833"/>
                  </a:cubicBezTo>
                </a:path>
              </a:pathLst>
            </a:custGeom>
            <a:noFill/>
            <a:ln w="19050" cap="flat">
              <a:solidFill>
                <a:srgbClr val="87A6C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2" name="Line"/>
            <p:cNvSpPr/>
            <p:nvPr/>
          </p:nvSpPr>
          <p:spPr>
            <a:xfrm rot="1140000">
              <a:off x="5379061" y="6191348"/>
              <a:ext cx="269428" cy="232189"/>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2"/>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4F8ECD"/>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3" name="Line"/>
            <p:cNvSpPr/>
            <p:nvPr/>
          </p:nvSpPr>
          <p:spPr>
            <a:xfrm rot="7380000">
              <a:off x="5360075" y="6200526"/>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5" y="16245"/>
                    <a:pt x="20656" y="16833"/>
                  </a:cubicBezTo>
                </a:path>
              </a:pathLst>
            </a:custGeom>
            <a:noFill/>
            <a:ln w="19050" cap="flat">
              <a:solidFill>
                <a:srgbClr val="4F8ECD"/>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4" name="Line"/>
            <p:cNvSpPr/>
            <p:nvPr/>
          </p:nvSpPr>
          <p:spPr>
            <a:xfrm rot="1140000">
              <a:off x="6516226" y="6184214"/>
              <a:ext cx="269428"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B5B1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5" name="Line"/>
            <p:cNvSpPr/>
            <p:nvPr/>
          </p:nvSpPr>
          <p:spPr>
            <a:xfrm rot="7380000">
              <a:off x="6497241" y="6193392"/>
              <a:ext cx="277749" cy="226135"/>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B5B1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6" name="Line"/>
            <p:cNvSpPr/>
            <p:nvPr/>
          </p:nvSpPr>
          <p:spPr>
            <a:xfrm rot="1140000">
              <a:off x="7065474" y="5606925"/>
              <a:ext cx="269429"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7E9A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7" name="Line"/>
            <p:cNvSpPr/>
            <p:nvPr/>
          </p:nvSpPr>
          <p:spPr>
            <a:xfrm rot="7380000">
              <a:off x="7046489" y="5616104"/>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7E9A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8" name="Line"/>
            <p:cNvSpPr/>
            <p:nvPr/>
          </p:nvSpPr>
          <p:spPr>
            <a:xfrm rot="1140000">
              <a:off x="7290155" y="5945513"/>
              <a:ext cx="269429"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928DE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9" name="Line"/>
            <p:cNvSpPr/>
            <p:nvPr/>
          </p:nvSpPr>
          <p:spPr>
            <a:xfrm rot="7380000">
              <a:off x="7271170" y="5954692"/>
              <a:ext cx="277750" cy="226135"/>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928DE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50" name="Line"/>
            <p:cNvSpPr/>
            <p:nvPr/>
          </p:nvSpPr>
          <p:spPr>
            <a:xfrm flipV="1">
              <a:off x="5333438" y="6142220"/>
              <a:ext cx="1" cy="12127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1" name="Line"/>
            <p:cNvSpPr/>
            <p:nvPr/>
          </p:nvSpPr>
          <p:spPr>
            <a:xfrm flipV="1">
              <a:off x="5504361"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2" name="Line"/>
            <p:cNvSpPr/>
            <p:nvPr/>
          </p:nvSpPr>
          <p:spPr>
            <a:xfrm flipV="1">
              <a:off x="5551525"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3" name="Line"/>
            <p:cNvSpPr/>
            <p:nvPr/>
          </p:nvSpPr>
          <p:spPr>
            <a:xfrm flipV="1">
              <a:off x="5842975" y="6892888"/>
              <a:ext cx="1" cy="469198"/>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4" name="Line"/>
            <p:cNvSpPr/>
            <p:nvPr/>
          </p:nvSpPr>
          <p:spPr>
            <a:xfrm flipV="1">
              <a:off x="5796193" y="6728125"/>
              <a:ext cx="1" cy="626829"/>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5" name="Line"/>
            <p:cNvSpPr/>
            <p:nvPr/>
          </p:nvSpPr>
          <p:spPr>
            <a:xfrm flipV="1">
              <a:off x="6249394" y="6613793"/>
              <a:ext cx="1" cy="74116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6" name="Line"/>
            <p:cNvSpPr/>
            <p:nvPr/>
          </p:nvSpPr>
          <p:spPr>
            <a:xfrm flipV="1">
              <a:off x="6338430"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7" name="Line"/>
            <p:cNvSpPr/>
            <p:nvPr/>
          </p:nvSpPr>
          <p:spPr>
            <a:xfrm flipV="1">
              <a:off x="6594027" y="6900021"/>
              <a:ext cx="1" cy="4549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8" name="Line"/>
            <p:cNvSpPr/>
            <p:nvPr/>
          </p:nvSpPr>
          <p:spPr>
            <a:xfrm flipV="1">
              <a:off x="6641523"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9" name="Line"/>
            <p:cNvSpPr/>
            <p:nvPr/>
          </p:nvSpPr>
          <p:spPr>
            <a:xfrm flipV="1">
              <a:off x="6689018" y="6973649"/>
              <a:ext cx="1" cy="381305"/>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0" name="Line"/>
            <p:cNvSpPr/>
            <p:nvPr/>
          </p:nvSpPr>
          <p:spPr>
            <a:xfrm flipV="1">
              <a:off x="7091128" y="6618743"/>
              <a:ext cx="1" cy="73621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1" name="Line"/>
            <p:cNvSpPr/>
            <p:nvPr/>
          </p:nvSpPr>
          <p:spPr>
            <a:xfrm flipV="1">
              <a:off x="7139419" y="6339203"/>
              <a:ext cx="1" cy="101575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2" name="Line"/>
            <p:cNvSpPr/>
            <p:nvPr/>
          </p:nvSpPr>
          <p:spPr>
            <a:xfrm flipV="1">
              <a:off x="7186768"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3" name="Line"/>
            <p:cNvSpPr/>
            <p:nvPr/>
          </p:nvSpPr>
          <p:spPr>
            <a:xfrm flipV="1">
              <a:off x="7412985" y="6283946"/>
              <a:ext cx="1" cy="10677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4" name="Line"/>
            <p:cNvSpPr/>
            <p:nvPr/>
          </p:nvSpPr>
          <p:spPr>
            <a:xfrm flipV="1">
              <a:off x="5749166"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5" name="PROTEOMICS DATA"/>
            <p:cNvSpPr txBox="1"/>
            <p:nvPr/>
          </p:nvSpPr>
          <p:spPr>
            <a:xfrm>
              <a:off x="5281490" y="4743306"/>
              <a:ext cx="2161523" cy="4642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b="1">
                  <a:solidFill>
                    <a:srgbClr val="374556"/>
                  </a:solidFill>
                  <a:latin typeface="Helvetica"/>
                  <a:ea typeface="Helvetica"/>
                  <a:cs typeface="Helvetica"/>
                  <a:sym typeface="Helvetica"/>
                </a:defRPr>
              </a:lvl1pPr>
            </a:lstStyle>
            <a:p>
              <a:r>
                <a:t>PROTEOMICS DATA</a:t>
              </a:r>
            </a:p>
          </p:txBody>
        </p:sp>
        <p:grpSp>
          <p:nvGrpSpPr>
            <p:cNvPr id="2110" name="Group"/>
            <p:cNvGrpSpPr/>
            <p:nvPr/>
          </p:nvGrpSpPr>
          <p:grpSpPr>
            <a:xfrm>
              <a:off x="250955" y="6596171"/>
              <a:ext cx="3220509" cy="602622"/>
              <a:chOff x="0" y="0"/>
              <a:chExt cx="3220507" cy="602621"/>
            </a:xfrm>
          </p:grpSpPr>
          <p:sp>
            <p:nvSpPr>
              <p:cNvPr id="2066" name="Line"/>
              <p:cNvSpPr/>
              <p:nvPr/>
            </p:nvSpPr>
            <p:spPr>
              <a:xfrm>
                <a:off x="0" y="556150"/>
                <a:ext cx="3220508" cy="1"/>
              </a:xfrm>
              <a:prstGeom prst="line">
                <a:avLst/>
              </a:prstGeom>
              <a:noFill/>
              <a:ln w="63500" cap="flat">
                <a:solidFill>
                  <a:srgbClr val="374556"/>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67" name="Rectangle"/>
              <p:cNvSpPr/>
              <p:nvPr/>
            </p:nvSpPr>
            <p:spPr>
              <a:xfrm>
                <a:off x="60064" y="355983"/>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68" name="Rectangle"/>
              <p:cNvSpPr/>
              <p:nvPr/>
            </p:nvSpPr>
            <p:spPr>
              <a:xfrm>
                <a:off x="307207" y="353497"/>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69" name="Rectangle"/>
              <p:cNvSpPr/>
              <p:nvPr/>
            </p:nvSpPr>
            <p:spPr>
              <a:xfrm>
                <a:off x="137409"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0" name="Rectangle"/>
              <p:cNvSpPr/>
              <p:nvPr/>
            </p:nvSpPr>
            <p:spPr>
              <a:xfrm>
                <a:off x="437413" y="236611"/>
                <a:ext cx="94144"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1" name="Rectangle"/>
              <p:cNvSpPr/>
              <p:nvPr/>
            </p:nvSpPr>
            <p:spPr>
              <a:xfrm>
                <a:off x="1594333" y="359408"/>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2" name="Rectangle"/>
              <p:cNvSpPr/>
              <p:nvPr/>
            </p:nvSpPr>
            <p:spPr>
              <a:xfrm>
                <a:off x="1853378" y="121918"/>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3" name="Rectangle"/>
              <p:cNvSpPr/>
              <p:nvPr/>
            </p:nvSpPr>
            <p:spPr>
              <a:xfrm>
                <a:off x="3055887" y="355580"/>
                <a:ext cx="94144" cy="64341"/>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4" name="Rectangle"/>
              <p:cNvSpPr/>
              <p:nvPr/>
            </p:nvSpPr>
            <p:spPr>
              <a:xfrm>
                <a:off x="2840460" y="239690"/>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5" name="Rectangle"/>
              <p:cNvSpPr/>
              <p:nvPr/>
            </p:nvSpPr>
            <p:spPr>
              <a:xfrm>
                <a:off x="2622617" y="355580"/>
                <a:ext cx="94144" cy="69313"/>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6" name="Rectangle"/>
              <p:cNvSpPr/>
              <p:nvPr/>
            </p:nvSpPr>
            <p:spPr>
              <a:xfrm>
                <a:off x="2483828" y="23969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7" name="Rectangle"/>
              <p:cNvSpPr/>
              <p:nvPr/>
            </p:nvSpPr>
            <p:spPr>
              <a:xfrm>
                <a:off x="2824695" y="118414"/>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8" name="Rectangle"/>
              <p:cNvSpPr/>
              <p:nvPr/>
            </p:nvSpPr>
            <p:spPr>
              <a:xfrm>
                <a:off x="1511721" y="123293"/>
                <a:ext cx="94915"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9" name="Rectangle"/>
              <p:cNvSpPr/>
              <p:nvPr/>
            </p:nvSpPr>
            <p:spPr>
              <a:xfrm>
                <a:off x="1475265"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0" name="Rectangle"/>
              <p:cNvSpPr/>
              <p:nvPr/>
            </p:nvSpPr>
            <p:spPr>
              <a:xfrm>
                <a:off x="60064" y="501286"/>
                <a:ext cx="569847" cy="98704"/>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081" name="Rectangle"/>
              <p:cNvSpPr/>
              <p:nvPr/>
            </p:nvSpPr>
            <p:spPr>
              <a:xfrm>
                <a:off x="1275865" y="504937"/>
                <a:ext cx="701468" cy="92944"/>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082" name="Rectangle"/>
              <p:cNvSpPr/>
              <p:nvPr/>
            </p:nvSpPr>
            <p:spPr>
              <a:xfrm>
                <a:off x="2485331" y="509678"/>
                <a:ext cx="664678" cy="92944"/>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083" name="Rectangle"/>
              <p:cNvSpPr/>
              <p:nvPr/>
            </p:nvSpPr>
            <p:spPr>
              <a:xfrm>
                <a:off x="2540373" y="125833"/>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4" name="Rectangle"/>
              <p:cNvSpPr/>
              <p:nvPr/>
            </p:nvSpPr>
            <p:spPr>
              <a:xfrm>
                <a:off x="1812425"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5" name="Rectangle"/>
              <p:cNvSpPr/>
              <p:nvPr/>
            </p:nvSpPr>
            <p:spPr>
              <a:xfrm>
                <a:off x="1622254" y="380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6" name="Rectangle"/>
              <p:cNvSpPr/>
              <p:nvPr/>
            </p:nvSpPr>
            <p:spPr>
              <a:xfrm>
                <a:off x="1828458" y="359456"/>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7" name="Rectangle"/>
              <p:cNvSpPr/>
              <p:nvPr/>
            </p:nvSpPr>
            <p:spPr>
              <a:xfrm>
                <a:off x="1680336" y="237078"/>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8" name="Line"/>
              <p:cNvSpPr/>
              <p:nvPr/>
            </p:nvSpPr>
            <p:spPr>
              <a:xfrm flipV="1">
                <a:off x="667957" y="290407"/>
                <a:ext cx="223238" cy="105620"/>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9" name="Line"/>
              <p:cNvSpPr/>
              <p:nvPr/>
            </p:nvSpPr>
            <p:spPr>
              <a:xfrm flipH="1" flipV="1">
                <a:off x="890439" y="290407"/>
                <a:ext cx="223239" cy="105620"/>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0" name="Line"/>
              <p:cNvSpPr/>
              <p:nvPr/>
            </p:nvSpPr>
            <p:spPr>
              <a:xfrm flipV="1">
                <a:off x="2012680" y="290407"/>
                <a:ext cx="223239" cy="105620"/>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1" name="Line"/>
              <p:cNvSpPr/>
              <p:nvPr/>
            </p:nvSpPr>
            <p:spPr>
              <a:xfrm flipH="1" flipV="1">
                <a:off x="2235163" y="290407"/>
                <a:ext cx="223239" cy="105620"/>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2" name="Rectangle"/>
              <p:cNvSpPr/>
              <p:nvPr/>
            </p:nvSpPr>
            <p:spPr>
              <a:xfrm>
                <a:off x="317621" y="236611"/>
                <a:ext cx="94143"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3" name="Rectangle"/>
              <p:cNvSpPr/>
              <p:nvPr/>
            </p:nvSpPr>
            <p:spPr>
              <a:xfrm>
                <a:off x="181523" y="355983"/>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4" name="Rectangle"/>
              <p:cNvSpPr/>
              <p:nvPr/>
            </p:nvSpPr>
            <p:spPr>
              <a:xfrm>
                <a:off x="422177" y="359768"/>
                <a:ext cx="94144"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5" name="Rectangle"/>
              <p:cNvSpPr/>
              <p:nvPr/>
            </p:nvSpPr>
            <p:spPr>
              <a:xfrm>
                <a:off x="536997" y="359408"/>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6" name="Rectangle"/>
              <p:cNvSpPr/>
              <p:nvPr/>
            </p:nvSpPr>
            <p:spPr>
              <a:xfrm>
                <a:off x="1320642" y="359408"/>
                <a:ext cx="93530"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7" name="Rectangle"/>
              <p:cNvSpPr/>
              <p:nvPr/>
            </p:nvSpPr>
            <p:spPr>
              <a:xfrm>
                <a:off x="1436787" y="359408"/>
                <a:ext cx="93531"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8" name="Rectangle"/>
              <p:cNvSpPr/>
              <p:nvPr/>
            </p:nvSpPr>
            <p:spPr>
              <a:xfrm>
                <a:off x="1726582" y="355983"/>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9" name="Rectangle"/>
              <p:cNvSpPr/>
              <p:nvPr/>
            </p:nvSpPr>
            <p:spPr>
              <a:xfrm>
                <a:off x="1372770"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0" name="Rectangle"/>
              <p:cNvSpPr/>
              <p:nvPr/>
            </p:nvSpPr>
            <p:spPr>
              <a:xfrm>
                <a:off x="1631304" y="121918"/>
                <a:ext cx="94916"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1" name="Rectangle"/>
              <p:cNvSpPr/>
              <p:nvPr/>
            </p:nvSpPr>
            <p:spPr>
              <a:xfrm>
                <a:off x="1371887" y="912"/>
                <a:ext cx="94143"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2" name="Rectangle"/>
              <p:cNvSpPr/>
              <p:nvPr/>
            </p:nvSpPr>
            <p:spPr>
              <a:xfrm>
                <a:off x="1477720" y="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3" name="Rectangle"/>
              <p:cNvSpPr/>
              <p:nvPr/>
            </p:nvSpPr>
            <p:spPr>
              <a:xfrm>
                <a:off x="1798941" y="10222"/>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4" name="Rectangle"/>
              <p:cNvSpPr/>
              <p:nvPr/>
            </p:nvSpPr>
            <p:spPr>
              <a:xfrm>
                <a:off x="2684906" y="11756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5" name="Rectangle"/>
              <p:cNvSpPr/>
              <p:nvPr/>
            </p:nvSpPr>
            <p:spPr>
              <a:xfrm>
                <a:off x="2951089" y="236611"/>
                <a:ext cx="94143"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6" name="Rectangle"/>
              <p:cNvSpPr/>
              <p:nvPr/>
            </p:nvSpPr>
            <p:spPr>
              <a:xfrm>
                <a:off x="2766490" y="359006"/>
                <a:ext cx="94143" cy="69313"/>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7" name="Rectangle"/>
              <p:cNvSpPr/>
              <p:nvPr/>
            </p:nvSpPr>
            <p:spPr>
              <a:xfrm>
                <a:off x="2951089" y="355580"/>
                <a:ext cx="94143" cy="64341"/>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8" name="Rectangle"/>
              <p:cNvSpPr/>
              <p:nvPr/>
            </p:nvSpPr>
            <p:spPr>
              <a:xfrm>
                <a:off x="2662144" y="239239"/>
                <a:ext cx="94144" cy="69313"/>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9" name="Rectangle"/>
              <p:cNvSpPr/>
              <p:nvPr/>
            </p:nvSpPr>
            <p:spPr>
              <a:xfrm>
                <a:off x="1353843" y="12109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2180" name="Group"/>
            <p:cNvGrpSpPr/>
            <p:nvPr/>
          </p:nvGrpSpPr>
          <p:grpSpPr>
            <a:xfrm>
              <a:off x="1204429" y="5503452"/>
              <a:ext cx="3220509" cy="886722"/>
              <a:chOff x="0" y="0"/>
              <a:chExt cx="3220507" cy="886721"/>
            </a:xfrm>
          </p:grpSpPr>
          <p:sp>
            <p:nvSpPr>
              <p:cNvPr id="2111" name="Line"/>
              <p:cNvSpPr/>
              <p:nvPr/>
            </p:nvSpPr>
            <p:spPr>
              <a:xfrm>
                <a:off x="-1" y="841207"/>
                <a:ext cx="3220509" cy="1"/>
              </a:xfrm>
              <a:prstGeom prst="line">
                <a:avLst/>
              </a:prstGeom>
              <a:noFill/>
              <a:ln w="63500" cap="flat">
                <a:solidFill>
                  <a:srgbClr val="374556"/>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2" name="Rectangle"/>
              <p:cNvSpPr/>
              <p:nvPr/>
            </p:nvSpPr>
            <p:spPr>
              <a:xfrm>
                <a:off x="60064" y="645163"/>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3" name="Rectangle"/>
              <p:cNvSpPr/>
              <p:nvPr/>
            </p:nvSpPr>
            <p:spPr>
              <a:xfrm>
                <a:off x="307207" y="642728"/>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4" name="Rectangle"/>
              <p:cNvSpPr/>
              <p:nvPr/>
            </p:nvSpPr>
            <p:spPr>
              <a:xfrm>
                <a:off x="137409" y="531218"/>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5" name="Rectangle"/>
              <p:cNvSpPr/>
              <p:nvPr/>
            </p:nvSpPr>
            <p:spPr>
              <a:xfrm>
                <a:off x="437413" y="528250"/>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6" name="Rectangle"/>
              <p:cNvSpPr/>
              <p:nvPr/>
            </p:nvSpPr>
            <p:spPr>
              <a:xfrm>
                <a:off x="478492" y="417265"/>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7" name="Rectangle"/>
              <p:cNvSpPr/>
              <p:nvPr/>
            </p:nvSpPr>
            <p:spPr>
              <a:xfrm>
                <a:off x="290580" y="411974"/>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8" name="Rectangle"/>
              <p:cNvSpPr/>
              <p:nvPr/>
            </p:nvSpPr>
            <p:spPr>
              <a:xfrm>
                <a:off x="114981" y="297219"/>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9" name="Rectangle"/>
              <p:cNvSpPr/>
              <p:nvPr/>
            </p:nvSpPr>
            <p:spPr>
              <a:xfrm>
                <a:off x="364488" y="296512"/>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0" name="Rectangle"/>
              <p:cNvSpPr/>
              <p:nvPr/>
            </p:nvSpPr>
            <p:spPr>
              <a:xfrm>
                <a:off x="1169225" y="643305"/>
                <a:ext cx="93530"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1" name="Rectangle"/>
              <p:cNvSpPr/>
              <p:nvPr/>
            </p:nvSpPr>
            <p:spPr>
              <a:xfrm>
                <a:off x="1594333" y="648517"/>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2" name="Rectangle"/>
              <p:cNvSpPr/>
              <p:nvPr/>
            </p:nvSpPr>
            <p:spPr>
              <a:xfrm>
                <a:off x="93314" y="182567"/>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3" name="Rectangle"/>
              <p:cNvSpPr/>
              <p:nvPr/>
            </p:nvSpPr>
            <p:spPr>
              <a:xfrm>
                <a:off x="1251435" y="417265"/>
                <a:ext cx="94143"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4" name="Rectangle"/>
              <p:cNvSpPr/>
              <p:nvPr/>
            </p:nvSpPr>
            <p:spPr>
              <a:xfrm>
                <a:off x="1853378" y="415919"/>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5" name="Rectangle"/>
              <p:cNvSpPr/>
              <p:nvPr/>
            </p:nvSpPr>
            <p:spPr>
              <a:xfrm>
                <a:off x="3055887" y="644769"/>
                <a:ext cx="94144" cy="6301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6" name="Rectangle"/>
              <p:cNvSpPr/>
              <p:nvPr/>
            </p:nvSpPr>
            <p:spPr>
              <a:xfrm>
                <a:off x="2840460" y="531266"/>
                <a:ext cx="94143"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7" name="Rectangle"/>
              <p:cNvSpPr/>
              <p:nvPr/>
            </p:nvSpPr>
            <p:spPr>
              <a:xfrm>
                <a:off x="2622617" y="644769"/>
                <a:ext cx="94144" cy="6788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8" name="Rectangle"/>
              <p:cNvSpPr/>
              <p:nvPr/>
            </p:nvSpPr>
            <p:spPr>
              <a:xfrm>
                <a:off x="2918029" y="296512"/>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9" name="Rectangle"/>
              <p:cNvSpPr/>
              <p:nvPr/>
            </p:nvSpPr>
            <p:spPr>
              <a:xfrm>
                <a:off x="2483828" y="531266"/>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0" name="Rectangle"/>
              <p:cNvSpPr/>
              <p:nvPr/>
            </p:nvSpPr>
            <p:spPr>
              <a:xfrm>
                <a:off x="2562550" y="411974"/>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1" name="Rectangle"/>
              <p:cNvSpPr/>
              <p:nvPr/>
            </p:nvSpPr>
            <p:spPr>
              <a:xfrm>
                <a:off x="2824695" y="412488"/>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2" name="Rectangle"/>
              <p:cNvSpPr/>
              <p:nvPr/>
            </p:nvSpPr>
            <p:spPr>
              <a:xfrm>
                <a:off x="1141023" y="531266"/>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3" name="Rectangle"/>
              <p:cNvSpPr/>
              <p:nvPr/>
            </p:nvSpPr>
            <p:spPr>
              <a:xfrm>
                <a:off x="1511721" y="417265"/>
                <a:ext cx="94915"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4" name="Rectangle"/>
              <p:cNvSpPr/>
              <p:nvPr/>
            </p:nvSpPr>
            <p:spPr>
              <a:xfrm>
                <a:off x="1475265" y="531218"/>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5" name="Rectangle"/>
              <p:cNvSpPr/>
              <p:nvPr/>
            </p:nvSpPr>
            <p:spPr>
              <a:xfrm>
                <a:off x="60064" y="787473"/>
                <a:ext cx="569847" cy="96671"/>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136" name="Rectangle"/>
              <p:cNvSpPr/>
              <p:nvPr/>
            </p:nvSpPr>
            <p:spPr>
              <a:xfrm>
                <a:off x="1141023" y="791049"/>
                <a:ext cx="836310" cy="91030"/>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137" name="Rectangle"/>
              <p:cNvSpPr/>
              <p:nvPr/>
            </p:nvSpPr>
            <p:spPr>
              <a:xfrm>
                <a:off x="2485331" y="795692"/>
                <a:ext cx="664678" cy="91030"/>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138" name="Rectangle"/>
              <p:cNvSpPr/>
              <p:nvPr/>
            </p:nvSpPr>
            <p:spPr>
              <a:xfrm>
                <a:off x="3031505" y="416557"/>
                <a:ext cx="94143"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9" name="Rectangle"/>
              <p:cNvSpPr/>
              <p:nvPr/>
            </p:nvSpPr>
            <p:spPr>
              <a:xfrm>
                <a:off x="1812426" y="531218"/>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0" name="Rectangle"/>
              <p:cNvSpPr/>
              <p:nvPr/>
            </p:nvSpPr>
            <p:spPr>
              <a:xfrm>
                <a:off x="290580" y="182567"/>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1" name="Rectangle"/>
              <p:cNvSpPr/>
              <p:nvPr/>
            </p:nvSpPr>
            <p:spPr>
              <a:xfrm>
                <a:off x="1622254" y="30023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2" name="Rectangle"/>
              <p:cNvSpPr/>
              <p:nvPr/>
            </p:nvSpPr>
            <p:spPr>
              <a:xfrm>
                <a:off x="1828458" y="648565"/>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3" name="Rectangle"/>
              <p:cNvSpPr/>
              <p:nvPr/>
            </p:nvSpPr>
            <p:spPr>
              <a:xfrm>
                <a:off x="1680336" y="528707"/>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4" name="Rectangle"/>
              <p:cNvSpPr/>
              <p:nvPr/>
            </p:nvSpPr>
            <p:spPr>
              <a:xfrm>
                <a:off x="439647" y="69064"/>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5" name="Rectangle"/>
              <p:cNvSpPr/>
              <p:nvPr/>
            </p:nvSpPr>
            <p:spPr>
              <a:xfrm>
                <a:off x="188523" y="69064"/>
                <a:ext cx="93359"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6" name="Line"/>
              <p:cNvSpPr/>
              <p:nvPr/>
            </p:nvSpPr>
            <p:spPr>
              <a:xfrm flipV="1">
                <a:off x="667011" y="587"/>
                <a:ext cx="896932" cy="262057"/>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7" name="Line"/>
              <p:cNvSpPr/>
              <p:nvPr/>
            </p:nvSpPr>
            <p:spPr>
              <a:xfrm flipV="1">
                <a:off x="669896" y="344729"/>
                <a:ext cx="223239"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8" name="Line"/>
              <p:cNvSpPr/>
              <p:nvPr/>
            </p:nvSpPr>
            <p:spPr>
              <a:xfrm flipH="1" flipV="1">
                <a:off x="892379" y="344729"/>
                <a:ext cx="223238"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9" name="Line"/>
              <p:cNvSpPr/>
              <p:nvPr/>
            </p:nvSpPr>
            <p:spPr>
              <a:xfrm flipV="1">
                <a:off x="667957" y="580937"/>
                <a:ext cx="223238"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0" name="Line"/>
              <p:cNvSpPr/>
              <p:nvPr/>
            </p:nvSpPr>
            <p:spPr>
              <a:xfrm flipH="1" flipV="1">
                <a:off x="890440" y="580937"/>
                <a:ext cx="223238"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1" name="Line"/>
              <p:cNvSpPr/>
              <p:nvPr/>
            </p:nvSpPr>
            <p:spPr>
              <a:xfrm flipV="1">
                <a:off x="2012680" y="580937"/>
                <a:ext cx="223239" cy="103445"/>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2" name="Line"/>
              <p:cNvSpPr/>
              <p:nvPr/>
            </p:nvSpPr>
            <p:spPr>
              <a:xfrm flipH="1" flipV="1">
                <a:off x="2235163" y="580937"/>
                <a:ext cx="223239" cy="103445"/>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3" name="Rectangle"/>
              <p:cNvSpPr/>
              <p:nvPr/>
            </p:nvSpPr>
            <p:spPr>
              <a:xfrm>
                <a:off x="2526303" y="298430"/>
                <a:ext cx="94143"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4" name="Rectangle"/>
              <p:cNvSpPr/>
              <p:nvPr/>
            </p:nvSpPr>
            <p:spPr>
              <a:xfrm>
                <a:off x="303344" y="6906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5" name="Rectangle"/>
              <p:cNvSpPr/>
              <p:nvPr/>
            </p:nvSpPr>
            <p:spPr>
              <a:xfrm>
                <a:off x="409503" y="182567"/>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6" name="Rectangle"/>
              <p:cNvSpPr/>
              <p:nvPr/>
            </p:nvSpPr>
            <p:spPr>
              <a:xfrm>
                <a:off x="518561" y="30023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7" name="Rectangle"/>
              <p:cNvSpPr/>
              <p:nvPr/>
            </p:nvSpPr>
            <p:spPr>
              <a:xfrm>
                <a:off x="254064" y="295366"/>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8" name="Rectangle"/>
              <p:cNvSpPr/>
              <p:nvPr/>
            </p:nvSpPr>
            <p:spPr>
              <a:xfrm>
                <a:off x="162964" y="409843"/>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9" name="Rectangle"/>
              <p:cNvSpPr/>
              <p:nvPr/>
            </p:nvSpPr>
            <p:spPr>
              <a:xfrm>
                <a:off x="317621" y="528250"/>
                <a:ext cx="94143"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0" name="Rectangle"/>
              <p:cNvSpPr/>
              <p:nvPr/>
            </p:nvSpPr>
            <p:spPr>
              <a:xfrm>
                <a:off x="537147" y="528250"/>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1" name="Rectangle"/>
              <p:cNvSpPr/>
              <p:nvPr/>
            </p:nvSpPr>
            <p:spPr>
              <a:xfrm>
                <a:off x="181523" y="645163"/>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2" name="Rectangle"/>
              <p:cNvSpPr/>
              <p:nvPr/>
            </p:nvSpPr>
            <p:spPr>
              <a:xfrm>
                <a:off x="422177" y="648870"/>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3" name="Rectangle"/>
              <p:cNvSpPr/>
              <p:nvPr/>
            </p:nvSpPr>
            <p:spPr>
              <a:xfrm>
                <a:off x="536997" y="648517"/>
                <a:ext cx="94143"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4" name="Rectangle"/>
              <p:cNvSpPr/>
              <p:nvPr/>
            </p:nvSpPr>
            <p:spPr>
              <a:xfrm>
                <a:off x="1320642" y="648517"/>
                <a:ext cx="93530"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5" name="Rectangle"/>
              <p:cNvSpPr/>
              <p:nvPr/>
            </p:nvSpPr>
            <p:spPr>
              <a:xfrm>
                <a:off x="1436787" y="648517"/>
                <a:ext cx="93531"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6" name="Rectangle"/>
              <p:cNvSpPr/>
              <p:nvPr/>
            </p:nvSpPr>
            <p:spPr>
              <a:xfrm>
                <a:off x="1726582" y="645163"/>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7" name="Rectangle"/>
              <p:cNvSpPr/>
              <p:nvPr/>
            </p:nvSpPr>
            <p:spPr>
              <a:xfrm>
                <a:off x="1372771" y="531218"/>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8" name="Rectangle"/>
              <p:cNvSpPr/>
              <p:nvPr/>
            </p:nvSpPr>
            <p:spPr>
              <a:xfrm>
                <a:off x="1631304" y="415919"/>
                <a:ext cx="94916"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9" name="Rectangle"/>
              <p:cNvSpPr/>
              <p:nvPr/>
            </p:nvSpPr>
            <p:spPr>
              <a:xfrm>
                <a:off x="1371887" y="297406"/>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0" name="Rectangle"/>
              <p:cNvSpPr/>
              <p:nvPr/>
            </p:nvSpPr>
            <p:spPr>
              <a:xfrm>
                <a:off x="1477720" y="296512"/>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1" name="Rectangle"/>
              <p:cNvSpPr/>
              <p:nvPr/>
            </p:nvSpPr>
            <p:spPr>
              <a:xfrm>
                <a:off x="1798941" y="30652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2" name="Rectangle"/>
              <p:cNvSpPr/>
              <p:nvPr/>
            </p:nvSpPr>
            <p:spPr>
              <a:xfrm>
                <a:off x="1205823" y="296512"/>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3" name="Rectangle"/>
              <p:cNvSpPr/>
              <p:nvPr/>
            </p:nvSpPr>
            <p:spPr>
              <a:xfrm>
                <a:off x="2719716" y="289576"/>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4" name="Rectangle"/>
              <p:cNvSpPr/>
              <p:nvPr/>
            </p:nvSpPr>
            <p:spPr>
              <a:xfrm>
                <a:off x="2684906" y="411651"/>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5" name="Rectangle"/>
              <p:cNvSpPr/>
              <p:nvPr/>
            </p:nvSpPr>
            <p:spPr>
              <a:xfrm>
                <a:off x="2951089" y="528250"/>
                <a:ext cx="94143" cy="67098"/>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6" name="Rectangle"/>
              <p:cNvSpPr/>
              <p:nvPr/>
            </p:nvSpPr>
            <p:spPr>
              <a:xfrm>
                <a:off x="2766490" y="648124"/>
                <a:ext cx="94143" cy="6788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7" name="Rectangle"/>
              <p:cNvSpPr/>
              <p:nvPr/>
            </p:nvSpPr>
            <p:spPr>
              <a:xfrm>
                <a:off x="2951089" y="644769"/>
                <a:ext cx="94143" cy="6301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8" name="Rectangle"/>
              <p:cNvSpPr/>
              <p:nvPr/>
            </p:nvSpPr>
            <p:spPr>
              <a:xfrm>
                <a:off x="2662144" y="530824"/>
                <a:ext cx="94144" cy="6788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9" name="Line"/>
              <p:cNvSpPr/>
              <p:nvPr/>
            </p:nvSpPr>
            <p:spPr>
              <a:xfrm flipH="1" flipV="1">
                <a:off x="1564029" y="0"/>
                <a:ext cx="894187" cy="263231"/>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181" name="RNA SEQ DATA"/>
            <p:cNvSpPr txBox="1"/>
            <p:nvPr/>
          </p:nvSpPr>
          <p:spPr>
            <a:xfrm>
              <a:off x="1228981" y="4743306"/>
              <a:ext cx="2404612" cy="473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b="1">
                  <a:solidFill>
                    <a:srgbClr val="374556"/>
                  </a:solidFill>
                  <a:latin typeface="Helvetica"/>
                  <a:ea typeface="Helvetica"/>
                  <a:cs typeface="Helvetica"/>
                  <a:sym typeface="Helvetica"/>
                </a:defRPr>
              </a:lvl1pPr>
            </a:lstStyle>
            <a:p>
              <a:r>
                <a:t>RNA SEQ DATA</a:t>
              </a:r>
            </a:p>
          </p:txBody>
        </p:sp>
        <p:sp>
          <p:nvSpPr>
            <p:cNvPr id="2182" name="Line"/>
            <p:cNvSpPr/>
            <p:nvPr/>
          </p:nvSpPr>
          <p:spPr>
            <a:xfrm>
              <a:off x="19035" y="4590847"/>
              <a:ext cx="7832374" cy="1"/>
            </a:xfrm>
            <a:prstGeom prst="line">
              <a:avLst/>
            </a:prstGeom>
            <a:noFill/>
            <a:ln w="38100" cap="flat">
              <a:solidFill>
                <a:srgbClr val="374556"/>
              </a:solidFill>
              <a:prstDash val="solid"/>
              <a:miter lim="400000"/>
            </a:ln>
            <a:effectLst/>
          </p:spPr>
          <p:txBody>
            <a:bodyPr wrap="square" lIns="0" tIns="0" rIns="0" bIns="0" numCol="1" anchor="t">
              <a:noAutofit/>
            </a:bodyPr>
            <a:lstStyle/>
            <a:p>
              <a:endParaRPr/>
            </a:p>
          </p:txBody>
        </p:sp>
        <p:sp>
          <p:nvSpPr>
            <p:cNvPr id="2183" name="Line"/>
            <p:cNvSpPr/>
            <p:nvPr/>
          </p:nvSpPr>
          <p:spPr>
            <a:xfrm flipH="1">
              <a:off x="4809854" y="4574698"/>
              <a:ext cx="1" cy="2841122"/>
            </a:xfrm>
            <a:prstGeom prst="line">
              <a:avLst/>
            </a:prstGeom>
            <a:noFill/>
            <a:ln w="38100" cap="flat">
              <a:solidFill>
                <a:srgbClr val="374556"/>
              </a:solidFill>
              <a:prstDash val="solid"/>
              <a:miter lim="400000"/>
            </a:ln>
            <a:effectLst/>
          </p:spPr>
          <p:txBody>
            <a:bodyPr wrap="square" lIns="0" tIns="0" rIns="0" bIns="0" numCol="1" anchor="t">
              <a:noAutofit/>
            </a:bodyPr>
            <a:lstStyle/>
            <a:p>
              <a:endParaRPr/>
            </a:p>
          </p:txBody>
        </p:sp>
      </p:grpSp>
      <p:grpSp>
        <p:nvGrpSpPr>
          <p:cNvPr id="2292" name="Group"/>
          <p:cNvGrpSpPr/>
          <p:nvPr/>
        </p:nvGrpSpPr>
        <p:grpSpPr>
          <a:xfrm>
            <a:off x="11161610" y="4579240"/>
            <a:ext cx="11403598" cy="8667663"/>
            <a:chOff x="0" y="0"/>
            <a:chExt cx="11403596" cy="8667661"/>
          </a:xfrm>
        </p:grpSpPr>
        <p:sp>
          <p:nvSpPr>
            <p:cNvPr id="2185" name="Rounded Rectangle"/>
            <p:cNvSpPr/>
            <p:nvPr/>
          </p:nvSpPr>
          <p:spPr>
            <a:xfrm>
              <a:off x="0" y="0"/>
              <a:ext cx="11403597" cy="812260"/>
            </a:xfrm>
            <a:prstGeom prst="roundRect">
              <a:avLst>
                <a:gd name="adj" fmla="val 23453"/>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186" name="BIOINFORMATIC ANALYSIS"/>
            <p:cNvSpPr txBox="1"/>
            <p:nvPr/>
          </p:nvSpPr>
          <p:spPr>
            <a:xfrm>
              <a:off x="3197618" y="126729"/>
              <a:ext cx="5008359"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BIOINFORMATIC ANALYSIS</a:t>
              </a:r>
            </a:p>
          </p:txBody>
        </p:sp>
        <p:grpSp>
          <p:nvGrpSpPr>
            <p:cNvPr id="2291" name="Group"/>
            <p:cNvGrpSpPr/>
            <p:nvPr/>
          </p:nvGrpSpPr>
          <p:grpSpPr>
            <a:xfrm>
              <a:off x="33829" y="1154231"/>
              <a:ext cx="11314495" cy="7513431"/>
              <a:chOff x="0" y="0"/>
              <a:chExt cx="11314494" cy="7513430"/>
            </a:xfrm>
          </p:grpSpPr>
          <p:pic>
            <p:nvPicPr>
              <p:cNvPr id="2187" name="NaiURzB.png" descr="NaiURzB.png"/>
              <p:cNvPicPr>
                <a:picLocks noChangeAspect="1"/>
              </p:cNvPicPr>
              <p:nvPr/>
            </p:nvPicPr>
            <p:blipFill>
              <a:blip r:embed="rId4"/>
              <a:srcRect l="10791" t="6189" r="10791" b="9907"/>
              <a:stretch>
                <a:fillRect/>
              </a:stretch>
            </p:blipFill>
            <p:spPr>
              <a:xfrm>
                <a:off x="1090426" y="1406935"/>
                <a:ext cx="2507479" cy="1979835"/>
              </a:xfrm>
              <a:prstGeom prst="rect">
                <a:avLst/>
              </a:prstGeom>
              <a:ln w="12700" cap="flat">
                <a:noFill/>
                <a:miter lim="400000"/>
              </a:ln>
              <a:effectLst/>
            </p:spPr>
          </p:pic>
          <p:sp>
            <p:nvSpPr>
              <p:cNvPr id="2188" name="DIMENSIONALITY REDUCTION"/>
              <p:cNvSpPr txBox="1"/>
              <p:nvPr/>
            </p:nvSpPr>
            <p:spPr>
              <a:xfrm>
                <a:off x="0" y="0"/>
                <a:ext cx="4688309" cy="516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solidFill>
                      <a:srgbClr val="374556"/>
                    </a:solidFill>
                    <a:latin typeface="Helvetica"/>
                    <a:ea typeface="Helvetica"/>
                    <a:cs typeface="Helvetica"/>
                    <a:sym typeface="Helvetica"/>
                  </a:defRPr>
                </a:lvl1pPr>
              </a:lstStyle>
              <a:p>
                <a:r>
                  <a:t>DIMENSIONALITY REDUCTION</a:t>
                </a:r>
              </a:p>
            </p:txBody>
          </p:sp>
          <p:sp>
            <p:nvSpPr>
              <p:cNvPr id="2189" name="CLUSTERING"/>
              <p:cNvSpPr txBox="1"/>
              <p:nvPr/>
            </p:nvSpPr>
            <p:spPr>
              <a:xfrm>
                <a:off x="6089806" y="26823"/>
                <a:ext cx="2104667" cy="4630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b="1">
                    <a:solidFill>
                      <a:srgbClr val="374556"/>
                    </a:solidFill>
                    <a:latin typeface="Helvetica"/>
                    <a:ea typeface="Helvetica"/>
                    <a:cs typeface="Helvetica"/>
                    <a:sym typeface="Helvetica"/>
                  </a:defRPr>
                </a:lvl1pPr>
              </a:lstStyle>
              <a:p>
                <a:r>
                  <a:t>CLUSTERING</a:t>
                </a:r>
              </a:p>
            </p:txBody>
          </p:sp>
          <p:grpSp>
            <p:nvGrpSpPr>
              <p:cNvPr id="2226" name="Group"/>
              <p:cNvGrpSpPr/>
              <p:nvPr/>
            </p:nvGrpSpPr>
            <p:grpSpPr>
              <a:xfrm rot="1320000">
                <a:off x="8566956" y="5285958"/>
                <a:ext cx="2069129" cy="1538959"/>
                <a:chOff x="0" y="0"/>
                <a:chExt cx="2069128" cy="1538958"/>
              </a:xfrm>
            </p:grpSpPr>
            <p:sp>
              <p:nvSpPr>
                <p:cNvPr id="2190" name="Line"/>
                <p:cNvSpPr/>
                <p:nvPr/>
              </p:nvSpPr>
              <p:spPr>
                <a:xfrm flipV="1">
                  <a:off x="81701" y="318208"/>
                  <a:ext cx="580136" cy="797154"/>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1" name="Line"/>
                <p:cNvSpPr/>
                <p:nvPr/>
              </p:nvSpPr>
              <p:spPr>
                <a:xfrm flipH="1" flipV="1">
                  <a:off x="725166" y="306010"/>
                  <a:ext cx="592400" cy="258925"/>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2" name="Line"/>
                <p:cNvSpPr/>
                <p:nvPr/>
              </p:nvSpPr>
              <p:spPr>
                <a:xfrm flipH="1" flipV="1">
                  <a:off x="684002" y="278360"/>
                  <a:ext cx="614300" cy="763812"/>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3" name="Line"/>
                <p:cNvSpPr/>
                <p:nvPr/>
              </p:nvSpPr>
              <p:spPr>
                <a:xfrm flipV="1">
                  <a:off x="561718" y="285840"/>
                  <a:ext cx="116916" cy="656800"/>
                </a:xfrm>
                <a:prstGeom prst="line">
                  <a:avLst/>
                </a:prstGeom>
                <a:noFill/>
                <a:ln w="38100" cap="flat">
                  <a:solidFill>
                    <a:srgbClr val="E7AC8C"/>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4" name="Line"/>
                <p:cNvSpPr/>
                <p:nvPr/>
              </p:nvSpPr>
              <p:spPr>
                <a:xfrm flipH="1" flipV="1">
                  <a:off x="688131" y="282262"/>
                  <a:ext cx="104597" cy="995298"/>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5" name="Line"/>
                <p:cNvSpPr/>
                <p:nvPr/>
              </p:nvSpPr>
              <p:spPr>
                <a:xfrm flipH="1">
                  <a:off x="543728" y="539498"/>
                  <a:ext cx="894847" cy="386653"/>
                </a:xfrm>
                <a:prstGeom prst="line">
                  <a:avLst/>
                </a:prstGeom>
                <a:noFill/>
                <a:ln w="31750" cap="flat">
                  <a:solidFill>
                    <a:srgbClr val="E7AC8C"/>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6" name="Line"/>
                <p:cNvSpPr/>
                <p:nvPr/>
              </p:nvSpPr>
              <p:spPr>
                <a:xfrm flipH="1" flipV="1">
                  <a:off x="560305" y="893754"/>
                  <a:ext cx="204944" cy="482545"/>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7" name="Line"/>
                <p:cNvSpPr/>
                <p:nvPr/>
              </p:nvSpPr>
              <p:spPr>
                <a:xfrm flipH="1">
                  <a:off x="747152" y="523899"/>
                  <a:ext cx="642958" cy="744797"/>
                </a:xfrm>
                <a:prstGeom prst="line">
                  <a:avLst/>
                </a:prstGeom>
                <a:noFill/>
                <a:ln w="381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8" name="Oval"/>
                <p:cNvSpPr/>
                <p:nvPr/>
              </p:nvSpPr>
              <p:spPr>
                <a:xfrm rot="21600000">
                  <a:off x="617466" y="203504"/>
                  <a:ext cx="142493" cy="147116"/>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9" name="Line"/>
                <p:cNvSpPr/>
                <p:nvPr/>
              </p:nvSpPr>
              <p:spPr>
                <a:xfrm flipH="1">
                  <a:off x="744227" y="1048046"/>
                  <a:ext cx="554278" cy="259164"/>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0" name="Line"/>
                <p:cNvSpPr/>
                <p:nvPr/>
              </p:nvSpPr>
              <p:spPr>
                <a:xfrm flipH="1" flipV="1">
                  <a:off x="112927" y="1135193"/>
                  <a:ext cx="555682" cy="151494"/>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1" name="Circle"/>
                <p:cNvSpPr/>
                <p:nvPr/>
              </p:nvSpPr>
              <p:spPr>
                <a:xfrm rot="21600000">
                  <a:off x="642825" y="1203399"/>
                  <a:ext cx="222298" cy="224810"/>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36384A"/>
                      </a:solidFill>
                      <a:latin typeface="Helvetica Neue Medium"/>
                      <a:ea typeface="Helvetica Neue Medium"/>
                      <a:cs typeface="Helvetica Neue Medium"/>
                      <a:sym typeface="Helvetica Neue Medium"/>
                    </a:defRPr>
                  </a:pPr>
                  <a:endParaRPr/>
                </a:p>
              </p:txBody>
            </p:sp>
            <p:sp>
              <p:nvSpPr>
                <p:cNvPr id="2202" name="Line"/>
                <p:cNvSpPr/>
                <p:nvPr/>
              </p:nvSpPr>
              <p:spPr>
                <a:xfrm flipH="1" flipV="1">
                  <a:off x="1572099" y="44980"/>
                  <a:ext cx="288734" cy="307713"/>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3" name="Line"/>
                <p:cNvSpPr/>
                <p:nvPr/>
              </p:nvSpPr>
              <p:spPr>
                <a:xfrm flipH="1" flipV="1">
                  <a:off x="1295657" y="1038444"/>
                  <a:ext cx="204679" cy="435362"/>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4" name="Line"/>
                <p:cNvSpPr/>
                <p:nvPr/>
              </p:nvSpPr>
              <p:spPr>
                <a:xfrm flipV="1">
                  <a:off x="1423799" y="113594"/>
                  <a:ext cx="190535" cy="358730"/>
                </a:xfrm>
                <a:prstGeom prst="line">
                  <a:avLst/>
                </a:prstGeom>
                <a:noFill/>
                <a:ln w="38100" cap="flat">
                  <a:solidFill>
                    <a:srgbClr val="E7AC8C"/>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5" name="Line"/>
                <p:cNvSpPr/>
                <p:nvPr/>
              </p:nvSpPr>
              <p:spPr>
                <a:xfrm flipH="1" flipV="1">
                  <a:off x="1656638" y="178513"/>
                  <a:ext cx="153187" cy="513918"/>
                </a:xfrm>
                <a:prstGeom prst="line">
                  <a:avLst/>
                </a:prstGeom>
                <a:noFill/>
                <a:ln w="190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6" name="Line"/>
                <p:cNvSpPr/>
                <p:nvPr/>
              </p:nvSpPr>
              <p:spPr>
                <a:xfrm flipH="1" flipV="1">
                  <a:off x="1583413" y="84758"/>
                  <a:ext cx="442130" cy="1"/>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7" name="Line"/>
                <p:cNvSpPr/>
                <p:nvPr/>
              </p:nvSpPr>
              <p:spPr>
                <a:xfrm flipH="1">
                  <a:off x="1452796" y="1128347"/>
                  <a:ext cx="201018" cy="340529"/>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8" name="Line"/>
                <p:cNvSpPr/>
                <p:nvPr/>
              </p:nvSpPr>
              <p:spPr>
                <a:xfrm flipH="1">
                  <a:off x="1456093" y="331901"/>
                  <a:ext cx="418767" cy="149866"/>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9" name="Circle"/>
                <p:cNvSpPr/>
                <p:nvPr/>
              </p:nvSpPr>
              <p:spPr>
                <a:xfrm rot="21600000">
                  <a:off x="1508774" y="-1"/>
                  <a:ext cx="222299" cy="224811"/>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36384A"/>
                      </a:solidFill>
                      <a:latin typeface="Helvetica Neue Medium"/>
                      <a:ea typeface="Helvetica Neue Medium"/>
                      <a:cs typeface="Helvetica Neue Medium"/>
                      <a:sym typeface="Helvetica Neue Medium"/>
                    </a:defRPr>
                  </a:pPr>
                  <a:endParaRPr/>
                </a:p>
              </p:txBody>
            </p:sp>
            <p:sp>
              <p:nvSpPr>
                <p:cNvPr id="2210" name="Line"/>
                <p:cNvSpPr/>
                <p:nvPr/>
              </p:nvSpPr>
              <p:spPr>
                <a:xfrm flipH="1" flipV="1">
                  <a:off x="1419675" y="509439"/>
                  <a:ext cx="400496" cy="209603"/>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1" name="Oval"/>
                <p:cNvSpPr/>
                <p:nvPr/>
              </p:nvSpPr>
              <p:spPr>
                <a:xfrm rot="21600000">
                  <a:off x="1265375" y="386095"/>
                  <a:ext cx="265243" cy="277144"/>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2" name="Line"/>
                <p:cNvSpPr/>
                <p:nvPr/>
              </p:nvSpPr>
              <p:spPr>
                <a:xfrm flipH="1">
                  <a:off x="1862668" y="80271"/>
                  <a:ext cx="142845" cy="277989"/>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3" name="Oval"/>
                <p:cNvSpPr/>
                <p:nvPr/>
              </p:nvSpPr>
              <p:spPr>
                <a:xfrm rot="21600000">
                  <a:off x="1806575" y="278627"/>
                  <a:ext cx="142492" cy="147116"/>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4" name="Circle"/>
                <p:cNvSpPr/>
                <p:nvPr/>
              </p:nvSpPr>
              <p:spPr>
                <a:xfrm rot="21600000">
                  <a:off x="1945635" y="12412"/>
                  <a:ext cx="123494" cy="127501"/>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5" name="Circle"/>
                <p:cNvSpPr/>
                <p:nvPr/>
              </p:nvSpPr>
              <p:spPr>
                <a:xfrm rot="21600000">
                  <a:off x="1231792" y="994169"/>
                  <a:ext cx="123494" cy="127500"/>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6" name="Line"/>
                <p:cNvSpPr/>
                <p:nvPr/>
              </p:nvSpPr>
              <p:spPr>
                <a:xfrm>
                  <a:off x="1656577" y="1097444"/>
                  <a:ext cx="274028" cy="292039"/>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7" name="Line"/>
                <p:cNvSpPr/>
                <p:nvPr/>
              </p:nvSpPr>
              <p:spPr>
                <a:xfrm flipV="1">
                  <a:off x="1488732" y="1362986"/>
                  <a:ext cx="455468" cy="86570"/>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8" name="Oval"/>
                <p:cNvSpPr/>
                <p:nvPr/>
              </p:nvSpPr>
              <p:spPr>
                <a:xfrm rot="21600000">
                  <a:off x="1862844" y="1302162"/>
                  <a:ext cx="142493" cy="147116"/>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9" name="Oval"/>
                <p:cNvSpPr/>
                <p:nvPr/>
              </p:nvSpPr>
              <p:spPr>
                <a:xfrm rot="21600000">
                  <a:off x="1404183" y="1368550"/>
                  <a:ext cx="157014" cy="170408"/>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0" name="Line"/>
                <p:cNvSpPr/>
                <p:nvPr/>
              </p:nvSpPr>
              <p:spPr>
                <a:xfrm flipV="1">
                  <a:off x="1666842" y="743733"/>
                  <a:ext cx="150193" cy="360391"/>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1" name="Oval"/>
                <p:cNvSpPr/>
                <p:nvPr/>
              </p:nvSpPr>
              <p:spPr>
                <a:xfrm rot="21600000">
                  <a:off x="1740772" y="651510"/>
                  <a:ext cx="142493" cy="147116"/>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2" name="Oval"/>
                <p:cNvSpPr/>
                <p:nvPr/>
              </p:nvSpPr>
              <p:spPr>
                <a:xfrm rot="21600000">
                  <a:off x="1625146" y="1061469"/>
                  <a:ext cx="80661" cy="85963"/>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3" name="Line"/>
                <p:cNvSpPr/>
                <p:nvPr/>
              </p:nvSpPr>
              <p:spPr>
                <a:xfrm flipH="1">
                  <a:off x="56963" y="911271"/>
                  <a:ext cx="527143" cy="255790"/>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4" name="Oval"/>
                <p:cNvSpPr/>
                <p:nvPr/>
              </p:nvSpPr>
              <p:spPr>
                <a:xfrm rot="21600000">
                  <a:off x="-1" y="1061469"/>
                  <a:ext cx="142493" cy="147115"/>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5" name="Oval"/>
                <p:cNvSpPr/>
                <p:nvPr/>
              </p:nvSpPr>
              <p:spPr>
                <a:xfrm rot="21600000">
                  <a:off x="486874" y="820470"/>
                  <a:ext cx="157014" cy="170409"/>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2283" name="Group"/>
              <p:cNvGrpSpPr/>
              <p:nvPr/>
            </p:nvGrpSpPr>
            <p:grpSpPr>
              <a:xfrm>
                <a:off x="3594699" y="5192935"/>
                <a:ext cx="1997407" cy="1807737"/>
                <a:chOff x="0" y="0"/>
                <a:chExt cx="1997405" cy="1807736"/>
              </a:xfrm>
            </p:grpSpPr>
            <p:grpSp>
              <p:nvGrpSpPr>
                <p:cNvPr id="2240" name="Group"/>
                <p:cNvGrpSpPr/>
                <p:nvPr/>
              </p:nvGrpSpPr>
              <p:grpSpPr>
                <a:xfrm>
                  <a:off x="928534" y="1145855"/>
                  <a:ext cx="979347" cy="661882"/>
                  <a:chOff x="0" y="0"/>
                  <a:chExt cx="979345" cy="661880"/>
                </a:xfrm>
              </p:grpSpPr>
              <p:sp>
                <p:nvSpPr>
                  <p:cNvPr id="2227" name="Circle"/>
                  <p:cNvSpPr/>
                  <p:nvPr/>
                </p:nvSpPr>
                <p:spPr>
                  <a:xfrm>
                    <a:off x="0" y="473545"/>
                    <a:ext cx="188336" cy="188336"/>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28" name="Circle"/>
                  <p:cNvSpPr/>
                  <p:nvPr/>
                </p:nvSpPr>
                <p:spPr>
                  <a:xfrm>
                    <a:off x="263669" y="473545"/>
                    <a:ext cx="188337" cy="188336"/>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29" name="Circle"/>
                  <p:cNvSpPr/>
                  <p:nvPr/>
                </p:nvSpPr>
                <p:spPr>
                  <a:xfrm>
                    <a:off x="527340" y="473545"/>
                    <a:ext cx="188336" cy="188336"/>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0" name="Circle"/>
                  <p:cNvSpPr/>
                  <p:nvPr/>
                </p:nvSpPr>
                <p:spPr>
                  <a:xfrm>
                    <a:off x="131835" y="20987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1" name="Line"/>
                  <p:cNvSpPr/>
                  <p:nvPr/>
                </p:nvSpPr>
                <p:spPr>
                  <a:xfrm flipV="1">
                    <a:off x="280803" y="95458"/>
                    <a:ext cx="175019" cy="175020"/>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2" name="Line"/>
                  <p:cNvSpPr/>
                  <p:nvPr/>
                </p:nvSpPr>
                <p:spPr>
                  <a:xfrm flipH="1" flipV="1">
                    <a:off x="747965" y="323556"/>
                    <a:ext cx="123758" cy="214354"/>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3" name="Line"/>
                  <p:cNvSpPr/>
                  <p:nvPr/>
                </p:nvSpPr>
                <p:spPr>
                  <a:xfrm flipV="1">
                    <a:off x="9409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4" name="Line"/>
                  <p:cNvSpPr/>
                  <p:nvPr/>
                </p:nvSpPr>
                <p:spPr>
                  <a:xfrm flipV="1">
                    <a:off x="62143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5" name="Line"/>
                  <p:cNvSpPr/>
                  <p:nvPr/>
                </p:nvSpPr>
                <p:spPr>
                  <a:xfrm flipH="1" flipV="1">
                    <a:off x="222432"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6" name="Line"/>
                  <p:cNvSpPr/>
                  <p:nvPr/>
                </p:nvSpPr>
                <p:spPr>
                  <a:xfrm flipH="1" flipV="1">
                    <a:off x="525330" y="95458"/>
                    <a:ext cx="192355" cy="155767"/>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7" name="Circle"/>
                  <p:cNvSpPr/>
                  <p:nvPr/>
                </p:nvSpPr>
                <p:spPr>
                  <a:xfrm>
                    <a:off x="394764" y="0"/>
                    <a:ext cx="188336"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8" name="Circle"/>
                  <p:cNvSpPr/>
                  <p:nvPr/>
                </p:nvSpPr>
                <p:spPr>
                  <a:xfrm>
                    <a:off x="646618" y="20987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9" name="Circle"/>
                  <p:cNvSpPr/>
                  <p:nvPr/>
                </p:nvSpPr>
                <p:spPr>
                  <a:xfrm>
                    <a:off x="791009" y="473545"/>
                    <a:ext cx="188337"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nvGrpSpPr>
                <p:cNvPr id="2254" name="Group"/>
                <p:cNvGrpSpPr/>
                <p:nvPr/>
              </p:nvGrpSpPr>
              <p:grpSpPr>
                <a:xfrm>
                  <a:off x="1018060" y="-1"/>
                  <a:ext cx="979346" cy="661883"/>
                  <a:chOff x="0" y="0"/>
                  <a:chExt cx="979345" cy="661881"/>
                </a:xfrm>
              </p:grpSpPr>
              <p:sp>
                <p:nvSpPr>
                  <p:cNvPr id="2241" name="Circle"/>
                  <p:cNvSpPr/>
                  <p:nvPr/>
                </p:nvSpPr>
                <p:spPr>
                  <a:xfrm>
                    <a:off x="0" y="47354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2" name="Circle"/>
                  <p:cNvSpPr/>
                  <p:nvPr/>
                </p:nvSpPr>
                <p:spPr>
                  <a:xfrm>
                    <a:off x="26366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3" name="Circle"/>
                  <p:cNvSpPr/>
                  <p:nvPr/>
                </p:nvSpPr>
                <p:spPr>
                  <a:xfrm>
                    <a:off x="52733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4" name="Circle"/>
                  <p:cNvSpPr/>
                  <p:nvPr/>
                </p:nvSpPr>
                <p:spPr>
                  <a:xfrm>
                    <a:off x="131835" y="20987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5" name="Line"/>
                  <p:cNvSpPr/>
                  <p:nvPr/>
                </p:nvSpPr>
                <p:spPr>
                  <a:xfrm flipV="1">
                    <a:off x="280803" y="95458"/>
                    <a:ext cx="175019" cy="175020"/>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6" name="Line"/>
                  <p:cNvSpPr/>
                  <p:nvPr/>
                </p:nvSpPr>
                <p:spPr>
                  <a:xfrm flipH="1" flipV="1">
                    <a:off x="747965" y="323556"/>
                    <a:ext cx="123758" cy="214354"/>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7" name="Line"/>
                  <p:cNvSpPr/>
                  <p:nvPr/>
                </p:nvSpPr>
                <p:spPr>
                  <a:xfrm flipV="1">
                    <a:off x="9409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8" name="Line"/>
                  <p:cNvSpPr/>
                  <p:nvPr/>
                </p:nvSpPr>
                <p:spPr>
                  <a:xfrm flipV="1">
                    <a:off x="62143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9" name="Line"/>
                  <p:cNvSpPr/>
                  <p:nvPr/>
                </p:nvSpPr>
                <p:spPr>
                  <a:xfrm flipH="1" flipV="1">
                    <a:off x="222432"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50" name="Line"/>
                  <p:cNvSpPr/>
                  <p:nvPr/>
                </p:nvSpPr>
                <p:spPr>
                  <a:xfrm flipH="1" flipV="1">
                    <a:off x="525330" y="95459"/>
                    <a:ext cx="192355" cy="155766"/>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51" name="Circle"/>
                  <p:cNvSpPr/>
                  <p:nvPr/>
                </p:nvSpPr>
                <p:spPr>
                  <a:xfrm>
                    <a:off x="394764" y="0"/>
                    <a:ext cx="188336"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2" name="Circle"/>
                  <p:cNvSpPr/>
                  <p:nvPr/>
                </p:nvSpPr>
                <p:spPr>
                  <a:xfrm>
                    <a:off x="646618" y="20987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3" name="Circle"/>
                  <p:cNvSpPr/>
                  <p:nvPr/>
                </p:nvSpPr>
                <p:spPr>
                  <a:xfrm>
                    <a:off x="791009" y="47354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nvGrpSpPr>
                <p:cNvPr id="2268" name="Group"/>
                <p:cNvGrpSpPr/>
                <p:nvPr/>
              </p:nvGrpSpPr>
              <p:grpSpPr>
                <a:xfrm>
                  <a:off x="513197" y="231537"/>
                  <a:ext cx="979347" cy="661882"/>
                  <a:chOff x="0" y="0"/>
                  <a:chExt cx="979345" cy="661881"/>
                </a:xfrm>
              </p:grpSpPr>
              <p:sp>
                <p:nvSpPr>
                  <p:cNvPr id="2255" name="Circle"/>
                  <p:cNvSpPr/>
                  <p:nvPr/>
                </p:nvSpPr>
                <p:spPr>
                  <a:xfrm>
                    <a:off x="0" y="47354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6" name="Circle"/>
                  <p:cNvSpPr/>
                  <p:nvPr/>
                </p:nvSpPr>
                <p:spPr>
                  <a:xfrm>
                    <a:off x="26366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7" name="Circle"/>
                  <p:cNvSpPr/>
                  <p:nvPr/>
                </p:nvSpPr>
                <p:spPr>
                  <a:xfrm>
                    <a:off x="79100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8" name="Circle"/>
                  <p:cNvSpPr/>
                  <p:nvPr/>
                </p:nvSpPr>
                <p:spPr>
                  <a:xfrm>
                    <a:off x="131835" y="20987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9" name="Line"/>
                  <p:cNvSpPr/>
                  <p:nvPr/>
                </p:nvSpPr>
                <p:spPr>
                  <a:xfrm flipV="1">
                    <a:off x="263468" y="95458"/>
                    <a:ext cx="192354" cy="155766"/>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0" name="Line"/>
                  <p:cNvSpPr/>
                  <p:nvPr/>
                </p:nvSpPr>
                <p:spPr>
                  <a:xfrm flipH="1" flipV="1">
                    <a:off x="747965"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1" name="Line"/>
                  <p:cNvSpPr/>
                  <p:nvPr/>
                </p:nvSpPr>
                <p:spPr>
                  <a:xfrm flipV="1">
                    <a:off x="9409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2" name="Line"/>
                  <p:cNvSpPr/>
                  <p:nvPr/>
                </p:nvSpPr>
                <p:spPr>
                  <a:xfrm flipV="1">
                    <a:off x="621430" y="323556"/>
                    <a:ext cx="123758" cy="214354"/>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3" name="Line"/>
                  <p:cNvSpPr/>
                  <p:nvPr/>
                </p:nvSpPr>
                <p:spPr>
                  <a:xfrm flipH="1" flipV="1">
                    <a:off x="222432" y="323556"/>
                    <a:ext cx="123757"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4" name="Line"/>
                  <p:cNvSpPr/>
                  <p:nvPr/>
                </p:nvSpPr>
                <p:spPr>
                  <a:xfrm flipH="1" flipV="1">
                    <a:off x="525330" y="95458"/>
                    <a:ext cx="192355" cy="155766"/>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5" name="Circle"/>
                  <p:cNvSpPr/>
                  <p:nvPr/>
                </p:nvSpPr>
                <p:spPr>
                  <a:xfrm>
                    <a:off x="394764" y="0"/>
                    <a:ext cx="188337"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66" name="Circle"/>
                  <p:cNvSpPr/>
                  <p:nvPr/>
                </p:nvSpPr>
                <p:spPr>
                  <a:xfrm>
                    <a:off x="646618" y="20987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67" name="Circle"/>
                  <p:cNvSpPr/>
                  <p:nvPr/>
                </p:nvSpPr>
                <p:spPr>
                  <a:xfrm>
                    <a:off x="527339" y="47354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nvGrpSpPr>
                <p:cNvPr id="2282" name="Group"/>
                <p:cNvGrpSpPr/>
                <p:nvPr/>
              </p:nvGrpSpPr>
              <p:grpSpPr>
                <a:xfrm>
                  <a:off x="0" y="475243"/>
                  <a:ext cx="979346" cy="661882"/>
                  <a:chOff x="0" y="0"/>
                  <a:chExt cx="979345" cy="661881"/>
                </a:xfrm>
              </p:grpSpPr>
              <p:sp>
                <p:nvSpPr>
                  <p:cNvPr id="2269" name="Circle"/>
                  <p:cNvSpPr/>
                  <p:nvPr/>
                </p:nvSpPr>
                <p:spPr>
                  <a:xfrm>
                    <a:off x="0" y="47354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0" name="Circle"/>
                  <p:cNvSpPr/>
                  <p:nvPr/>
                </p:nvSpPr>
                <p:spPr>
                  <a:xfrm>
                    <a:off x="52733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1" name="Line"/>
                  <p:cNvSpPr/>
                  <p:nvPr/>
                </p:nvSpPr>
                <p:spPr>
                  <a:xfrm flipV="1">
                    <a:off x="280803" y="95458"/>
                    <a:ext cx="175019" cy="175020"/>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2" name="Line"/>
                  <p:cNvSpPr/>
                  <p:nvPr/>
                </p:nvSpPr>
                <p:spPr>
                  <a:xfrm flipH="1" flipV="1">
                    <a:off x="747965" y="323557"/>
                    <a:ext cx="123758" cy="214353"/>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3" name="Line"/>
                  <p:cNvSpPr/>
                  <p:nvPr/>
                </p:nvSpPr>
                <p:spPr>
                  <a:xfrm flipV="1">
                    <a:off x="94090" y="323557"/>
                    <a:ext cx="123758" cy="214353"/>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4" name="Line"/>
                  <p:cNvSpPr/>
                  <p:nvPr/>
                </p:nvSpPr>
                <p:spPr>
                  <a:xfrm flipV="1">
                    <a:off x="621430" y="323557"/>
                    <a:ext cx="123758" cy="214353"/>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5" name="Line"/>
                  <p:cNvSpPr/>
                  <p:nvPr/>
                </p:nvSpPr>
                <p:spPr>
                  <a:xfrm flipH="1" flipV="1">
                    <a:off x="222432" y="323557"/>
                    <a:ext cx="123758" cy="214353"/>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6" name="Line"/>
                  <p:cNvSpPr/>
                  <p:nvPr/>
                </p:nvSpPr>
                <p:spPr>
                  <a:xfrm flipH="1" flipV="1">
                    <a:off x="525330" y="95459"/>
                    <a:ext cx="192355" cy="155766"/>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7" name="Circle"/>
                  <p:cNvSpPr/>
                  <p:nvPr/>
                </p:nvSpPr>
                <p:spPr>
                  <a:xfrm>
                    <a:off x="394764" y="0"/>
                    <a:ext cx="188336"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8" name="Circle"/>
                  <p:cNvSpPr/>
                  <p:nvPr/>
                </p:nvSpPr>
                <p:spPr>
                  <a:xfrm>
                    <a:off x="646618" y="20987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9" name="Circle"/>
                  <p:cNvSpPr/>
                  <p:nvPr/>
                </p:nvSpPr>
                <p:spPr>
                  <a:xfrm>
                    <a:off x="79100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80" name="Circle"/>
                  <p:cNvSpPr/>
                  <p:nvPr/>
                </p:nvSpPr>
                <p:spPr>
                  <a:xfrm>
                    <a:off x="131835" y="209875"/>
                    <a:ext cx="188336"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81" name="Circle"/>
                  <p:cNvSpPr/>
                  <p:nvPr/>
                </p:nvSpPr>
                <p:spPr>
                  <a:xfrm>
                    <a:off x="263669" y="47354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pic>
            <p:nvPicPr>
              <p:cNvPr id="2284" name="005-visualizing-dendrograms-cutree-1.png" descr="005-visualizing-dendrograms-cutree-1.png"/>
              <p:cNvPicPr>
                <a:picLocks noChangeAspect="1"/>
              </p:cNvPicPr>
              <p:nvPr/>
            </p:nvPicPr>
            <p:blipFill>
              <a:blip r:embed="rId5"/>
              <a:srcRect l="10919" t="9574" r="21851" b="17640"/>
              <a:stretch>
                <a:fillRect/>
              </a:stretch>
            </p:blipFill>
            <p:spPr>
              <a:xfrm>
                <a:off x="6023284" y="1297702"/>
                <a:ext cx="2190611" cy="1625372"/>
              </a:xfrm>
              <a:prstGeom prst="rect">
                <a:avLst/>
              </a:prstGeom>
              <a:ln w="12700" cap="flat">
                <a:noFill/>
                <a:miter lim="400000"/>
              </a:ln>
              <a:effectLst/>
            </p:spPr>
          </p:pic>
          <p:sp>
            <p:nvSpPr>
              <p:cNvPr id="2285" name="NETWORK ANALYSIS"/>
              <p:cNvSpPr txBox="1"/>
              <p:nvPr/>
            </p:nvSpPr>
            <p:spPr>
              <a:xfrm>
                <a:off x="8001861" y="4029680"/>
                <a:ext cx="3312634" cy="4795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solidFill>
                      <a:srgbClr val="374556"/>
                    </a:solidFill>
                    <a:latin typeface="Helvetica"/>
                    <a:ea typeface="Helvetica"/>
                    <a:cs typeface="Helvetica"/>
                    <a:sym typeface="Helvetica"/>
                  </a:defRPr>
                </a:lvl1pPr>
              </a:lstStyle>
              <a:p>
                <a:r>
                  <a:t>NETWORK ANALYSIS</a:t>
                </a:r>
              </a:p>
            </p:txBody>
          </p:sp>
          <p:sp>
            <p:nvSpPr>
              <p:cNvPr id="2286" name="Circle"/>
              <p:cNvSpPr/>
              <p:nvPr/>
            </p:nvSpPr>
            <p:spPr>
              <a:xfrm>
                <a:off x="5748982" y="858537"/>
                <a:ext cx="2786314" cy="2786314"/>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sp>
            <p:nvSpPr>
              <p:cNvPr id="2287" name="MACHINE LEARNING"/>
              <p:cNvSpPr txBox="1"/>
              <p:nvPr/>
            </p:nvSpPr>
            <p:spPr>
              <a:xfrm>
                <a:off x="3142429" y="3998757"/>
                <a:ext cx="3205177" cy="5414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solidFill>
                      <a:srgbClr val="374556"/>
                    </a:solidFill>
                    <a:latin typeface="Helvetica"/>
                    <a:ea typeface="Helvetica"/>
                    <a:cs typeface="Helvetica"/>
                    <a:sym typeface="Helvetica"/>
                  </a:defRPr>
                </a:lvl1pPr>
              </a:lstStyle>
              <a:p>
                <a:r>
                  <a:t>MACHINE LEARNING</a:t>
                </a:r>
              </a:p>
            </p:txBody>
          </p:sp>
          <p:sp>
            <p:nvSpPr>
              <p:cNvPr id="2288" name="Circle"/>
              <p:cNvSpPr/>
              <p:nvPr/>
            </p:nvSpPr>
            <p:spPr>
              <a:xfrm>
                <a:off x="950977" y="858404"/>
                <a:ext cx="2786315" cy="2786314"/>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sp>
            <p:nvSpPr>
              <p:cNvPr id="2289" name="Circle"/>
              <p:cNvSpPr/>
              <p:nvPr/>
            </p:nvSpPr>
            <p:spPr>
              <a:xfrm>
                <a:off x="3351860" y="4727116"/>
                <a:ext cx="2786314" cy="2786315"/>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sp>
            <p:nvSpPr>
              <p:cNvPr id="2290" name="Circle"/>
              <p:cNvSpPr/>
              <p:nvPr/>
            </p:nvSpPr>
            <p:spPr>
              <a:xfrm>
                <a:off x="8265021" y="4727116"/>
                <a:ext cx="2786314" cy="2786315"/>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grpSp>
      </p:grpSp>
      <p:sp>
        <p:nvSpPr>
          <p:cNvPr id="2293" name="Rounded Rectangle"/>
          <p:cNvSpPr/>
          <p:nvPr/>
        </p:nvSpPr>
        <p:spPr>
          <a:xfrm>
            <a:off x="1467607" y="4579240"/>
            <a:ext cx="7989119" cy="812260"/>
          </a:xfrm>
          <a:prstGeom prst="roundRect">
            <a:avLst>
              <a:gd name="adj" fmla="val 23453"/>
            </a:avLst>
          </a:prstGeom>
          <a:solidFill>
            <a:srgbClr val="374556"/>
          </a:solidFill>
          <a:ln w="12700">
            <a:miter lim="400000"/>
          </a:ln>
        </p:spPr>
        <p:txBody>
          <a:bodyPr lIns="45719" rIns="45719" anchor="ctr"/>
          <a:lstStyle/>
          <a:p>
            <a:endParaRPr/>
          </a:p>
        </p:txBody>
      </p:sp>
      <p:sp>
        <p:nvSpPr>
          <p:cNvPr id="2294" name="HIGH THROUGHPUT DATA"/>
          <p:cNvSpPr txBox="1"/>
          <p:nvPr/>
        </p:nvSpPr>
        <p:spPr>
          <a:xfrm>
            <a:off x="3064250" y="4705970"/>
            <a:ext cx="4795832"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900" b="1">
                <a:solidFill>
                  <a:srgbClr val="FFFFFF"/>
                </a:solidFill>
                <a:latin typeface="Helvetica"/>
                <a:ea typeface="Helvetica"/>
                <a:cs typeface="Helvetica"/>
                <a:sym typeface="Helvetica"/>
              </a:defRPr>
            </a:lvl1pPr>
          </a:lstStyle>
          <a:p>
            <a:r>
              <a:t>HIGH THROUGHPUT DATA</a:t>
            </a:r>
          </a:p>
        </p:txBody>
      </p:sp>
      <p:sp>
        <p:nvSpPr>
          <p:cNvPr id="2295" name="36"/>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36</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2" grpId="1" animBg="1" advAuto="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8" name="bioinformatics_illustration_web.jpg" descr="bioinformatics_illustration_web.jpg"/>
          <p:cNvPicPr>
            <a:picLocks noChangeAspect="1"/>
          </p:cNvPicPr>
          <p:nvPr/>
        </p:nvPicPr>
        <p:blipFill>
          <a:blip r:embed="rId2">
            <a:alphaModFix amt="50148"/>
          </a:blip>
          <a:srcRect t="105" b="954"/>
          <a:stretch>
            <a:fillRect/>
          </a:stretch>
        </p:blipFill>
        <p:spPr>
          <a:xfrm rot="5400000">
            <a:off x="7152755" y="4469455"/>
            <a:ext cx="13733239" cy="4777262"/>
          </a:xfrm>
          <a:prstGeom prst="rect">
            <a:avLst/>
          </a:prstGeom>
          <a:ln w="12700">
            <a:miter lim="400000"/>
          </a:ln>
        </p:spPr>
      </p:pic>
      <p:sp>
        <p:nvSpPr>
          <p:cNvPr id="2339" name="Rectangle"/>
          <p:cNvSpPr/>
          <p:nvPr/>
        </p:nvSpPr>
        <p:spPr>
          <a:xfrm>
            <a:off x="15954173" y="-181273"/>
            <a:ext cx="8454415" cy="13924923"/>
          </a:xfrm>
          <a:prstGeom prst="rect">
            <a:avLst/>
          </a:prstGeom>
          <a:solidFill>
            <a:srgbClr val="374556"/>
          </a:solidFill>
          <a:ln w="12700">
            <a:miter lim="400000"/>
          </a:ln>
        </p:spPr>
        <p:txBody>
          <a:bodyPr lIns="45719" rIns="45719" anchor="ctr"/>
          <a:lstStyle/>
          <a:p>
            <a:endParaRPr/>
          </a:p>
        </p:txBody>
      </p:sp>
      <p:grpSp>
        <p:nvGrpSpPr>
          <p:cNvPr id="2343" name="Group"/>
          <p:cNvGrpSpPr/>
          <p:nvPr/>
        </p:nvGrpSpPr>
        <p:grpSpPr>
          <a:xfrm>
            <a:off x="1394494" y="1524000"/>
            <a:ext cx="9486170" cy="3475977"/>
            <a:chOff x="0" y="0"/>
            <a:chExt cx="9486169" cy="3475976"/>
          </a:xfrm>
        </p:grpSpPr>
        <p:sp>
          <p:nvSpPr>
            <p:cNvPr id="2340" name="WANT MO-R-E?"/>
            <p:cNvSpPr txBox="1"/>
            <p:nvPr/>
          </p:nvSpPr>
          <p:spPr>
            <a:xfrm>
              <a:off x="0" y="720813"/>
              <a:ext cx="9486170" cy="27551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WANT MO-R-E?</a:t>
              </a:r>
            </a:p>
          </p:txBody>
        </p:sp>
        <p:sp>
          <p:nvSpPr>
            <p:cNvPr id="2341" name="FROM EXCEL TO R"/>
            <p:cNvSpPr txBox="1"/>
            <p:nvPr/>
          </p:nvSpPr>
          <p:spPr>
            <a:xfrm>
              <a:off x="2127580" y="0"/>
              <a:ext cx="6471696" cy="4369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2342"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344" name="Rectangle"/>
          <p:cNvSpPr/>
          <p:nvPr/>
        </p:nvSpPr>
        <p:spPr>
          <a:xfrm>
            <a:off x="1510893" y="4207301"/>
            <a:ext cx="21247914" cy="8625514"/>
          </a:xfrm>
          <a:prstGeom prst="rect">
            <a:avLst/>
          </a:prstGeom>
          <a:solidFill>
            <a:srgbClr val="FFFFFF"/>
          </a:solidFill>
          <a:ln w="50800">
            <a:solidFill>
              <a:srgbClr val="293441"/>
            </a:solidFill>
            <a:miter lim="400000"/>
          </a:ln>
        </p:spPr>
        <p:txBody>
          <a:bodyPr lIns="45719" rIns="45719" anchor="ctr"/>
          <a:lstStyle/>
          <a:p>
            <a:endParaRPr/>
          </a:p>
        </p:txBody>
      </p:sp>
      <p:sp>
        <p:nvSpPr>
          <p:cNvPr id="2345" name="The Section for Biostatistics offers a number statistics-oriented R courses:"/>
          <p:cNvSpPr txBox="1"/>
          <p:nvPr/>
        </p:nvSpPr>
        <p:spPr>
          <a:xfrm>
            <a:off x="2840057" y="4719566"/>
            <a:ext cx="7137575"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800">
                <a:solidFill>
                  <a:srgbClr val="374556"/>
                </a:solidFill>
                <a:latin typeface="Helvetica"/>
                <a:ea typeface="Helvetica"/>
                <a:cs typeface="Helvetica"/>
                <a:sym typeface="Helvetica"/>
              </a:defRPr>
            </a:lvl1pPr>
          </a:lstStyle>
          <a:p>
            <a:r>
              <a:t>The Section for Biostatistics offers a number statistics-oriented R courses:</a:t>
            </a:r>
          </a:p>
        </p:txBody>
      </p:sp>
      <p:sp>
        <p:nvSpPr>
          <p:cNvPr id="2346" name="38"/>
          <p:cNvSpPr txBox="1"/>
          <p:nvPr/>
        </p:nvSpPr>
        <p:spPr>
          <a:xfrm>
            <a:off x="374649" y="12998449"/>
            <a:ext cx="59711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38</a:t>
            </a:r>
          </a:p>
          <a:p>
            <a:pPr lvl="1">
              <a:defRPr sz="3000">
                <a:solidFill>
                  <a:srgbClr val="EBEBEB"/>
                </a:solidFill>
                <a:latin typeface="Helvetica"/>
                <a:ea typeface="Helvetica"/>
                <a:cs typeface="Helvetica"/>
                <a:sym typeface="Helvetica"/>
              </a:defRPr>
            </a:pPr>
            <a:endParaRPr/>
          </a:p>
        </p:txBody>
      </p:sp>
      <p:pic>
        <p:nvPicPr>
          <p:cNvPr id="2347" name="pasted-movie.png" descr="pasted-movie.png"/>
          <p:cNvPicPr>
            <a:picLocks noChangeAspect="1"/>
          </p:cNvPicPr>
          <p:nvPr/>
        </p:nvPicPr>
        <p:blipFill>
          <a:blip r:embed="rId3"/>
          <a:stretch>
            <a:fillRect/>
          </a:stretch>
        </p:blipFill>
        <p:spPr>
          <a:xfrm>
            <a:off x="2713288" y="6091203"/>
            <a:ext cx="8483601" cy="5257801"/>
          </a:xfrm>
          <a:prstGeom prst="rect">
            <a:avLst/>
          </a:prstGeom>
          <a:ln w="12700">
            <a:miter lim="400000"/>
          </a:ln>
        </p:spPr>
      </p:pic>
      <p:pic>
        <p:nvPicPr>
          <p:cNvPr id="2348" name="pasted-movie.png" descr="pasted-movie.png"/>
          <p:cNvPicPr>
            <a:picLocks noChangeAspect="1"/>
          </p:cNvPicPr>
          <p:nvPr/>
        </p:nvPicPr>
        <p:blipFill>
          <a:blip r:embed="rId4"/>
          <a:stretch>
            <a:fillRect/>
          </a:stretch>
        </p:blipFill>
        <p:spPr>
          <a:xfrm>
            <a:off x="12735704" y="6199153"/>
            <a:ext cx="8420101" cy="5041901"/>
          </a:xfrm>
          <a:prstGeom prst="rect">
            <a:avLst/>
          </a:prstGeom>
          <a:ln w="12700">
            <a:miter lim="400000"/>
          </a:ln>
        </p:spPr>
      </p:pic>
      <p:sp>
        <p:nvSpPr>
          <p:cNvPr id="2349" name="https://publichealth.ku.dk/about-the-department/biostat/"/>
          <p:cNvSpPr txBox="1"/>
          <p:nvPr/>
        </p:nvSpPr>
        <p:spPr>
          <a:xfrm>
            <a:off x="12659238" y="4530076"/>
            <a:ext cx="8891092"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defRPr sz="3000">
                <a:solidFill>
                  <a:srgbClr val="374556"/>
                </a:solidFill>
                <a:latin typeface="Helvetica"/>
                <a:ea typeface="Helvetica"/>
                <a:cs typeface="Helvetica"/>
                <a:sym typeface="Helvetica"/>
              </a:defRPr>
            </a:pPr>
            <a:endParaRPr/>
          </a:p>
          <a:p>
            <a:pPr algn="r">
              <a:defRPr sz="2800">
                <a:solidFill>
                  <a:srgbClr val="374556"/>
                </a:solidFill>
                <a:latin typeface="Helvetica"/>
                <a:ea typeface="Helvetica"/>
                <a:cs typeface="Helvetica"/>
                <a:sym typeface="Helvetica"/>
              </a:defRPr>
            </a:pPr>
            <a:r>
              <a:rPr u="sng">
                <a:hlinkClick r:id="rId5"/>
              </a:rPr>
              <a:t>https://publichealth.ku.dk/about-the-department/biostat/</a:t>
            </a:r>
            <a:r>
              <a:rPr>
                <a:solidFill>
                  <a:srgbClr val="999999"/>
                </a:solidFill>
              </a:rPr>
              <a:t> </a:t>
            </a:r>
            <a:endParaRPr sz="1200">
              <a:solidFill>
                <a:srgbClr val="000000"/>
              </a:solidFill>
            </a:endParaRPr>
          </a:p>
        </p:txBody>
      </p:sp>
      <p:sp>
        <p:nvSpPr>
          <p:cNvPr id="2350" name="* These are screenshots. Go to the website and scroll down to ‘Teaching’"/>
          <p:cNvSpPr txBox="1"/>
          <p:nvPr/>
        </p:nvSpPr>
        <p:spPr>
          <a:xfrm>
            <a:off x="2488690" y="11741730"/>
            <a:ext cx="12590919"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800">
                <a:solidFill>
                  <a:srgbClr val="374556"/>
                </a:solidFill>
                <a:latin typeface="Helvetica"/>
                <a:ea typeface="Helvetica"/>
                <a:cs typeface="Helvetica"/>
                <a:sym typeface="Helvetica"/>
              </a:defRPr>
            </a:pPr>
            <a:r>
              <a:t>* These are screenshots. Go to the website and scroll down to ‘Teaching’</a:t>
            </a:r>
            <a:r>
              <a:rPr>
                <a:solidFill>
                  <a:srgbClr val="000000"/>
                </a:solidFill>
              </a:rPr>
              <a:t> </a:t>
            </a:r>
            <a:r>
              <a:t>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Interactive HPC with </a:t>
            </a:r>
            <a:r>
              <a:rPr lang="en-US" dirty="0" err="1"/>
              <a:t>UCloud</a:t>
            </a:r>
            <a:endParaRPr dirty="0"/>
          </a:p>
        </p:txBody>
      </p:sp>
      <p:pic>
        <p:nvPicPr>
          <p:cNvPr id="6" name="Picture 5">
            <a:extLst>
              <a:ext uri="{FF2B5EF4-FFF2-40B4-BE49-F238E27FC236}">
                <a16:creationId xmlns:a16="http://schemas.microsoft.com/office/drawing/2014/main" id="{47FD6388-3D74-26C1-06B7-52A25C18DF57}"/>
              </a:ext>
            </a:extLst>
          </p:cNvPr>
          <p:cNvPicPr>
            <a:picLocks noChangeAspect="1"/>
          </p:cNvPicPr>
          <p:nvPr/>
        </p:nvPicPr>
        <p:blipFill>
          <a:blip r:embed="rId3"/>
          <a:stretch>
            <a:fillRect/>
          </a:stretch>
        </p:blipFill>
        <p:spPr>
          <a:xfrm>
            <a:off x="12117387" y="2451160"/>
            <a:ext cx="11929593" cy="11245236"/>
          </a:xfrm>
          <a:prstGeom prst="rect">
            <a:avLst/>
          </a:prstGeom>
        </p:spPr>
      </p:pic>
      <p:pic>
        <p:nvPicPr>
          <p:cNvPr id="7" name="Picture 6">
            <a:extLst>
              <a:ext uri="{FF2B5EF4-FFF2-40B4-BE49-F238E27FC236}">
                <a16:creationId xmlns:a16="http://schemas.microsoft.com/office/drawing/2014/main" id="{D5CAE4F0-B9B8-0C08-A659-C23232AB9F91}"/>
              </a:ext>
            </a:extLst>
          </p:cNvPr>
          <p:cNvPicPr>
            <a:picLocks noChangeAspect="1"/>
          </p:cNvPicPr>
          <p:nvPr/>
        </p:nvPicPr>
        <p:blipFill>
          <a:blip r:embed="rId4"/>
          <a:stretch>
            <a:fillRect/>
          </a:stretch>
        </p:blipFill>
        <p:spPr>
          <a:xfrm>
            <a:off x="922763" y="3354620"/>
            <a:ext cx="10604222" cy="5750030"/>
          </a:xfrm>
          <a:prstGeom prst="rect">
            <a:avLst/>
          </a:prstGeom>
          <a:ln>
            <a:solidFill>
              <a:schemeClr val="tx1"/>
            </a:solidFill>
          </a:ln>
        </p:spPr>
      </p:pic>
      <p:sp>
        <p:nvSpPr>
          <p:cNvPr id="10" name="Freeform 9">
            <a:extLst>
              <a:ext uri="{FF2B5EF4-FFF2-40B4-BE49-F238E27FC236}">
                <a16:creationId xmlns:a16="http://schemas.microsoft.com/office/drawing/2014/main" id="{430883F9-1E97-9761-EAF8-DD063E359DEC}"/>
              </a:ext>
            </a:extLst>
          </p:cNvPr>
          <p:cNvSpPr/>
          <p:nvPr/>
        </p:nvSpPr>
        <p:spPr bwMode="auto">
          <a:xfrm rot="1509338" flipH="1">
            <a:off x="9361098" y="6137837"/>
            <a:ext cx="6966442" cy="1440323"/>
          </a:xfrm>
          <a:custGeom>
            <a:avLst/>
            <a:gdLst>
              <a:gd name="connsiteX0" fmla="*/ 0 w 2382981"/>
              <a:gd name="connsiteY0" fmla="*/ 318755 h 720537"/>
              <a:gd name="connsiteX1" fmla="*/ 1288472 w 2382981"/>
              <a:gd name="connsiteY1" fmla="*/ 13955 h 720537"/>
              <a:gd name="connsiteX2" fmla="*/ 2382981 w 2382981"/>
              <a:gd name="connsiteY2" fmla="*/ 720537 h 720537"/>
            </a:gdLst>
            <a:ahLst/>
            <a:cxnLst>
              <a:cxn ang="0">
                <a:pos x="connsiteX0" y="connsiteY0"/>
              </a:cxn>
              <a:cxn ang="0">
                <a:pos x="connsiteX1" y="connsiteY1"/>
              </a:cxn>
              <a:cxn ang="0">
                <a:pos x="connsiteX2" y="connsiteY2"/>
              </a:cxn>
            </a:cxnLst>
            <a:rect l="l" t="t" r="r" b="b"/>
            <a:pathLst>
              <a:path w="2382981" h="720537">
                <a:moveTo>
                  <a:pt x="0" y="318755"/>
                </a:moveTo>
                <a:cubicBezTo>
                  <a:pt x="445654" y="132873"/>
                  <a:pt x="891309" y="-53009"/>
                  <a:pt x="1288472" y="13955"/>
                </a:cubicBezTo>
                <a:cubicBezTo>
                  <a:pt x="1685635" y="80919"/>
                  <a:pt x="2034308" y="400728"/>
                  <a:pt x="2382981" y="720537"/>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11" name="TextBox 10">
            <a:extLst>
              <a:ext uri="{FF2B5EF4-FFF2-40B4-BE49-F238E27FC236}">
                <a16:creationId xmlns:a16="http://schemas.microsoft.com/office/drawing/2014/main" id="{20AB51C5-B7D4-D8B4-A68B-B4A575F1F848}"/>
              </a:ext>
            </a:extLst>
          </p:cNvPr>
          <p:cNvSpPr txBox="1"/>
          <p:nvPr/>
        </p:nvSpPr>
        <p:spPr>
          <a:xfrm>
            <a:off x="6135218" y="4725496"/>
            <a:ext cx="3250116" cy="1938031"/>
          </a:xfrm>
          <a:prstGeom prst="rect">
            <a:avLst/>
          </a:prstGeom>
          <a:noFill/>
        </p:spPr>
        <p:txBody>
          <a:bodyPr wrap="square">
            <a:spAutoFit/>
          </a:bodyPr>
          <a:lstStyle/>
          <a:p>
            <a:pPr algn="ctr" defTabSz="1827886" eaLnBrk="0" fontAlgn="base">
              <a:spcBef>
                <a:spcPct val="0"/>
              </a:spcBef>
              <a:spcAft>
                <a:spcPct val="0"/>
              </a:spcAft>
            </a:pPr>
            <a:r>
              <a:rPr lang="en-US" sz="3998" kern="1200" dirty="0">
                <a:solidFill>
                  <a:srgbClr val="902327"/>
                </a:solidFill>
                <a:latin typeface="Trebuchet MS" panose="020B0703020202090204" pitchFamily="34" charset="0"/>
              </a:rPr>
              <a:t>1. Search &amp; then click on link</a:t>
            </a:r>
            <a:endParaRPr lang="en-DK" sz="4598" kern="1200" dirty="0">
              <a:solidFill>
                <a:srgbClr val="902327"/>
              </a:solidFill>
              <a:latin typeface="Times New Roman" panose="02020603050405020304" pitchFamily="18" charset="0"/>
            </a:endParaRPr>
          </a:p>
        </p:txBody>
      </p:sp>
      <p:sp>
        <p:nvSpPr>
          <p:cNvPr id="12" name="Freeform 11">
            <a:extLst>
              <a:ext uri="{FF2B5EF4-FFF2-40B4-BE49-F238E27FC236}">
                <a16:creationId xmlns:a16="http://schemas.microsoft.com/office/drawing/2014/main" id="{C2006925-86E7-D4EB-C087-9A89C48621AA}"/>
              </a:ext>
            </a:extLst>
          </p:cNvPr>
          <p:cNvSpPr/>
          <p:nvPr/>
        </p:nvSpPr>
        <p:spPr bwMode="auto">
          <a:xfrm>
            <a:off x="7394477" y="7730382"/>
            <a:ext cx="941617" cy="3489528"/>
          </a:xfrm>
          <a:custGeom>
            <a:avLst/>
            <a:gdLst>
              <a:gd name="connsiteX0" fmla="*/ 360218 w 758027"/>
              <a:gd name="connsiteY0" fmla="*/ 0 h 1745673"/>
              <a:gd name="connsiteX1" fmla="*/ 748145 w 758027"/>
              <a:gd name="connsiteY1" fmla="*/ 858982 h 1745673"/>
              <a:gd name="connsiteX2" fmla="*/ 0 w 758027"/>
              <a:gd name="connsiteY2" fmla="*/ 1745673 h 1745673"/>
            </a:gdLst>
            <a:ahLst/>
            <a:cxnLst>
              <a:cxn ang="0">
                <a:pos x="connsiteX0" y="connsiteY0"/>
              </a:cxn>
              <a:cxn ang="0">
                <a:pos x="connsiteX1" y="connsiteY1"/>
              </a:cxn>
              <a:cxn ang="0">
                <a:pos x="connsiteX2" y="connsiteY2"/>
              </a:cxn>
            </a:cxnLst>
            <a:rect l="l" t="t" r="r" b="b"/>
            <a:pathLst>
              <a:path w="758027" h="1745673">
                <a:moveTo>
                  <a:pt x="360218" y="0"/>
                </a:moveTo>
                <a:cubicBezTo>
                  <a:pt x="584199" y="284018"/>
                  <a:pt x="808181" y="568037"/>
                  <a:pt x="748145" y="858982"/>
                </a:cubicBezTo>
                <a:cubicBezTo>
                  <a:pt x="688109" y="1149927"/>
                  <a:pt x="344054" y="1447800"/>
                  <a:pt x="0" y="1745673"/>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13" name="TextBox 12">
            <a:extLst>
              <a:ext uri="{FF2B5EF4-FFF2-40B4-BE49-F238E27FC236}">
                <a16:creationId xmlns:a16="http://schemas.microsoft.com/office/drawing/2014/main" id="{B80F6F1D-C994-BF5D-B13E-3B2BB264B4CD}"/>
              </a:ext>
            </a:extLst>
          </p:cNvPr>
          <p:cNvSpPr txBox="1"/>
          <p:nvPr/>
        </p:nvSpPr>
        <p:spPr>
          <a:xfrm>
            <a:off x="3613186" y="10694478"/>
            <a:ext cx="3705203" cy="1322798"/>
          </a:xfrm>
          <a:prstGeom prst="rect">
            <a:avLst/>
          </a:prstGeom>
          <a:noFill/>
        </p:spPr>
        <p:txBody>
          <a:bodyPr wrap="square">
            <a:spAutoFit/>
          </a:bodyPr>
          <a:lstStyle/>
          <a:p>
            <a:pPr algn="ctr" defTabSz="1827886" eaLnBrk="0" fontAlgn="base">
              <a:spcBef>
                <a:spcPct val="0"/>
              </a:spcBef>
              <a:spcAft>
                <a:spcPct val="0"/>
              </a:spcAft>
            </a:pPr>
            <a:r>
              <a:rPr lang="en-US" sz="3998" kern="1200" dirty="0">
                <a:solidFill>
                  <a:srgbClr val="902327"/>
                </a:solidFill>
                <a:latin typeface="Trebuchet MS" panose="020B0703020202090204" pitchFamily="34" charset="0"/>
              </a:rPr>
              <a:t>2. Sign-in via KU portal</a:t>
            </a:r>
            <a:endParaRPr lang="en-DK" sz="4598" kern="1200" dirty="0">
              <a:solidFill>
                <a:srgbClr val="902327"/>
              </a:solidFill>
              <a:latin typeface="Times New Roman" panose="02020603050405020304" pitchFamily="18" charset="0"/>
            </a:endParaRPr>
          </a:p>
        </p:txBody>
      </p:sp>
      <p:pic>
        <p:nvPicPr>
          <p:cNvPr id="14" name="Graphic 13" descr="Cursor with solid fill">
            <a:extLst>
              <a:ext uri="{FF2B5EF4-FFF2-40B4-BE49-F238E27FC236}">
                <a16:creationId xmlns:a16="http://schemas.microsoft.com/office/drawing/2014/main" id="{48CA86BB-1105-AD4E-AC06-FB9DC4A8C4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37101" y="9436992"/>
            <a:ext cx="1827848" cy="1827848"/>
          </a:xfrm>
          <a:prstGeom prst="rect">
            <a:avLst/>
          </a:prstGeom>
        </p:spPr>
      </p:pic>
      <p:pic>
        <p:nvPicPr>
          <p:cNvPr id="15" name="Graphic 14" descr="Cursor with solid fill">
            <a:extLst>
              <a:ext uri="{FF2B5EF4-FFF2-40B4-BE49-F238E27FC236}">
                <a16:creationId xmlns:a16="http://schemas.microsoft.com/office/drawing/2014/main" id="{18A1739C-678F-650C-A0DC-07D23FA9B1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1862" y="5623391"/>
            <a:ext cx="1827848" cy="1827848"/>
          </a:xfrm>
          <a:prstGeom prst="rect">
            <a:avLst/>
          </a:prstGeom>
        </p:spPr>
      </p:pic>
    </p:spTree>
    <p:extLst>
      <p:ext uri="{BB962C8B-B14F-4D97-AF65-F5344CB8AC3E}">
        <p14:creationId xmlns:p14="http://schemas.microsoft.com/office/powerpoint/2010/main" val="2122723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Rounded Rectangle"/>
          <p:cNvSpPr/>
          <p:nvPr/>
        </p:nvSpPr>
        <p:spPr>
          <a:xfrm>
            <a:off x="8094655" y="3899749"/>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sp>
        <p:nvSpPr>
          <p:cNvPr id="2353" name="Rectangle"/>
          <p:cNvSpPr/>
          <p:nvPr/>
        </p:nvSpPr>
        <p:spPr>
          <a:xfrm>
            <a:off x="-3409" y="-26176"/>
            <a:ext cx="7308701" cy="13768352"/>
          </a:xfrm>
          <a:prstGeom prst="rect">
            <a:avLst/>
          </a:prstGeom>
          <a:solidFill>
            <a:srgbClr val="374556"/>
          </a:solidFill>
          <a:ln w="12700">
            <a:miter lim="400000"/>
          </a:ln>
        </p:spPr>
        <p:txBody>
          <a:bodyPr lIns="45719" rIns="45719" anchor="ctr"/>
          <a:lstStyle/>
          <a:p>
            <a:endParaRPr/>
          </a:p>
        </p:txBody>
      </p:sp>
      <p:sp>
        <p:nvSpPr>
          <p:cNvPr id="2354" name="21"/>
          <p:cNvSpPr txBox="1"/>
          <p:nvPr/>
        </p:nvSpPr>
        <p:spPr>
          <a:xfrm>
            <a:off x="374649" y="12966700"/>
            <a:ext cx="665164"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a:solidFill>
                  <a:srgbClr val="374556"/>
                </a:solidFill>
                <a:latin typeface="Helvetica"/>
                <a:ea typeface="Helvetica"/>
                <a:cs typeface="Helvetica"/>
                <a:sym typeface="Helvetica"/>
              </a:defRPr>
            </a:pPr>
            <a:r>
              <a:t>21</a:t>
            </a:r>
          </a:p>
          <a:p>
            <a:pPr lvl="1">
              <a:defRPr sz="3000">
                <a:solidFill>
                  <a:srgbClr val="EBEBEB"/>
                </a:solidFill>
                <a:latin typeface="Helvetica"/>
                <a:ea typeface="Helvetica"/>
                <a:cs typeface="Helvetica"/>
                <a:sym typeface="Helvetica"/>
              </a:defRPr>
            </a:pPr>
            <a:endParaRPr/>
          </a:p>
        </p:txBody>
      </p:sp>
      <p:sp>
        <p:nvSpPr>
          <p:cNvPr id="2355" name="lme4: https://cran.r-project.org/web/packages/lme4/vignettes/lmer.pdf…"/>
          <p:cNvSpPr txBox="1"/>
          <p:nvPr/>
        </p:nvSpPr>
        <p:spPr>
          <a:xfrm>
            <a:off x="12953723" y="4183891"/>
            <a:ext cx="5778501" cy="2298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spcBef>
                <a:spcPts val="1000"/>
              </a:spcBef>
              <a:defRPr sz="1800"/>
            </a:pPr>
            <a:r>
              <a:rPr b="1"/>
              <a:t>lme4: </a:t>
            </a:r>
            <a:r>
              <a:rPr u="sng">
                <a:hlinkClick r:id="rId2"/>
              </a:rPr>
              <a:t>https://cran.r-project.org/web/packages/lme4/vignettes/lmer.pdf</a:t>
            </a:r>
          </a:p>
          <a:p>
            <a:pPr>
              <a:spcBef>
                <a:spcPts val="1000"/>
              </a:spcBef>
              <a:defRPr sz="1800"/>
            </a:pPr>
            <a:r>
              <a:rPr u="sng">
                <a:hlinkClick r:id="rId3"/>
              </a:rPr>
              <a:t>https://cran.microsoft.com/snapshot/2017-08-01/web/packages/sjPlot/vignettes/sjplmer.html</a:t>
            </a:r>
          </a:p>
          <a:p>
            <a:pPr>
              <a:defRPr sz="1800"/>
            </a:pPr>
            <a:r>
              <a:rPr b="1"/>
              <a:t>glmmTMB</a:t>
            </a:r>
            <a:r>
              <a:t>: </a:t>
            </a:r>
            <a:r>
              <a:rPr u="sng">
                <a:hlinkClick r:id="rId4"/>
              </a:rPr>
              <a:t>https://cran.r-project.org/web/packages/glmmTMB/index.html</a:t>
            </a:r>
            <a:r>
              <a:t> </a:t>
            </a:r>
          </a:p>
        </p:txBody>
      </p:sp>
      <p:sp>
        <p:nvSpPr>
          <p:cNvPr id="2356" name="Rounded Rectangle"/>
          <p:cNvSpPr/>
          <p:nvPr/>
        </p:nvSpPr>
        <p:spPr>
          <a:xfrm>
            <a:off x="8094655" y="541241"/>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sp>
        <p:nvSpPr>
          <p:cNvPr id="2357" name="Rounded Rectangle"/>
          <p:cNvSpPr/>
          <p:nvPr/>
        </p:nvSpPr>
        <p:spPr>
          <a:xfrm>
            <a:off x="8094655" y="7258258"/>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sp>
        <p:nvSpPr>
          <p:cNvPr id="2358" name="Rounded Rectangle"/>
          <p:cNvSpPr/>
          <p:nvPr/>
        </p:nvSpPr>
        <p:spPr>
          <a:xfrm>
            <a:off x="8094655" y="10616766"/>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pic>
        <p:nvPicPr>
          <p:cNvPr id="2359" name="survival-analysis-basics-survival-curves-1.png" descr="survival-analysis-basics-survival-curves-1.png"/>
          <p:cNvPicPr>
            <a:picLocks noChangeAspect="1"/>
          </p:cNvPicPr>
          <p:nvPr/>
        </p:nvPicPr>
        <p:blipFill>
          <a:blip r:embed="rId5"/>
          <a:srcRect l="13247" t="9011" b="32234"/>
          <a:stretch>
            <a:fillRect/>
          </a:stretch>
        </p:blipFill>
        <p:spPr>
          <a:xfrm>
            <a:off x="8372889" y="700983"/>
            <a:ext cx="3508616" cy="2376240"/>
          </a:xfrm>
          <a:prstGeom prst="rect">
            <a:avLst/>
          </a:prstGeom>
          <a:ln w="12700">
            <a:miter lim="400000"/>
          </a:ln>
        </p:spPr>
      </p:pic>
      <p:sp>
        <p:nvSpPr>
          <p:cNvPr id="2360" name="Epidemiological Analysis"/>
          <p:cNvSpPr txBox="1"/>
          <p:nvPr/>
        </p:nvSpPr>
        <p:spPr>
          <a:xfrm>
            <a:off x="12955941" y="6831279"/>
            <a:ext cx="4802067"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Epidemiological Analysis</a:t>
            </a:r>
          </a:p>
        </p:txBody>
      </p:sp>
      <p:sp>
        <p:nvSpPr>
          <p:cNvPr id="2361" name="Mixed-Effects Models"/>
          <p:cNvSpPr txBox="1"/>
          <p:nvPr/>
        </p:nvSpPr>
        <p:spPr>
          <a:xfrm>
            <a:off x="12950887" y="3523029"/>
            <a:ext cx="5336839"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Mixed-Effects Models</a:t>
            </a:r>
          </a:p>
        </p:txBody>
      </p:sp>
      <p:sp>
        <p:nvSpPr>
          <p:cNvPr id="2362" name="Elastic-Net Regression (R"/>
          <p:cNvSpPr txBox="1"/>
          <p:nvPr/>
        </p:nvSpPr>
        <p:spPr>
          <a:xfrm>
            <a:off x="12950731" y="10439400"/>
            <a:ext cx="4192241"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Elastic-Net Regression (R</a:t>
            </a:r>
          </a:p>
        </p:txBody>
      </p:sp>
      <p:pic>
        <p:nvPicPr>
          <p:cNvPr id="2363" name="lass.png" descr="lass.png"/>
          <p:cNvPicPr>
            <a:picLocks/>
          </p:cNvPicPr>
          <p:nvPr/>
        </p:nvPicPr>
        <p:blipFill>
          <a:blip r:embed="rId6"/>
          <a:srcRect l="7245" t="76018" r="52956" b="12687"/>
          <a:stretch>
            <a:fillRect/>
          </a:stretch>
        </p:blipFill>
        <p:spPr>
          <a:xfrm>
            <a:off x="8330820" y="11973467"/>
            <a:ext cx="3592857" cy="1025466"/>
          </a:xfrm>
          <a:prstGeom prst="rect">
            <a:avLst/>
          </a:prstGeom>
          <a:ln w="12700">
            <a:miter lim="400000"/>
          </a:ln>
        </p:spPr>
      </p:pic>
      <p:pic>
        <p:nvPicPr>
          <p:cNvPr id="2364" name="lass.png" descr="lass.png"/>
          <p:cNvPicPr>
            <a:picLocks/>
          </p:cNvPicPr>
          <p:nvPr/>
        </p:nvPicPr>
        <p:blipFill>
          <a:blip r:embed="rId6"/>
          <a:srcRect l="56980" t="76456" r="3388" b="12588"/>
          <a:stretch>
            <a:fillRect/>
          </a:stretch>
        </p:blipFill>
        <p:spPr>
          <a:xfrm>
            <a:off x="8334832" y="10802610"/>
            <a:ext cx="3584720" cy="1025450"/>
          </a:xfrm>
          <a:prstGeom prst="rect">
            <a:avLst/>
          </a:prstGeom>
          <a:ln w="12700">
            <a:miter lim="400000"/>
          </a:ln>
        </p:spPr>
      </p:pic>
      <p:pic>
        <p:nvPicPr>
          <p:cNvPr id="2365" name="maxresdefault.jpg" descr="maxresdefault.jpg"/>
          <p:cNvPicPr>
            <a:picLocks noChangeAspect="1"/>
          </p:cNvPicPr>
          <p:nvPr/>
        </p:nvPicPr>
        <p:blipFill>
          <a:blip r:embed="rId7"/>
          <a:srcRect l="18656" r="16312" b="12905"/>
          <a:stretch>
            <a:fillRect/>
          </a:stretch>
        </p:blipFill>
        <p:spPr>
          <a:xfrm>
            <a:off x="8500683" y="4002590"/>
            <a:ext cx="3253082" cy="2450683"/>
          </a:xfrm>
          <a:prstGeom prst="rect">
            <a:avLst/>
          </a:prstGeom>
          <a:ln w="12700">
            <a:miter lim="400000"/>
          </a:ln>
        </p:spPr>
      </p:pic>
      <p:sp>
        <p:nvSpPr>
          <p:cNvPr id="2366" name="glmnet: https://cran.r-project.org/web/packages/glmnet/glmnet.pdf…"/>
          <p:cNvSpPr txBox="1"/>
          <p:nvPr/>
        </p:nvSpPr>
        <p:spPr>
          <a:xfrm>
            <a:off x="12953723" y="11068516"/>
            <a:ext cx="5778501" cy="2298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spcBef>
                <a:spcPts val="1000"/>
              </a:spcBef>
              <a:defRPr sz="1800"/>
            </a:pPr>
            <a:r>
              <a:rPr b="1"/>
              <a:t>glmnet:</a:t>
            </a:r>
            <a:r>
              <a:t> </a:t>
            </a:r>
            <a:r>
              <a:rPr u="sng">
                <a:hlinkClick r:id="rId8"/>
              </a:rPr>
              <a:t>https://cran.r-project.org/web/packages/glmnet/glmnet.pdf</a:t>
            </a:r>
          </a:p>
          <a:p>
            <a:pPr>
              <a:spcBef>
                <a:spcPts val="1000"/>
              </a:spcBef>
              <a:defRPr sz="1800"/>
            </a:pPr>
            <a:r>
              <a:rPr b="1"/>
              <a:t>elasticnet: </a:t>
            </a:r>
            <a:r>
              <a:rPr u="sng">
                <a:hlinkClick r:id="rId9"/>
              </a:rPr>
              <a:t>https://cran.r-project.org/web/packages/elasticnet/elasticnet.pdf</a:t>
            </a:r>
            <a:r>
              <a:t> </a:t>
            </a:r>
          </a:p>
          <a:p>
            <a:pPr>
              <a:spcBef>
                <a:spcPts val="1000"/>
              </a:spcBef>
              <a:defRPr sz="1800"/>
            </a:pPr>
            <a:r>
              <a:rPr u="sng">
                <a:hlinkClick r:id="rId10"/>
              </a:rPr>
              <a:t>https://www.datacamp.com/community/tutorials/tutorial-ridge-lasso-elastic-net</a:t>
            </a:r>
            <a:r>
              <a:t> </a:t>
            </a:r>
          </a:p>
        </p:txBody>
      </p:sp>
      <p:sp>
        <p:nvSpPr>
          <p:cNvPr id="2367" name="Rectangle"/>
          <p:cNvSpPr/>
          <p:nvPr/>
        </p:nvSpPr>
        <p:spPr>
          <a:xfrm>
            <a:off x="19597037" y="0"/>
            <a:ext cx="4802067" cy="13768351"/>
          </a:xfrm>
          <a:prstGeom prst="rect">
            <a:avLst/>
          </a:prstGeom>
          <a:solidFill>
            <a:srgbClr val="374556"/>
          </a:solidFill>
          <a:ln w="12700">
            <a:miter lim="400000"/>
          </a:ln>
        </p:spPr>
        <p:txBody>
          <a:bodyPr lIns="45719" rIns="45719" anchor="ctr"/>
          <a:lstStyle/>
          <a:p>
            <a:endParaRPr/>
          </a:p>
        </p:txBody>
      </p:sp>
      <p:sp>
        <p:nvSpPr>
          <p:cNvPr id="2368" name="survival: https://rviews.rstudio.com/2017/09/25/survival-analysis-with-r/…"/>
          <p:cNvSpPr txBox="1"/>
          <p:nvPr/>
        </p:nvSpPr>
        <p:spPr>
          <a:xfrm>
            <a:off x="12953723" y="1189846"/>
            <a:ext cx="5778501" cy="1846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spcBef>
                <a:spcPts val="1000"/>
              </a:spcBef>
              <a:defRPr sz="1800"/>
            </a:pPr>
            <a:r>
              <a:rPr b="1"/>
              <a:t>survival</a:t>
            </a:r>
            <a:r>
              <a:t>: </a:t>
            </a:r>
            <a:r>
              <a:rPr u="sng">
                <a:hlinkClick r:id="rId11"/>
              </a:rPr>
              <a:t>https://rviews.rstudio.com/2017/09/25/survival-analysis-with-r/</a:t>
            </a:r>
          </a:p>
          <a:p>
            <a:pPr>
              <a:defRPr sz="1800"/>
            </a:pPr>
            <a:r>
              <a:rPr b="1"/>
              <a:t>survminer:</a:t>
            </a:r>
            <a:r>
              <a:t> </a:t>
            </a:r>
            <a:r>
              <a:rPr u="sng">
                <a:hlinkClick r:id="rId12"/>
              </a:rPr>
              <a:t>https://cran.r-project.org/web/packages/survminer/survminer.pdf</a:t>
            </a:r>
          </a:p>
          <a:p>
            <a:pPr>
              <a:defRPr sz="1800"/>
            </a:pPr>
            <a:r>
              <a:t>(</a:t>
            </a:r>
            <a:r>
              <a:rPr u="sng">
                <a:hlinkClick r:id="rId13"/>
              </a:rPr>
              <a:t>https://rpkgs.datanovia.com/survminer/</a:t>
            </a:r>
            <a:r>
              <a:t> )</a:t>
            </a:r>
          </a:p>
        </p:txBody>
      </p:sp>
      <p:sp>
        <p:nvSpPr>
          <p:cNvPr id="2369" name="Survival Analysis"/>
          <p:cNvSpPr txBox="1"/>
          <p:nvPr/>
        </p:nvSpPr>
        <p:spPr>
          <a:xfrm>
            <a:off x="12960215" y="513210"/>
            <a:ext cx="3210296"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Survival Analysis</a:t>
            </a:r>
          </a:p>
        </p:txBody>
      </p:sp>
      <p:grpSp>
        <p:nvGrpSpPr>
          <p:cNvPr id="2372" name="Group"/>
          <p:cNvGrpSpPr/>
          <p:nvPr/>
        </p:nvGrpSpPr>
        <p:grpSpPr>
          <a:xfrm>
            <a:off x="8389715" y="7706252"/>
            <a:ext cx="3479153" cy="1799589"/>
            <a:chOff x="0" y="0"/>
            <a:chExt cx="3479152" cy="1799588"/>
          </a:xfrm>
        </p:grpSpPr>
        <p:pic>
          <p:nvPicPr>
            <p:cNvPr id="2370" name="3776ac41-dd15-4aad-bef6-0a49d55bee36_figure2.gif" descr="3776ac41-dd15-4aad-bef6-0a49d55bee36_figure2.gif"/>
            <p:cNvPicPr>
              <a:picLocks noChangeAspect="1"/>
            </p:cNvPicPr>
            <p:nvPr/>
          </p:nvPicPr>
          <p:blipFill>
            <a:blip r:embed="rId14"/>
            <a:srcRect l="16564" t="5753" r="3971" b="17615"/>
            <a:stretch>
              <a:fillRect/>
            </a:stretch>
          </p:blipFill>
          <p:spPr>
            <a:xfrm>
              <a:off x="0" y="0"/>
              <a:ext cx="3475121" cy="1799589"/>
            </a:xfrm>
            <a:prstGeom prst="rect">
              <a:avLst/>
            </a:prstGeom>
            <a:ln w="3175" cap="flat">
              <a:solidFill>
                <a:srgbClr val="374556"/>
              </a:solidFill>
              <a:prstDash val="solid"/>
              <a:miter lim="400000"/>
            </a:ln>
            <a:effectLst/>
          </p:spPr>
        </p:pic>
        <p:sp>
          <p:nvSpPr>
            <p:cNvPr id="2371" name="Rectangle"/>
            <p:cNvSpPr/>
            <p:nvPr/>
          </p:nvSpPr>
          <p:spPr>
            <a:xfrm>
              <a:off x="1967940" y="28658"/>
              <a:ext cx="1511213" cy="79786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2373" name="Epi: https://cran.r-project.org/web/packages/Epi/index.html…"/>
          <p:cNvSpPr txBox="1"/>
          <p:nvPr/>
        </p:nvSpPr>
        <p:spPr>
          <a:xfrm>
            <a:off x="12956701" y="7452981"/>
            <a:ext cx="5772544" cy="2822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spcBef>
                <a:spcPts val="1000"/>
              </a:spcBef>
              <a:defRPr sz="1800"/>
            </a:pPr>
            <a:r>
              <a:rPr b="1"/>
              <a:t>Epi:</a:t>
            </a:r>
            <a:r>
              <a:t> </a:t>
            </a:r>
            <a:r>
              <a:rPr u="sng">
                <a:hlinkClick r:id="rId15"/>
              </a:rPr>
              <a:t>https://cran.r-project.org/web/packages/Epi/index.html</a:t>
            </a:r>
          </a:p>
          <a:p>
            <a:pPr>
              <a:spcBef>
                <a:spcPts val="1000"/>
              </a:spcBef>
              <a:defRPr sz="1800"/>
            </a:pPr>
            <a:r>
              <a:rPr b="1"/>
              <a:t>pubh: </a:t>
            </a:r>
            <a:r>
              <a:rPr u="sng">
                <a:hlinkClick r:id="rId16"/>
              </a:rPr>
              <a:t>https://rviews.rstudio.com/2020/03/05/covid-19-epidemiology-with-r/</a:t>
            </a:r>
            <a:r>
              <a:t> </a:t>
            </a:r>
          </a:p>
          <a:p>
            <a:pPr>
              <a:defRPr sz="1800"/>
            </a:pPr>
            <a:r>
              <a:rPr u="sng">
                <a:hlinkClick r:id="rId17"/>
              </a:rPr>
              <a:t>https://cran.r-project.org/web/packages/incidence/vignettes/customize_plot.html</a:t>
            </a:r>
            <a:r>
              <a:t> </a:t>
            </a:r>
          </a:p>
          <a:p>
            <a:pPr>
              <a:defRPr sz="1800"/>
            </a:pPr>
            <a:r>
              <a:rPr u="sng">
                <a:hlinkClick r:id="rId16"/>
              </a:rPr>
              <a:t>https://rviews.rstudio.com/2020/03/05/covid-19-epidemiology-with-r/</a:t>
            </a:r>
            <a:r>
              <a:t> </a:t>
            </a:r>
          </a:p>
        </p:txBody>
      </p:sp>
      <p:grpSp>
        <p:nvGrpSpPr>
          <p:cNvPr id="2377" name="Group"/>
          <p:cNvGrpSpPr/>
          <p:nvPr/>
        </p:nvGrpSpPr>
        <p:grpSpPr>
          <a:xfrm>
            <a:off x="-132525" y="6496572"/>
            <a:ext cx="7469087" cy="3333289"/>
            <a:chOff x="0" y="0"/>
            <a:chExt cx="7469085" cy="3333288"/>
          </a:xfrm>
        </p:grpSpPr>
        <p:sp>
          <p:nvSpPr>
            <p:cNvPr id="2374" name="STATISTICS in R"/>
            <p:cNvSpPr txBox="1"/>
            <p:nvPr/>
          </p:nvSpPr>
          <p:spPr>
            <a:xfrm>
              <a:off x="0" y="578124"/>
              <a:ext cx="7469086" cy="275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STATISTICS in </a:t>
              </a:r>
              <a:r>
                <a:rPr b="1"/>
                <a:t>R</a:t>
              </a:r>
            </a:p>
          </p:txBody>
        </p:sp>
        <p:sp>
          <p:nvSpPr>
            <p:cNvPr id="2375" name="Line"/>
            <p:cNvSpPr/>
            <p:nvPr/>
          </p:nvSpPr>
          <p:spPr>
            <a:xfrm>
              <a:off x="1355907" y="217744"/>
              <a:ext cx="98829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sp>
          <p:nvSpPr>
            <p:cNvPr id="2376" name="TEASER"/>
            <p:cNvSpPr txBox="1"/>
            <p:nvPr/>
          </p:nvSpPr>
          <p:spPr>
            <a:xfrm>
              <a:off x="2551016" y="0"/>
              <a:ext cx="1778155" cy="4354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TEASER</a:t>
              </a:r>
            </a:p>
          </p:txBody>
        </p:sp>
      </p:grpSp>
      <p:sp>
        <p:nvSpPr>
          <p:cNvPr id="2378" name="39"/>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FFFFFF"/>
                </a:solidFill>
                <a:latin typeface="Helvetica"/>
                <a:ea typeface="Helvetica"/>
                <a:cs typeface="Helvetica"/>
                <a:sym typeface="Helvetica"/>
              </a:defRPr>
            </a:pPr>
            <a:r>
              <a:t>39</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0" name="Rounded Rectangle"/>
          <p:cNvSpPr/>
          <p:nvPr/>
        </p:nvSpPr>
        <p:spPr>
          <a:xfrm>
            <a:off x="18496878" y="23453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1" name="Rounded Rectangle"/>
          <p:cNvSpPr/>
          <p:nvPr/>
        </p:nvSpPr>
        <p:spPr>
          <a:xfrm>
            <a:off x="12814290" y="23453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2" name="Rounded Rectangle"/>
          <p:cNvSpPr/>
          <p:nvPr/>
        </p:nvSpPr>
        <p:spPr>
          <a:xfrm>
            <a:off x="7135860" y="872075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3" name="Rounded Rectangle"/>
          <p:cNvSpPr/>
          <p:nvPr/>
        </p:nvSpPr>
        <p:spPr>
          <a:xfrm>
            <a:off x="7141674" y="234535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4" name="Rounded Rectangle"/>
          <p:cNvSpPr/>
          <p:nvPr/>
        </p:nvSpPr>
        <p:spPr>
          <a:xfrm>
            <a:off x="12814290" y="87207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5" name="Rounded Rectangle"/>
          <p:cNvSpPr/>
          <p:nvPr/>
        </p:nvSpPr>
        <p:spPr>
          <a:xfrm>
            <a:off x="1462751" y="872075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6" name="Rounded Rectangle"/>
          <p:cNvSpPr/>
          <p:nvPr/>
        </p:nvSpPr>
        <p:spPr>
          <a:xfrm>
            <a:off x="18496878" y="87207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7" name="Rectangle"/>
          <p:cNvSpPr/>
          <p:nvPr/>
        </p:nvSpPr>
        <p:spPr>
          <a:xfrm>
            <a:off x="-53447" y="-14593"/>
            <a:ext cx="6116046" cy="6695681"/>
          </a:xfrm>
          <a:prstGeom prst="rect">
            <a:avLst/>
          </a:prstGeom>
          <a:solidFill>
            <a:srgbClr val="374556"/>
          </a:solidFill>
          <a:ln w="12700">
            <a:miter lim="400000"/>
          </a:ln>
        </p:spPr>
        <p:txBody>
          <a:bodyPr lIns="45719" rIns="45719" anchor="ctr"/>
          <a:lstStyle/>
          <a:p>
            <a:pPr algn="ctr">
              <a:defRPr>
                <a:solidFill>
                  <a:srgbClr val="81A489"/>
                </a:solidFill>
              </a:defRPr>
            </a:pPr>
            <a:endParaRPr/>
          </a:p>
        </p:txBody>
      </p:sp>
      <p:grpSp>
        <p:nvGrpSpPr>
          <p:cNvPr id="2391" name="Group"/>
          <p:cNvGrpSpPr/>
          <p:nvPr/>
        </p:nvGrpSpPr>
        <p:grpSpPr>
          <a:xfrm>
            <a:off x="404422" y="1981987"/>
            <a:ext cx="5391215" cy="1621830"/>
            <a:chOff x="0" y="0"/>
            <a:chExt cx="5391213" cy="1621828"/>
          </a:xfrm>
        </p:grpSpPr>
        <p:sp>
          <p:nvSpPr>
            <p:cNvPr id="2388" name="Machine Learning"/>
            <p:cNvSpPr txBox="1"/>
            <p:nvPr/>
          </p:nvSpPr>
          <p:spPr>
            <a:xfrm>
              <a:off x="0" y="414466"/>
              <a:ext cx="5391214" cy="12073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Machine Learning</a:t>
              </a:r>
            </a:p>
          </p:txBody>
        </p:sp>
        <p:sp>
          <p:nvSpPr>
            <p:cNvPr id="2389" name="TEASER"/>
            <p:cNvSpPr txBox="1"/>
            <p:nvPr/>
          </p:nvSpPr>
          <p:spPr>
            <a:xfrm>
              <a:off x="1194416" y="0"/>
              <a:ext cx="1778155" cy="4354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TEASER</a:t>
              </a:r>
            </a:p>
          </p:txBody>
        </p:sp>
        <p:sp>
          <p:nvSpPr>
            <p:cNvPr id="2390" name="Line"/>
            <p:cNvSpPr/>
            <p:nvPr/>
          </p:nvSpPr>
          <p:spPr>
            <a:xfrm>
              <a:off x="92169" y="217744"/>
              <a:ext cx="887417"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392" name="Clustering"/>
          <p:cNvSpPr txBox="1"/>
          <p:nvPr/>
        </p:nvSpPr>
        <p:spPr>
          <a:xfrm>
            <a:off x="7775947" y="1507876"/>
            <a:ext cx="3210296"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Clustering</a:t>
            </a:r>
          </a:p>
        </p:txBody>
      </p:sp>
      <p:sp>
        <p:nvSpPr>
          <p:cNvPr id="2393" name="https://statsandr.com/blog/clustering-analysis-k-means-and-hierarchical-clustering-by-hand-and-in-r/"/>
          <p:cNvSpPr txBox="1"/>
          <p:nvPr/>
        </p:nvSpPr>
        <p:spPr>
          <a:xfrm>
            <a:off x="7360852" y="5859174"/>
            <a:ext cx="4020741" cy="8995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2"/>
              </a:rPr>
              <a:t>https://statsandr.com/blog/clustering-analysis-k-means-and-hierarchical-clustering-by-hand-and-in-r/</a:t>
            </a:r>
            <a:r>
              <a:t>  </a:t>
            </a:r>
          </a:p>
        </p:txBody>
      </p:sp>
      <p:sp>
        <p:nvSpPr>
          <p:cNvPr id="2394" name="Feature Selection: PCA"/>
          <p:cNvSpPr txBox="1"/>
          <p:nvPr/>
        </p:nvSpPr>
        <p:spPr>
          <a:xfrm>
            <a:off x="12845722" y="1507876"/>
            <a:ext cx="4396234"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Feature Selection: PCA</a:t>
            </a:r>
          </a:p>
        </p:txBody>
      </p:sp>
      <p:sp>
        <p:nvSpPr>
          <p:cNvPr id="2395" name="Missing Data"/>
          <p:cNvSpPr txBox="1"/>
          <p:nvPr/>
        </p:nvSpPr>
        <p:spPr>
          <a:xfrm>
            <a:off x="18419126" y="1507876"/>
            <a:ext cx="4586098"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Missing Data</a:t>
            </a:r>
          </a:p>
        </p:txBody>
      </p:sp>
      <p:sp>
        <p:nvSpPr>
          <p:cNvPr id="2396" name="https://bioconductor.org/packages/release/bioc/vignettes/PCAtools/inst/doc/PCAtools.html"/>
          <p:cNvSpPr txBox="1"/>
          <p:nvPr/>
        </p:nvSpPr>
        <p:spPr>
          <a:xfrm>
            <a:off x="13057888" y="5850121"/>
            <a:ext cx="4020741" cy="91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a:lvl1pPr>
          </a:lstStyle>
          <a:p>
            <a:r>
              <a:t>https://bioconductor.org/packages/release/bioc/vignettes/PCAtools/inst/doc/PCAtools.html</a:t>
            </a:r>
          </a:p>
        </p:txBody>
      </p:sp>
      <p:sp>
        <p:nvSpPr>
          <p:cNvPr id="2397" name="Group"/>
          <p:cNvSpPr/>
          <p:nvPr/>
        </p:nvSpPr>
        <p:spPr>
          <a:xfrm>
            <a:off x="20558890" y="2915099"/>
            <a:ext cx="782936" cy="230328"/>
          </a:xfrm>
          <a:prstGeom prst="rect">
            <a:avLst/>
          </a:prstGeom>
          <a:solidFill>
            <a:srgbClr val="FFFFFF"/>
          </a:solidFill>
          <a:ln w="12700">
            <a:miter lim="400000"/>
          </a:ln>
        </p:spPr>
        <p:txBody>
          <a:bodyPr lIns="45719" rIns="45719" anchor="ctr"/>
          <a:lstStyle/>
          <a:p>
            <a:endParaRPr/>
          </a:p>
        </p:txBody>
      </p:sp>
      <p:sp>
        <p:nvSpPr>
          <p:cNvPr id="2398" name="https://amices.org/mice/…"/>
          <p:cNvSpPr txBox="1"/>
          <p:nvPr/>
        </p:nvSpPr>
        <p:spPr>
          <a:xfrm>
            <a:off x="18784321" y="5841069"/>
            <a:ext cx="4087092" cy="917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3"/>
              </a:rPr>
              <a:t>https://amices.org/mice/</a:t>
            </a:r>
          </a:p>
          <a:p>
            <a:pPr>
              <a:defRPr sz="1800"/>
            </a:pPr>
            <a:r>
              <a:t>https://datascienceplus.com/imputing-missing-data-with-r-mice-package/</a:t>
            </a:r>
          </a:p>
        </p:txBody>
      </p:sp>
      <p:sp>
        <p:nvSpPr>
          <p:cNvPr id="2399" name="Random Forest"/>
          <p:cNvSpPr txBox="1"/>
          <p:nvPr/>
        </p:nvSpPr>
        <p:spPr>
          <a:xfrm>
            <a:off x="2087151" y="7815809"/>
            <a:ext cx="3210296"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Random Forest</a:t>
            </a:r>
          </a:p>
        </p:txBody>
      </p:sp>
      <p:sp>
        <p:nvSpPr>
          <p:cNvPr id="2400" name="SVM"/>
          <p:cNvSpPr txBox="1"/>
          <p:nvPr/>
        </p:nvSpPr>
        <p:spPr>
          <a:xfrm>
            <a:off x="12790359" y="7815809"/>
            <a:ext cx="4586098"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SVM</a:t>
            </a:r>
          </a:p>
        </p:txBody>
      </p:sp>
      <p:sp>
        <p:nvSpPr>
          <p:cNvPr id="2401" name="https://www.blopig.com/blog/2017/04/a-very-basic-introduction-to-random-forests-using-r/"/>
          <p:cNvSpPr txBox="1"/>
          <p:nvPr/>
        </p:nvSpPr>
        <p:spPr>
          <a:xfrm>
            <a:off x="1836891" y="12139923"/>
            <a:ext cx="3778712" cy="917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4"/>
              </a:rPr>
              <a:t>https://www.blopig.com/blog/2017/04/a-very-basic-introduction-to-random-forests-using-r/</a:t>
            </a:r>
            <a:r>
              <a:t> </a:t>
            </a:r>
          </a:p>
        </p:txBody>
      </p:sp>
      <p:sp>
        <p:nvSpPr>
          <p:cNvPr id="2402" name="Group"/>
          <p:cNvSpPr/>
          <p:nvPr/>
        </p:nvSpPr>
        <p:spPr>
          <a:xfrm>
            <a:off x="14867923" y="9143302"/>
            <a:ext cx="782936" cy="230328"/>
          </a:xfrm>
          <a:prstGeom prst="rect">
            <a:avLst/>
          </a:prstGeom>
          <a:solidFill>
            <a:srgbClr val="FFFFFF"/>
          </a:solidFill>
          <a:ln w="12700">
            <a:miter lim="400000"/>
          </a:ln>
        </p:spPr>
        <p:txBody>
          <a:bodyPr lIns="45719" rIns="45719" anchor="ctr"/>
          <a:lstStyle/>
          <a:p>
            <a:endParaRPr/>
          </a:p>
        </p:txBody>
      </p:sp>
      <p:sp>
        <p:nvSpPr>
          <p:cNvPr id="2403" name="https://cran.r-project.org/web/packages/e1071/vignettes/svmdoc.pdf"/>
          <p:cNvSpPr txBox="1"/>
          <p:nvPr/>
        </p:nvSpPr>
        <p:spPr>
          <a:xfrm>
            <a:off x="13040979" y="12171153"/>
            <a:ext cx="4523657" cy="72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a:lvl1pPr>
          </a:lstStyle>
          <a:p>
            <a:r>
              <a:t>https://cran.r-project.org/web/packages/e1071/vignettes/svmdoc.pdf</a:t>
            </a:r>
          </a:p>
        </p:txBody>
      </p:sp>
      <p:sp>
        <p:nvSpPr>
          <p:cNvPr id="2404" name="kNN"/>
          <p:cNvSpPr txBox="1"/>
          <p:nvPr/>
        </p:nvSpPr>
        <p:spPr>
          <a:xfrm>
            <a:off x="7760261" y="7815809"/>
            <a:ext cx="3210296"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kNN</a:t>
            </a:r>
          </a:p>
        </p:txBody>
      </p:sp>
      <p:sp>
        <p:nvSpPr>
          <p:cNvPr id="2405" name="Neural Networks"/>
          <p:cNvSpPr txBox="1"/>
          <p:nvPr/>
        </p:nvSpPr>
        <p:spPr>
          <a:xfrm>
            <a:off x="18433378" y="7815809"/>
            <a:ext cx="4586098"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Neural Networks</a:t>
            </a:r>
          </a:p>
        </p:txBody>
      </p:sp>
      <p:sp>
        <p:nvSpPr>
          <p:cNvPr id="2406" name="https://www.edureka.co/blog/knn-algorithm-in-r/"/>
          <p:cNvSpPr txBox="1"/>
          <p:nvPr/>
        </p:nvSpPr>
        <p:spPr>
          <a:xfrm>
            <a:off x="7607052" y="12207846"/>
            <a:ext cx="4087092" cy="6548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4"/>
              </a:rPr>
              <a:t>https://www.edureka.co/blog/knn-algorithm-in-r/</a:t>
            </a:r>
            <a:r>
              <a:t> </a:t>
            </a:r>
          </a:p>
        </p:txBody>
      </p:sp>
      <p:sp>
        <p:nvSpPr>
          <p:cNvPr id="2407" name="Group"/>
          <p:cNvSpPr/>
          <p:nvPr/>
        </p:nvSpPr>
        <p:spPr>
          <a:xfrm>
            <a:off x="20543063" y="9143302"/>
            <a:ext cx="782936" cy="230328"/>
          </a:xfrm>
          <a:prstGeom prst="rect">
            <a:avLst/>
          </a:prstGeom>
          <a:solidFill>
            <a:srgbClr val="FFFFFF"/>
          </a:solidFill>
          <a:ln w="12700">
            <a:miter lim="400000"/>
          </a:ln>
        </p:spPr>
        <p:txBody>
          <a:bodyPr lIns="45719" rIns="45719" anchor="ctr"/>
          <a:lstStyle/>
          <a:p>
            <a:endParaRPr/>
          </a:p>
        </p:txBody>
      </p:sp>
      <p:sp>
        <p:nvSpPr>
          <p:cNvPr id="2408" name="https://keras.rstudio.com/…"/>
          <p:cNvSpPr txBox="1"/>
          <p:nvPr/>
        </p:nvSpPr>
        <p:spPr>
          <a:xfrm>
            <a:off x="18911470" y="12106629"/>
            <a:ext cx="3601409" cy="72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5"/>
              </a:rPr>
              <a:t>https://keras.rstudio.com/</a:t>
            </a:r>
          </a:p>
          <a:p>
            <a:pPr>
              <a:defRPr sz="1800"/>
            </a:pPr>
            <a:r>
              <a:rPr u="sng">
                <a:hlinkClick r:id="rId6"/>
              </a:rPr>
              <a:t>https://tensorflow.rstudio.com/</a:t>
            </a:r>
            <a:r>
              <a:t>  </a:t>
            </a:r>
          </a:p>
        </p:txBody>
      </p:sp>
      <p:pic>
        <p:nvPicPr>
          <p:cNvPr id="2409" name="McMOhuQ.png" descr="McMOhuQ.png"/>
          <p:cNvPicPr>
            <a:picLocks noChangeAspect="1"/>
          </p:cNvPicPr>
          <p:nvPr/>
        </p:nvPicPr>
        <p:blipFill>
          <a:blip r:embed="rId7"/>
          <a:srcRect l="6664" t="6821" r="20504" b="14901"/>
          <a:stretch>
            <a:fillRect/>
          </a:stretch>
        </p:blipFill>
        <p:spPr>
          <a:xfrm>
            <a:off x="18817496" y="9644477"/>
            <a:ext cx="4020797" cy="2075448"/>
          </a:xfrm>
          <a:prstGeom prst="rect">
            <a:avLst/>
          </a:prstGeom>
          <a:ln w="12700">
            <a:miter lim="400000"/>
          </a:ln>
        </p:spPr>
      </p:pic>
      <p:sp>
        <p:nvSpPr>
          <p:cNvPr id="2410" name="https://lgatto.github.io/IntroMachineLearningWithR/an-introduction-to-machine-learning-with-r.html"/>
          <p:cNvSpPr txBox="1"/>
          <p:nvPr/>
        </p:nvSpPr>
        <p:spPr>
          <a:xfrm>
            <a:off x="454546" y="3604309"/>
            <a:ext cx="4884627" cy="157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400">
                <a:solidFill>
                  <a:srgbClr val="FFFFFF"/>
                </a:solidFill>
                <a:latin typeface="Roboto-Medium"/>
                <a:ea typeface="Roboto-Medium"/>
                <a:cs typeface="Roboto-Medium"/>
                <a:sym typeface="Roboto-Medium"/>
              </a:defRPr>
            </a:pPr>
            <a:r>
              <a:rPr u="sng">
                <a:hlinkClick r:id="rId8"/>
              </a:rPr>
              <a:t>https://lgatto.github.io/IntroMachineLearningWithR/an-introduction-to-machine-learning-with-r.html</a:t>
            </a:r>
            <a:r>
              <a:t> </a:t>
            </a:r>
          </a:p>
        </p:txBody>
      </p:sp>
      <p:pic>
        <p:nvPicPr>
          <p:cNvPr id="2411" name="Image" descr="Image"/>
          <p:cNvPicPr>
            <a:picLocks noChangeAspect="1"/>
          </p:cNvPicPr>
          <p:nvPr/>
        </p:nvPicPr>
        <p:blipFill>
          <a:blip r:embed="rId9"/>
          <a:srcRect l="10985" t="8412"/>
          <a:stretch>
            <a:fillRect/>
          </a:stretch>
        </p:blipFill>
        <p:spPr>
          <a:xfrm>
            <a:off x="7427575" y="3508066"/>
            <a:ext cx="2685320" cy="1893524"/>
          </a:xfrm>
          <a:prstGeom prst="rect">
            <a:avLst/>
          </a:prstGeom>
          <a:ln w="12700">
            <a:miter lim="400000"/>
          </a:ln>
        </p:spPr>
      </p:pic>
      <p:pic>
        <p:nvPicPr>
          <p:cNvPr id="2412" name="Image" descr="Image"/>
          <p:cNvPicPr>
            <a:picLocks noChangeAspect="1"/>
          </p:cNvPicPr>
          <p:nvPr/>
        </p:nvPicPr>
        <p:blipFill>
          <a:blip r:embed="rId10"/>
          <a:srcRect l="5232" r="9680" b="8655"/>
          <a:stretch>
            <a:fillRect/>
          </a:stretch>
        </p:blipFill>
        <p:spPr>
          <a:xfrm>
            <a:off x="9358502" y="2662432"/>
            <a:ext cx="1888231" cy="1621680"/>
          </a:xfrm>
          <a:prstGeom prst="rect">
            <a:avLst/>
          </a:prstGeom>
          <a:ln w="12700">
            <a:miter lim="400000"/>
          </a:ln>
        </p:spPr>
      </p:pic>
      <p:pic>
        <p:nvPicPr>
          <p:cNvPr id="2413" name="Image" descr="Image"/>
          <p:cNvPicPr>
            <a:picLocks noChangeAspect="1"/>
          </p:cNvPicPr>
          <p:nvPr/>
        </p:nvPicPr>
        <p:blipFill>
          <a:blip r:embed="rId11"/>
          <a:srcRect t="8213"/>
          <a:stretch>
            <a:fillRect/>
          </a:stretch>
        </p:blipFill>
        <p:spPr>
          <a:xfrm>
            <a:off x="12969175" y="2687932"/>
            <a:ext cx="4149268" cy="2560625"/>
          </a:xfrm>
          <a:prstGeom prst="rect">
            <a:avLst/>
          </a:prstGeom>
          <a:ln w="12700">
            <a:miter lim="400000"/>
          </a:ln>
        </p:spPr>
      </p:pic>
      <p:pic>
        <p:nvPicPr>
          <p:cNvPr id="2414" name="Image" descr="Image"/>
          <p:cNvPicPr>
            <a:picLocks noChangeAspect="1"/>
          </p:cNvPicPr>
          <p:nvPr/>
        </p:nvPicPr>
        <p:blipFill>
          <a:blip r:embed="rId12"/>
          <a:stretch>
            <a:fillRect/>
          </a:stretch>
        </p:blipFill>
        <p:spPr>
          <a:xfrm>
            <a:off x="1760785" y="8977569"/>
            <a:ext cx="4020742" cy="2327073"/>
          </a:xfrm>
          <a:prstGeom prst="rect">
            <a:avLst/>
          </a:prstGeom>
          <a:ln w="12700">
            <a:miter lim="400000"/>
          </a:ln>
        </p:spPr>
      </p:pic>
      <p:pic>
        <p:nvPicPr>
          <p:cNvPr id="2415" name="Image" descr="Image"/>
          <p:cNvPicPr>
            <a:picLocks noChangeAspect="1"/>
          </p:cNvPicPr>
          <p:nvPr/>
        </p:nvPicPr>
        <p:blipFill>
          <a:blip r:embed="rId13"/>
          <a:srcRect b="25417"/>
          <a:stretch>
            <a:fillRect/>
          </a:stretch>
        </p:blipFill>
        <p:spPr>
          <a:xfrm>
            <a:off x="18854880" y="3703329"/>
            <a:ext cx="3697597" cy="1503045"/>
          </a:xfrm>
          <a:prstGeom prst="rect">
            <a:avLst/>
          </a:prstGeom>
          <a:ln w="12700">
            <a:miter lim="400000"/>
          </a:ln>
        </p:spPr>
      </p:pic>
      <p:pic>
        <p:nvPicPr>
          <p:cNvPr id="2416" name="Image" descr="Image"/>
          <p:cNvPicPr>
            <a:picLocks noChangeAspect="1"/>
          </p:cNvPicPr>
          <p:nvPr/>
        </p:nvPicPr>
        <p:blipFill>
          <a:blip r:embed="rId14"/>
          <a:stretch>
            <a:fillRect/>
          </a:stretch>
        </p:blipFill>
        <p:spPr>
          <a:xfrm>
            <a:off x="19752533" y="2668308"/>
            <a:ext cx="1055223" cy="1228280"/>
          </a:xfrm>
          <a:prstGeom prst="rect">
            <a:avLst/>
          </a:prstGeom>
          <a:ln w="12700">
            <a:miter lim="400000"/>
          </a:ln>
        </p:spPr>
      </p:pic>
      <p:pic>
        <p:nvPicPr>
          <p:cNvPr id="2417" name="Image" descr="Image"/>
          <p:cNvPicPr>
            <a:picLocks noChangeAspect="1"/>
          </p:cNvPicPr>
          <p:nvPr/>
        </p:nvPicPr>
        <p:blipFill>
          <a:blip r:embed="rId15"/>
          <a:stretch>
            <a:fillRect/>
          </a:stretch>
        </p:blipFill>
        <p:spPr>
          <a:xfrm>
            <a:off x="7337550" y="9377757"/>
            <a:ext cx="4087092" cy="1931789"/>
          </a:xfrm>
          <a:prstGeom prst="rect">
            <a:avLst/>
          </a:prstGeom>
          <a:ln w="12700">
            <a:miter lim="400000"/>
          </a:ln>
        </p:spPr>
      </p:pic>
      <p:pic>
        <p:nvPicPr>
          <p:cNvPr id="2418" name="Image" descr="Image"/>
          <p:cNvPicPr>
            <a:picLocks noChangeAspect="1"/>
          </p:cNvPicPr>
          <p:nvPr/>
        </p:nvPicPr>
        <p:blipFill>
          <a:blip r:embed="rId16"/>
          <a:srcRect l="12840" t="3444" b="13494"/>
          <a:stretch>
            <a:fillRect/>
          </a:stretch>
        </p:blipFill>
        <p:spPr>
          <a:xfrm>
            <a:off x="13639977" y="8878962"/>
            <a:ext cx="2685314" cy="2737253"/>
          </a:xfrm>
          <a:prstGeom prst="rect">
            <a:avLst/>
          </a:prstGeom>
          <a:ln w="12700">
            <a:miter lim="400000"/>
          </a:ln>
        </p:spPr>
      </p:pic>
      <p:pic>
        <p:nvPicPr>
          <p:cNvPr id="2419" name="1*dr3pZsLJg28gKwq0MXp1Mg.png" descr="1*dr3pZsLJg28gKwq0MXp1Mg.png"/>
          <p:cNvPicPr>
            <a:picLocks noChangeAspect="1"/>
          </p:cNvPicPr>
          <p:nvPr/>
        </p:nvPicPr>
        <p:blipFill>
          <a:blip r:embed="rId17"/>
          <a:srcRect l="13307" t="6511" r="13307" b="5458"/>
          <a:stretch>
            <a:fillRect/>
          </a:stretch>
        </p:blipFill>
        <p:spPr>
          <a:xfrm>
            <a:off x="21266700" y="8960521"/>
            <a:ext cx="1202903" cy="811663"/>
          </a:xfrm>
          <a:prstGeom prst="rect">
            <a:avLst/>
          </a:prstGeom>
          <a:ln w="12700">
            <a:miter lim="400000"/>
          </a:ln>
        </p:spPr>
      </p:pic>
      <p:pic>
        <p:nvPicPr>
          <p:cNvPr id="2420" name="keras-logo-2018-large-1200.png" descr="keras-logo-2018-large-1200.png"/>
          <p:cNvPicPr>
            <a:picLocks noChangeAspect="1"/>
          </p:cNvPicPr>
          <p:nvPr/>
        </p:nvPicPr>
        <p:blipFill>
          <a:blip r:embed="rId18"/>
          <a:stretch>
            <a:fillRect/>
          </a:stretch>
        </p:blipFill>
        <p:spPr>
          <a:xfrm>
            <a:off x="20231453" y="8968918"/>
            <a:ext cx="1345745" cy="390267"/>
          </a:xfrm>
          <a:prstGeom prst="rect">
            <a:avLst/>
          </a:prstGeom>
          <a:ln w="12700">
            <a:miter lim="400000"/>
          </a:ln>
        </p:spPr>
      </p:pic>
      <p:sp>
        <p:nvSpPr>
          <p:cNvPr id="2421" name="40"/>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40</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Rounded Rectangle"/>
          <p:cNvSpPr/>
          <p:nvPr/>
        </p:nvSpPr>
        <p:spPr>
          <a:xfrm>
            <a:off x="12641909" y="254466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4" name="Rounded Rectangle"/>
          <p:cNvSpPr/>
          <p:nvPr/>
        </p:nvSpPr>
        <p:spPr>
          <a:xfrm>
            <a:off x="6856025" y="254466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5" name="Rounded Rectangle"/>
          <p:cNvSpPr/>
          <p:nvPr/>
        </p:nvSpPr>
        <p:spPr>
          <a:xfrm>
            <a:off x="1078261" y="254466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6" name="Rounded Rectangle"/>
          <p:cNvSpPr/>
          <p:nvPr/>
        </p:nvSpPr>
        <p:spPr>
          <a:xfrm>
            <a:off x="12634138" y="8797102"/>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7" name="Rounded Rectangle"/>
          <p:cNvSpPr/>
          <p:nvPr/>
        </p:nvSpPr>
        <p:spPr>
          <a:xfrm>
            <a:off x="1083564" y="8797102"/>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8" name="Rectangle"/>
          <p:cNvSpPr/>
          <p:nvPr/>
        </p:nvSpPr>
        <p:spPr>
          <a:xfrm>
            <a:off x="18264351" y="-14093"/>
            <a:ext cx="6256461" cy="13845859"/>
          </a:xfrm>
          <a:prstGeom prst="rect">
            <a:avLst/>
          </a:prstGeom>
          <a:solidFill>
            <a:srgbClr val="374556"/>
          </a:solidFill>
          <a:ln w="12700">
            <a:miter lim="400000"/>
          </a:ln>
        </p:spPr>
        <p:txBody>
          <a:bodyPr lIns="45719" rIns="45719" anchor="ctr"/>
          <a:lstStyle/>
          <a:p>
            <a:pPr algn="ctr">
              <a:defRPr>
                <a:solidFill>
                  <a:srgbClr val="81A489"/>
                </a:solidFill>
              </a:defRPr>
            </a:pPr>
            <a:endParaRPr/>
          </a:p>
        </p:txBody>
      </p:sp>
      <p:grpSp>
        <p:nvGrpSpPr>
          <p:cNvPr id="2432" name="Group"/>
          <p:cNvGrpSpPr/>
          <p:nvPr/>
        </p:nvGrpSpPr>
        <p:grpSpPr>
          <a:xfrm>
            <a:off x="19487551" y="6096307"/>
            <a:ext cx="3553554" cy="1523386"/>
            <a:chOff x="0" y="0"/>
            <a:chExt cx="3553553" cy="1523384"/>
          </a:xfrm>
        </p:grpSpPr>
        <p:sp>
          <p:nvSpPr>
            <p:cNvPr id="2429" name="Omics Data"/>
            <p:cNvSpPr txBox="1"/>
            <p:nvPr/>
          </p:nvSpPr>
          <p:spPr>
            <a:xfrm>
              <a:off x="0" y="447913"/>
              <a:ext cx="3553554" cy="10754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Omics Data</a:t>
              </a:r>
            </a:p>
          </p:txBody>
        </p:sp>
        <p:sp>
          <p:nvSpPr>
            <p:cNvPr id="2430" name="TEASER"/>
            <p:cNvSpPr txBox="1"/>
            <p:nvPr/>
          </p:nvSpPr>
          <p:spPr>
            <a:xfrm>
              <a:off x="1244188" y="0"/>
              <a:ext cx="1583911" cy="387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TEASER</a:t>
              </a:r>
            </a:p>
          </p:txBody>
        </p:sp>
        <p:sp>
          <p:nvSpPr>
            <p:cNvPr id="2431" name="Line"/>
            <p:cNvSpPr/>
            <p:nvPr/>
          </p:nvSpPr>
          <p:spPr>
            <a:xfrm>
              <a:off x="119621" y="193958"/>
              <a:ext cx="84247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433" name="GWAS - QC &amp;…"/>
          <p:cNvSpPr txBox="1"/>
          <p:nvPr/>
        </p:nvSpPr>
        <p:spPr>
          <a:xfrm>
            <a:off x="1295256" y="1204604"/>
            <a:ext cx="3923507" cy="1228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gn="ctr">
              <a:defRPr sz="2800" b="1">
                <a:solidFill>
                  <a:srgbClr val="374556"/>
                </a:solidFill>
                <a:latin typeface="Helvetica"/>
                <a:ea typeface="Helvetica"/>
                <a:cs typeface="Helvetica"/>
                <a:sym typeface="Helvetica"/>
              </a:defRPr>
            </a:pPr>
            <a:r>
              <a:t>GWAS - QC &amp; </a:t>
            </a:r>
          </a:p>
          <a:p>
            <a:pPr algn="ctr">
              <a:lnSpc>
                <a:spcPct val="140000"/>
              </a:lnSpc>
              <a:defRPr sz="2800" b="1">
                <a:solidFill>
                  <a:srgbClr val="374556"/>
                </a:solidFill>
                <a:latin typeface="Helvetica"/>
                <a:ea typeface="Helvetica"/>
                <a:cs typeface="Helvetica"/>
                <a:sym typeface="Helvetica"/>
              </a:defRPr>
            </a:pPr>
            <a:r>
              <a:t>Data Harmonization</a:t>
            </a:r>
            <a:endParaRPr sz="1200">
              <a:solidFill>
                <a:srgbClr val="000000"/>
              </a:solidFill>
            </a:endParaRPr>
          </a:p>
        </p:txBody>
      </p:sp>
      <p:sp>
        <p:nvSpPr>
          <p:cNvPr id="2434" name="EasyQC: https://www.uni-regensburg.de/medizin/epidemiologie-praeventivmedizin/genetische-epidemiologie/software/"/>
          <p:cNvSpPr txBox="1"/>
          <p:nvPr/>
        </p:nvSpPr>
        <p:spPr>
          <a:xfrm>
            <a:off x="1241564" y="6090764"/>
            <a:ext cx="4143097" cy="8995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b="1"/>
              <a:t>EasyQC</a:t>
            </a:r>
            <a:r>
              <a:t>: </a:t>
            </a:r>
            <a:r>
              <a:rPr u="sng">
                <a:hlinkClick r:id="rId2"/>
              </a:rPr>
              <a:t>https://www.uni-regensburg.de/medizin/epidemiologie-praeventivmedizin/genetische-epidemiologie/software/</a:t>
            </a:r>
            <a:r>
              <a:t> </a:t>
            </a:r>
            <a:endParaRPr sz="1200">
              <a:solidFill>
                <a:srgbClr val="000000"/>
              </a:solidFill>
            </a:endParaRPr>
          </a:p>
        </p:txBody>
      </p:sp>
      <p:sp>
        <p:nvSpPr>
          <p:cNvPr id="2435" name="GWAS Data Management &amp; Plots"/>
          <p:cNvSpPr txBox="1"/>
          <p:nvPr/>
        </p:nvSpPr>
        <p:spPr>
          <a:xfrm>
            <a:off x="7201810" y="1204604"/>
            <a:ext cx="3767527" cy="1228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defRPr sz="2800" b="1">
                <a:solidFill>
                  <a:srgbClr val="374556"/>
                </a:solidFill>
                <a:latin typeface="Helvetica"/>
                <a:ea typeface="Helvetica"/>
                <a:cs typeface="Helvetica"/>
                <a:sym typeface="Helvetica"/>
              </a:defRPr>
            </a:lvl1pPr>
          </a:lstStyle>
          <a:p>
            <a:r>
              <a:t>GWAS Data Management &amp; Plots</a:t>
            </a:r>
            <a:endParaRPr sz="1200">
              <a:solidFill>
                <a:srgbClr val="000000"/>
              </a:solidFill>
            </a:endParaRPr>
          </a:p>
        </p:txBody>
      </p:sp>
      <p:sp>
        <p:nvSpPr>
          <p:cNvPr id="2436" name="More Plotting…"/>
          <p:cNvSpPr txBox="1"/>
          <p:nvPr/>
        </p:nvSpPr>
        <p:spPr>
          <a:xfrm>
            <a:off x="12793334" y="1529491"/>
            <a:ext cx="4586098"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More Plotting…</a:t>
            </a:r>
          </a:p>
        </p:txBody>
      </p:sp>
      <p:sp>
        <p:nvSpPr>
          <p:cNvPr id="2437" name="EasyStrata: https://www.uni-regensburg.de/medizin/epidemiologie-praeventivmedizin/genetische-epidemiologie/software/"/>
          <p:cNvSpPr txBox="1"/>
          <p:nvPr/>
        </p:nvSpPr>
        <p:spPr>
          <a:xfrm>
            <a:off x="6970486" y="6030875"/>
            <a:ext cx="4335041" cy="91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b="1"/>
              <a:t>EasyStrata</a:t>
            </a:r>
            <a:r>
              <a:t>: </a:t>
            </a:r>
            <a:r>
              <a:rPr u="sng">
                <a:hlinkClick r:id="rId2"/>
              </a:rPr>
              <a:t>https://www.uni-regensburg.de/medizin/epidemiologie-praeventivmedizin/genetische-epidemiologie/software/</a:t>
            </a:r>
            <a:r>
              <a:t> </a:t>
            </a:r>
            <a:endParaRPr sz="1200">
              <a:solidFill>
                <a:srgbClr val="000000"/>
              </a:solidFill>
            </a:endParaRPr>
          </a:p>
        </p:txBody>
      </p:sp>
      <p:sp>
        <p:nvSpPr>
          <p:cNvPr id="2438" name="Group"/>
          <p:cNvSpPr/>
          <p:nvPr/>
        </p:nvSpPr>
        <p:spPr>
          <a:xfrm>
            <a:off x="14413783" y="3021901"/>
            <a:ext cx="782936" cy="230328"/>
          </a:xfrm>
          <a:prstGeom prst="rect">
            <a:avLst/>
          </a:prstGeom>
          <a:solidFill>
            <a:srgbClr val="FFFFFF"/>
          </a:solidFill>
          <a:ln w="12700">
            <a:miter lim="400000"/>
          </a:ln>
        </p:spPr>
        <p:txBody>
          <a:bodyPr lIns="45719" rIns="45719" anchor="ctr"/>
          <a:lstStyle/>
          <a:p>
            <a:endParaRPr/>
          </a:p>
        </p:txBody>
      </p:sp>
      <p:sp>
        <p:nvSpPr>
          <p:cNvPr id="2439" name="Manhattan and QQ plots: https://cran.r-project.org/web/packages/qqman/vignettes/qqman.html"/>
          <p:cNvSpPr txBox="1"/>
          <p:nvPr/>
        </p:nvSpPr>
        <p:spPr>
          <a:xfrm>
            <a:off x="12963008" y="6030875"/>
            <a:ext cx="3767528" cy="91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b="1"/>
              <a:t>Manhattan and QQ plots</a:t>
            </a:r>
            <a:r>
              <a:t>: https://cran.r-project.org/web/packages/qqman/vignettes/qqman.html</a:t>
            </a:r>
            <a:endParaRPr sz="1200">
              <a:solidFill>
                <a:srgbClr val="000000"/>
              </a:solidFill>
            </a:endParaRPr>
          </a:p>
        </p:txBody>
      </p:sp>
      <p:sp>
        <p:nvSpPr>
          <p:cNvPr id="2440" name="Gene Expression Analysis"/>
          <p:cNvSpPr txBox="1"/>
          <p:nvPr/>
        </p:nvSpPr>
        <p:spPr>
          <a:xfrm>
            <a:off x="576151" y="7956377"/>
            <a:ext cx="5361716"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Gene Expression Analysis</a:t>
            </a:r>
            <a:endParaRPr sz="1200"/>
          </a:p>
        </p:txBody>
      </p:sp>
      <p:sp>
        <p:nvSpPr>
          <p:cNvPr id="2441" name="Single-Cell RNASeq"/>
          <p:cNvSpPr txBox="1"/>
          <p:nvPr/>
        </p:nvSpPr>
        <p:spPr>
          <a:xfrm>
            <a:off x="12578409" y="7956377"/>
            <a:ext cx="4586098"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Single-Cell RNASeq </a:t>
            </a:r>
            <a:endParaRPr sz="1200"/>
          </a:p>
        </p:txBody>
      </p:sp>
      <p:sp>
        <p:nvSpPr>
          <p:cNvPr id="2442" name="DESeq2, limma, EdgeR, etc.: http://www.bioconductor.org/packages/release/BiocViews.html#___RNASeq"/>
          <p:cNvSpPr txBox="1"/>
          <p:nvPr/>
        </p:nvSpPr>
        <p:spPr>
          <a:xfrm>
            <a:off x="1367093" y="12305110"/>
            <a:ext cx="4011216" cy="917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b="1"/>
              <a:t>DESeq2, limma, EdgeR, etc.: </a:t>
            </a:r>
            <a:r>
              <a:rPr u="sng">
                <a:hlinkClick r:id="rId3"/>
              </a:rPr>
              <a:t>http://www.bioconductor.org/packages/release/BiocViews.html#___RNASeq</a:t>
            </a:r>
            <a:r>
              <a:t> </a:t>
            </a:r>
          </a:p>
        </p:txBody>
      </p:sp>
      <p:sp>
        <p:nvSpPr>
          <p:cNvPr id="2443" name="Group"/>
          <p:cNvSpPr/>
          <p:nvPr/>
        </p:nvSpPr>
        <p:spPr>
          <a:xfrm>
            <a:off x="14410723" y="9371902"/>
            <a:ext cx="782936" cy="230328"/>
          </a:xfrm>
          <a:prstGeom prst="rect">
            <a:avLst/>
          </a:prstGeom>
          <a:solidFill>
            <a:srgbClr val="FFFFFF"/>
          </a:solidFill>
          <a:ln w="12700">
            <a:miter lim="400000"/>
          </a:ln>
        </p:spPr>
        <p:txBody>
          <a:bodyPr lIns="45719" rIns="45719" anchor="ctr"/>
          <a:lstStyle/>
          <a:p>
            <a:endParaRPr/>
          </a:p>
        </p:txBody>
      </p:sp>
      <p:sp>
        <p:nvSpPr>
          <p:cNvPr id="2444" name="https://cran.r-project.org/web/packages/e1071/vignettes/svmdoc.pdf"/>
          <p:cNvSpPr txBox="1"/>
          <p:nvPr/>
        </p:nvSpPr>
        <p:spPr>
          <a:xfrm>
            <a:off x="12887907" y="12399840"/>
            <a:ext cx="4011216" cy="72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a:lvl1pPr>
          </a:lstStyle>
          <a:p>
            <a:r>
              <a:t>https://cran.r-project.org/web/packages/e1071/vignettes/svmdoc.pdf</a:t>
            </a:r>
          </a:p>
        </p:txBody>
      </p:sp>
      <p:sp>
        <p:nvSpPr>
          <p:cNvPr id="2445" name="Proteomics Analysis"/>
          <p:cNvSpPr txBox="1"/>
          <p:nvPr/>
        </p:nvSpPr>
        <p:spPr>
          <a:xfrm>
            <a:off x="7126693" y="7956377"/>
            <a:ext cx="3917761"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Proteomics Analysis</a:t>
            </a:r>
          </a:p>
        </p:txBody>
      </p:sp>
      <p:pic>
        <p:nvPicPr>
          <p:cNvPr id="2446" name="Image" descr="Image"/>
          <p:cNvPicPr>
            <a:picLocks noChangeAspect="1"/>
          </p:cNvPicPr>
          <p:nvPr/>
        </p:nvPicPr>
        <p:blipFill>
          <a:blip r:embed="rId4"/>
          <a:srcRect l="7006" b="6945"/>
          <a:stretch>
            <a:fillRect/>
          </a:stretch>
        </p:blipFill>
        <p:spPr>
          <a:xfrm>
            <a:off x="3243944" y="3866396"/>
            <a:ext cx="2066780" cy="1749052"/>
          </a:xfrm>
          <a:prstGeom prst="rect">
            <a:avLst/>
          </a:prstGeom>
          <a:ln w="12700">
            <a:miter lim="400000"/>
          </a:ln>
        </p:spPr>
      </p:pic>
      <p:pic>
        <p:nvPicPr>
          <p:cNvPr id="2447" name="Image" descr="Image"/>
          <p:cNvPicPr>
            <a:picLocks noChangeAspect="1"/>
          </p:cNvPicPr>
          <p:nvPr/>
        </p:nvPicPr>
        <p:blipFill>
          <a:blip r:embed="rId5"/>
          <a:srcRect l="4165" r="492" b="12928"/>
          <a:stretch>
            <a:fillRect/>
          </a:stretch>
        </p:blipFill>
        <p:spPr>
          <a:xfrm>
            <a:off x="7525132" y="4142545"/>
            <a:ext cx="3160292" cy="1470720"/>
          </a:xfrm>
          <a:prstGeom prst="rect">
            <a:avLst/>
          </a:prstGeom>
          <a:ln w="12700">
            <a:miter lim="400000"/>
          </a:ln>
        </p:spPr>
      </p:pic>
      <p:pic>
        <p:nvPicPr>
          <p:cNvPr id="2448" name="Image" descr="Image"/>
          <p:cNvPicPr>
            <a:picLocks noChangeAspect="1"/>
          </p:cNvPicPr>
          <p:nvPr/>
        </p:nvPicPr>
        <p:blipFill>
          <a:blip r:embed="rId6"/>
          <a:srcRect l="5978" r="2350" b="16499"/>
          <a:stretch>
            <a:fillRect/>
          </a:stretch>
        </p:blipFill>
        <p:spPr>
          <a:xfrm>
            <a:off x="7130836" y="2737526"/>
            <a:ext cx="3923433" cy="1378596"/>
          </a:xfrm>
          <a:prstGeom prst="rect">
            <a:avLst/>
          </a:prstGeom>
          <a:ln w="12700">
            <a:miter lim="400000"/>
          </a:ln>
        </p:spPr>
      </p:pic>
      <p:pic>
        <p:nvPicPr>
          <p:cNvPr id="2449" name="Image" descr="Image"/>
          <p:cNvPicPr>
            <a:picLocks noChangeAspect="1"/>
          </p:cNvPicPr>
          <p:nvPr/>
        </p:nvPicPr>
        <p:blipFill>
          <a:blip r:embed="rId7"/>
          <a:srcRect l="8434" t="3797" r="2217" b="11985"/>
          <a:stretch>
            <a:fillRect/>
          </a:stretch>
        </p:blipFill>
        <p:spPr>
          <a:xfrm>
            <a:off x="14536458" y="3979506"/>
            <a:ext cx="2246735" cy="1497385"/>
          </a:xfrm>
          <a:prstGeom prst="rect">
            <a:avLst/>
          </a:prstGeom>
          <a:ln w="3175">
            <a:solidFill>
              <a:srgbClr val="293441"/>
            </a:solidFill>
            <a:miter lim="400000"/>
          </a:ln>
        </p:spPr>
      </p:pic>
      <p:pic>
        <p:nvPicPr>
          <p:cNvPr id="2450" name="Image" descr="Image"/>
          <p:cNvPicPr>
            <a:picLocks noChangeAspect="1"/>
          </p:cNvPicPr>
          <p:nvPr/>
        </p:nvPicPr>
        <p:blipFill>
          <a:blip r:embed="rId8"/>
          <a:srcRect l="8898" r="1199" b="11903"/>
          <a:stretch>
            <a:fillRect/>
          </a:stretch>
        </p:blipFill>
        <p:spPr>
          <a:xfrm>
            <a:off x="12863198" y="2744816"/>
            <a:ext cx="2260675" cy="1499221"/>
          </a:xfrm>
          <a:prstGeom prst="rect">
            <a:avLst/>
          </a:prstGeom>
          <a:ln w="3175">
            <a:solidFill>
              <a:srgbClr val="293441"/>
            </a:solidFill>
            <a:miter lim="400000"/>
          </a:ln>
        </p:spPr>
      </p:pic>
      <p:pic>
        <p:nvPicPr>
          <p:cNvPr id="2451" name="Image" descr="Image"/>
          <p:cNvPicPr>
            <a:picLocks noChangeAspect="1"/>
          </p:cNvPicPr>
          <p:nvPr/>
        </p:nvPicPr>
        <p:blipFill>
          <a:blip r:embed="rId9"/>
          <a:srcRect b="17708"/>
          <a:stretch>
            <a:fillRect/>
          </a:stretch>
        </p:blipFill>
        <p:spPr>
          <a:xfrm>
            <a:off x="1671694" y="8941872"/>
            <a:ext cx="3402082" cy="2725396"/>
          </a:xfrm>
          <a:prstGeom prst="rect">
            <a:avLst/>
          </a:prstGeom>
          <a:ln w="12700">
            <a:miter lim="400000"/>
          </a:ln>
        </p:spPr>
      </p:pic>
      <p:pic>
        <p:nvPicPr>
          <p:cNvPr id="2452" name="Image" descr="Image"/>
          <p:cNvPicPr>
            <a:picLocks noChangeAspect="1"/>
          </p:cNvPicPr>
          <p:nvPr/>
        </p:nvPicPr>
        <p:blipFill>
          <a:blip r:embed="rId10"/>
          <a:srcRect b="7103"/>
          <a:stretch>
            <a:fillRect/>
          </a:stretch>
        </p:blipFill>
        <p:spPr>
          <a:xfrm>
            <a:off x="12839458" y="9057325"/>
            <a:ext cx="4064001" cy="2725302"/>
          </a:xfrm>
          <a:prstGeom prst="rect">
            <a:avLst/>
          </a:prstGeom>
          <a:ln w="12700">
            <a:miter lim="400000"/>
          </a:ln>
        </p:spPr>
      </p:pic>
      <p:pic>
        <p:nvPicPr>
          <p:cNvPr id="2453" name="Image" descr="Image"/>
          <p:cNvPicPr>
            <a:picLocks noChangeAspect="1"/>
          </p:cNvPicPr>
          <p:nvPr/>
        </p:nvPicPr>
        <p:blipFill>
          <a:blip r:embed="rId11"/>
          <a:srcRect l="7079" b="6267"/>
          <a:stretch>
            <a:fillRect/>
          </a:stretch>
        </p:blipFill>
        <p:spPr>
          <a:xfrm>
            <a:off x="1255209" y="2792476"/>
            <a:ext cx="1947144" cy="1714185"/>
          </a:xfrm>
          <a:prstGeom prst="rect">
            <a:avLst/>
          </a:prstGeom>
          <a:ln w="12700">
            <a:miter lim="400000"/>
          </a:ln>
        </p:spPr>
      </p:pic>
      <p:sp>
        <p:nvSpPr>
          <p:cNvPr id="2454" name="Rounded Rectangle"/>
          <p:cNvSpPr/>
          <p:nvPr/>
        </p:nvSpPr>
        <p:spPr>
          <a:xfrm>
            <a:off x="6863042" y="8797102"/>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55" name="RforProteomics: http://www.bioconductor.org/packages/release/BiocViews.html#___Proteomics…"/>
          <p:cNvSpPr txBox="1"/>
          <p:nvPr/>
        </p:nvSpPr>
        <p:spPr>
          <a:xfrm>
            <a:off x="7230284" y="12305109"/>
            <a:ext cx="4292395" cy="91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b="1"/>
              <a:t>RforProteomics: </a:t>
            </a:r>
            <a:r>
              <a:t>http://www.bioconductor.org/packages/release/BiocViews.html#___Proteomics</a:t>
            </a:r>
          </a:p>
          <a:p>
            <a:pPr>
              <a:defRPr sz="1800"/>
            </a:pPr>
            <a:r>
              <a:t>RforProteomics.html</a:t>
            </a:r>
          </a:p>
        </p:txBody>
      </p:sp>
      <p:pic>
        <p:nvPicPr>
          <p:cNvPr id="2456" name="pmic8083-fig-0008-m.jpg" descr="pmic8083-fig-0008-m.jpg"/>
          <p:cNvPicPr>
            <a:picLocks noChangeAspect="1"/>
          </p:cNvPicPr>
          <p:nvPr/>
        </p:nvPicPr>
        <p:blipFill>
          <a:blip r:embed="rId12"/>
          <a:srcRect l="58455" t="4879" r="483" b="34764"/>
          <a:stretch>
            <a:fillRect/>
          </a:stretch>
        </p:blipFill>
        <p:spPr>
          <a:xfrm>
            <a:off x="8606077" y="10033991"/>
            <a:ext cx="2351472" cy="1713981"/>
          </a:xfrm>
          <a:prstGeom prst="rect">
            <a:avLst/>
          </a:prstGeom>
          <a:ln w="3175">
            <a:solidFill>
              <a:srgbClr val="000000"/>
            </a:solidFill>
            <a:miter lim="400000"/>
          </a:ln>
        </p:spPr>
      </p:pic>
      <p:pic>
        <p:nvPicPr>
          <p:cNvPr id="2457" name="pmic8083-fig-0008-m.jpg" descr="pmic8083-fig-0008-m.jpg"/>
          <p:cNvPicPr>
            <a:picLocks noChangeAspect="1"/>
          </p:cNvPicPr>
          <p:nvPr/>
        </p:nvPicPr>
        <p:blipFill>
          <a:blip r:embed="rId12"/>
          <a:srcRect l="3259" r="50052" b="6662"/>
          <a:stretch>
            <a:fillRect/>
          </a:stretch>
        </p:blipFill>
        <p:spPr>
          <a:xfrm>
            <a:off x="7130908" y="9099781"/>
            <a:ext cx="2066949" cy="2049089"/>
          </a:xfrm>
          <a:prstGeom prst="rect">
            <a:avLst/>
          </a:prstGeom>
          <a:ln w="12700">
            <a:miter lim="400000"/>
          </a:ln>
        </p:spPr>
      </p:pic>
      <p:sp>
        <p:nvSpPr>
          <p:cNvPr id="2458" name="http://www.bioconductor.org/packages/release/BiocViews.html"/>
          <p:cNvSpPr txBox="1"/>
          <p:nvPr/>
        </p:nvSpPr>
        <p:spPr>
          <a:xfrm>
            <a:off x="19547112" y="7642379"/>
            <a:ext cx="4149268" cy="120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400">
                <a:solidFill>
                  <a:srgbClr val="FFFFFF"/>
                </a:solidFill>
                <a:latin typeface="Roboto-Medium"/>
                <a:ea typeface="Roboto-Medium"/>
                <a:cs typeface="Roboto-Medium"/>
                <a:sym typeface="Roboto-Medium"/>
              </a:defRPr>
            </a:pPr>
            <a:r>
              <a:rPr u="sng">
                <a:hlinkClick r:id="rId13"/>
              </a:rPr>
              <a:t>http://www.bioconductor.org/packages/release/BiocViews.html</a:t>
            </a:r>
            <a:r>
              <a:t> </a:t>
            </a:r>
          </a:p>
        </p:txBody>
      </p:sp>
      <p:sp>
        <p:nvSpPr>
          <p:cNvPr id="2459" name="41"/>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41</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 name="Rectangle"/>
          <p:cNvSpPr/>
          <p:nvPr/>
        </p:nvSpPr>
        <p:spPr>
          <a:xfrm>
            <a:off x="-56280" y="-1"/>
            <a:ext cx="7490725" cy="13716001"/>
          </a:xfrm>
          <a:prstGeom prst="rect">
            <a:avLst/>
          </a:prstGeom>
          <a:gradFill>
            <a:gsLst>
              <a:gs pos="0">
                <a:srgbClr val="89C2EA"/>
              </a:gs>
              <a:gs pos="100000">
                <a:srgbClr val="293441"/>
              </a:gs>
            </a:gsLst>
            <a:lin ang="10442512"/>
          </a:gradFill>
          <a:ln w="12700">
            <a:miter lim="400000"/>
          </a:ln>
        </p:spPr>
        <p:txBody>
          <a:bodyPr lIns="45719" rIns="45719" anchor="ctr"/>
          <a:lstStyle/>
          <a:p>
            <a:pPr algn="ctr">
              <a:defRPr>
                <a:solidFill>
                  <a:srgbClr val="FFFFFF"/>
                </a:solidFill>
              </a:defRPr>
            </a:pPr>
            <a:endParaRPr/>
          </a:p>
        </p:txBody>
      </p:sp>
      <p:grpSp>
        <p:nvGrpSpPr>
          <p:cNvPr id="2465" name="Group"/>
          <p:cNvGrpSpPr/>
          <p:nvPr/>
        </p:nvGrpSpPr>
        <p:grpSpPr>
          <a:xfrm>
            <a:off x="883938" y="5953005"/>
            <a:ext cx="5724585" cy="3481789"/>
            <a:chOff x="0" y="0"/>
            <a:chExt cx="5724583" cy="3481787"/>
          </a:xfrm>
        </p:grpSpPr>
        <p:sp>
          <p:nvSpPr>
            <p:cNvPr id="2462" name="COOL STUFF IN R"/>
            <p:cNvSpPr txBox="1"/>
            <p:nvPr/>
          </p:nvSpPr>
          <p:spPr>
            <a:xfrm>
              <a:off x="0" y="712243"/>
              <a:ext cx="5610288" cy="27695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COOL STUFF IN R</a:t>
              </a:r>
            </a:p>
          </p:txBody>
        </p:sp>
        <p:sp>
          <p:nvSpPr>
            <p:cNvPr id="2463" name="FROM EXCEL TO R"/>
            <p:cNvSpPr txBox="1"/>
            <p:nvPr/>
          </p:nvSpPr>
          <p:spPr>
            <a:xfrm>
              <a:off x="2138685" y="0"/>
              <a:ext cx="3585899" cy="4392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2464" name="Line"/>
            <p:cNvSpPr/>
            <p:nvPr/>
          </p:nvSpPr>
          <p:spPr>
            <a:xfrm>
              <a:off x="112084" y="181675"/>
              <a:ext cx="171418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466" name="PLOTTING IN 3D"/>
          <p:cNvSpPr txBox="1"/>
          <p:nvPr/>
        </p:nvSpPr>
        <p:spPr>
          <a:xfrm>
            <a:off x="9087953" y="1260193"/>
            <a:ext cx="2980605"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PLOTTING IN 3D</a:t>
            </a:r>
          </a:p>
        </p:txBody>
      </p:sp>
      <p:sp>
        <p:nvSpPr>
          <p:cNvPr id="2467" name="INTERACTIVE PLOTS"/>
          <p:cNvSpPr txBox="1"/>
          <p:nvPr/>
        </p:nvSpPr>
        <p:spPr>
          <a:xfrm>
            <a:off x="13854124" y="7780341"/>
            <a:ext cx="4343842"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INTERACTIVE PLOTS</a:t>
            </a:r>
          </a:p>
        </p:txBody>
      </p:sp>
      <p:sp>
        <p:nvSpPr>
          <p:cNvPr id="2468" name="WEBPAGE WITH R SHINY"/>
          <p:cNvSpPr txBox="1"/>
          <p:nvPr/>
        </p:nvSpPr>
        <p:spPr>
          <a:xfrm>
            <a:off x="8270478" y="7780341"/>
            <a:ext cx="4586097"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WEBPAGE WITH R SHINY</a:t>
            </a:r>
          </a:p>
        </p:txBody>
      </p:sp>
      <p:sp>
        <p:nvSpPr>
          <p:cNvPr id="2469" name="DEEP LEARNING"/>
          <p:cNvSpPr txBox="1"/>
          <p:nvPr/>
        </p:nvSpPr>
        <p:spPr>
          <a:xfrm>
            <a:off x="14159982" y="1260193"/>
            <a:ext cx="3311039"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DEEP LEARNING</a:t>
            </a:r>
          </a:p>
        </p:txBody>
      </p:sp>
      <p:sp>
        <p:nvSpPr>
          <p:cNvPr id="2470" name="BAYESIAN STATISTICS"/>
          <p:cNvSpPr txBox="1"/>
          <p:nvPr/>
        </p:nvSpPr>
        <p:spPr>
          <a:xfrm>
            <a:off x="18868487" y="1260193"/>
            <a:ext cx="4343841"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BAYESIAN STATISTICS</a:t>
            </a:r>
          </a:p>
        </p:txBody>
      </p:sp>
      <p:sp>
        <p:nvSpPr>
          <p:cNvPr id="2471" name="Rectangle"/>
          <p:cNvSpPr/>
          <p:nvPr/>
        </p:nvSpPr>
        <p:spPr>
          <a:xfrm>
            <a:off x="8195603" y="2126288"/>
            <a:ext cx="4679796" cy="3682443"/>
          </a:xfrm>
          <a:prstGeom prst="rect">
            <a:avLst/>
          </a:prstGeom>
          <a:solidFill>
            <a:srgbClr val="374556"/>
          </a:solidFill>
          <a:ln w="12700">
            <a:miter lim="400000"/>
          </a:ln>
        </p:spPr>
        <p:txBody>
          <a:bodyPr lIns="45719" rIns="45719" anchor="ctr"/>
          <a:lstStyle/>
          <a:p>
            <a:endParaRPr/>
          </a:p>
        </p:txBody>
      </p:sp>
      <p:sp>
        <p:nvSpPr>
          <p:cNvPr id="2472" name="Rectangle"/>
          <p:cNvSpPr/>
          <p:nvPr/>
        </p:nvSpPr>
        <p:spPr>
          <a:xfrm>
            <a:off x="13448056" y="2126288"/>
            <a:ext cx="4679796" cy="3682443"/>
          </a:xfrm>
          <a:prstGeom prst="rect">
            <a:avLst/>
          </a:prstGeom>
          <a:solidFill>
            <a:srgbClr val="374556"/>
          </a:solidFill>
          <a:ln w="12700">
            <a:miter lim="400000"/>
          </a:ln>
        </p:spPr>
        <p:txBody>
          <a:bodyPr lIns="45719" rIns="45719" anchor="ctr"/>
          <a:lstStyle/>
          <a:p>
            <a:endParaRPr/>
          </a:p>
        </p:txBody>
      </p:sp>
      <p:sp>
        <p:nvSpPr>
          <p:cNvPr id="2473" name="Rectangle"/>
          <p:cNvSpPr/>
          <p:nvPr/>
        </p:nvSpPr>
        <p:spPr>
          <a:xfrm>
            <a:off x="18700509" y="2126288"/>
            <a:ext cx="4679796" cy="3682443"/>
          </a:xfrm>
          <a:prstGeom prst="rect">
            <a:avLst/>
          </a:prstGeom>
          <a:solidFill>
            <a:srgbClr val="374556"/>
          </a:solidFill>
          <a:ln w="12700">
            <a:miter lim="400000"/>
          </a:ln>
        </p:spPr>
        <p:txBody>
          <a:bodyPr lIns="45719" rIns="45719" anchor="ctr"/>
          <a:lstStyle/>
          <a:p>
            <a:endParaRPr/>
          </a:p>
        </p:txBody>
      </p:sp>
      <p:sp>
        <p:nvSpPr>
          <p:cNvPr id="2474" name="Rectangle"/>
          <p:cNvSpPr/>
          <p:nvPr/>
        </p:nvSpPr>
        <p:spPr>
          <a:xfrm>
            <a:off x="8195603" y="8613227"/>
            <a:ext cx="4679796" cy="3682444"/>
          </a:xfrm>
          <a:prstGeom prst="rect">
            <a:avLst/>
          </a:prstGeom>
          <a:solidFill>
            <a:srgbClr val="374556"/>
          </a:solidFill>
          <a:ln w="12700">
            <a:miter lim="400000"/>
          </a:ln>
        </p:spPr>
        <p:txBody>
          <a:bodyPr lIns="45719" rIns="45719" anchor="ctr"/>
          <a:lstStyle/>
          <a:p>
            <a:endParaRPr/>
          </a:p>
        </p:txBody>
      </p:sp>
      <p:sp>
        <p:nvSpPr>
          <p:cNvPr id="2475" name="Rectangle"/>
          <p:cNvSpPr/>
          <p:nvPr/>
        </p:nvSpPr>
        <p:spPr>
          <a:xfrm>
            <a:off x="13503152" y="8613227"/>
            <a:ext cx="4679796" cy="3682444"/>
          </a:xfrm>
          <a:prstGeom prst="rect">
            <a:avLst/>
          </a:prstGeom>
          <a:solidFill>
            <a:srgbClr val="374556"/>
          </a:solidFill>
          <a:ln w="12700">
            <a:miter lim="400000"/>
          </a:ln>
        </p:spPr>
        <p:txBody>
          <a:bodyPr lIns="45719" rIns="45719" anchor="ctr"/>
          <a:lstStyle/>
          <a:p>
            <a:endParaRPr/>
          </a:p>
        </p:txBody>
      </p:sp>
      <p:sp>
        <p:nvSpPr>
          <p:cNvPr id="2476" name="Rectangle"/>
          <p:cNvSpPr/>
          <p:nvPr/>
        </p:nvSpPr>
        <p:spPr>
          <a:xfrm>
            <a:off x="18755605" y="8613227"/>
            <a:ext cx="4679796" cy="3682444"/>
          </a:xfrm>
          <a:prstGeom prst="rect">
            <a:avLst/>
          </a:prstGeom>
          <a:solidFill>
            <a:srgbClr val="374556"/>
          </a:solidFill>
          <a:ln w="12700">
            <a:miter lim="400000"/>
          </a:ln>
        </p:spPr>
        <p:txBody>
          <a:bodyPr lIns="45719" rIns="45719" anchor="ctr"/>
          <a:lstStyle/>
          <a:p>
            <a:endParaRPr/>
          </a:p>
        </p:txBody>
      </p:sp>
      <p:sp>
        <p:nvSpPr>
          <p:cNvPr id="2477" name="Group"/>
          <p:cNvSpPr/>
          <p:nvPr/>
        </p:nvSpPr>
        <p:spPr>
          <a:xfrm>
            <a:off x="13597982" y="2245662"/>
            <a:ext cx="4406703" cy="3422910"/>
          </a:xfrm>
          <a:prstGeom prst="rect">
            <a:avLst/>
          </a:prstGeom>
          <a:solidFill>
            <a:srgbClr val="FFFFFF"/>
          </a:solidFill>
          <a:ln w="12700">
            <a:miter lim="400000"/>
          </a:ln>
        </p:spPr>
        <p:txBody>
          <a:bodyPr lIns="45719" rIns="45719" anchor="ctr"/>
          <a:lstStyle/>
          <a:p>
            <a:endParaRPr/>
          </a:p>
        </p:txBody>
      </p:sp>
      <p:pic>
        <p:nvPicPr>
          <p:cNvPr id="2478" name="1*dr3pZsLJg28gKwq0MXp1Mg.png" descr="1*dr3pZsLJg28gKwq0MXp1Mg.png"/>
          <p:cNvPicPr>
            <a:picLocks noChangeAspect="1"/>
          </p:cNvPicPr>
          <p:nvPr/>
        </p:nvPicPr>
        <p:blipFill>
          <a:blip r:embed="rId2"/>
          <a:srcRect l="13307" t="6511" r="13307" b="5458"/>
          <a:stretch>
            <a:fillRect/>
          </a:stretch>
        </p:blipFill>
        <p:spPr>
          <a:xfrm>
            <a:off x="16360527" y="2439527"/>
            <a:ext cx="1202903" cy="811663"/>
          </a:xfrm>
          <a:prstGeom prst="rect">
            <a:avLst/>
          </a:prstGeom>
          <a:ln w="12700">
            <a:miter lim="400000"/>
          </a:ln>
        </p:spPr>
      </p:pic>
      <p:pic>
        <p:nvPicPr>
          <p:cNvPr id="2479" name="keras-logo-2018-large-1200.png" descr="keras-logo-2018-large-1200.png"/>
          <p:cNvPicPr>
            <a:picLocks noChangeAspect="1"/>
          </p:cNvPicPr>
          <p:nvPr/>
        </p:nvPicPr>
        <p:blipFill>
          <a:blip r:embed="rId3"/>
          <a:stretch>
            <a:fillRect/>
          </a:stretch>
        </p:blipFill>
        <p:spPr>
          <a:xfrm>
            <a:off x="15376080" y="2613024"/>
            <a:ext cx="1345745" cy="390267"/>
          </a:xfrm>
          <a:prstGeom prst="rect">
            <a:avLst/>
          </a:prstGeom>
          <a:ln w="12700">
            <a:miter lim="400000"/>
          </a:ln>
        </p:spPr>
      </p:pic>
      <p:sp>
        <p:nvSpPr>
          <p:cNvPr id="2480" name="Group"/>
          <p:cNvSpPr/>
          <p:nvPr/>
        </p:nvSpPr>
        <p:spPr>
          <a:xfrm>
            <a:off x="18840939" y="2245662"/>
            <a:ext cx="4397997" cy="3416148"/>
          </a:xfrm>
          <a:prstGeom prst="rect">
            <a:avLst/>
          </a:prstGeom>
          <a:solidFill>
            <a:srgbClr val="FFFFFF"/>
          </a:solidFill>
          <a:ln w="12700">
            <a:miter lim="400000"/>
          </a:ln>
        </p:spPr>
        <p:txBody>
          <a:bodyPr lIns="45719" rIns="45719" anchor="ctr"/>
          <a:lstStyle/>
          <a:p>
            <a:endParaRPr/>
          </a:p>
        </p:txBody>
      </p:sp>
      <p:pic>
        <p:nvPicPr>
          <p:cNvPr id="2481" name="probabilistic-language-stan.jpg" descr="probabilistic-language-stan.jpg"/>
          <p:cNvPicPr>
            <a:picLocks noChangeAspect="1"/>
          </p:cNvPicPr>
          <p:nvPr/>
        </p:nvPicPr>
        <p:blipFill>
          <a:blip r:embed="rId4"/>
          <a:srcRect r="7342" b="22205"/>
          <a:stretch>
            <a:fillRect/>
          </a:stretch>
        </p:blipFill>
        <p:spPr>
          <a:xfrm>
            <a:off x="19222508" y="2450441"/>
            <a:ext cx="3564116" cy="3006521"/>
          </a:xfrm>
          <a:prstGeom prst="rect">
            <a:avLst/>
          </a:prstGeom>
          <a:ln w="12700">
            <a:miter lim="400000"/>
          </a:ln>
        </p:spPr>
      </p:pic>
      <p:pic>
        <p:nvPicPr>
          <p:cNvPr id="2482" name="probabilistic-language-stan.jpg" descr="probabilistic-language-stan.jpg"/>
          <p:cNvPicPr>
            <a:picLocks noChangeAspect="1"/>
          </p:cNvPicPr>
          <p:nvPr/>
        </p:nvPicPr>
        <p:blipFill>
          <a:blip r:embed="rId4"/>
          <a:srcRect l="29625" t="82186" r="35235"/>
          <a:stretch>
            <a:fillRect/>
          </a:stretch>
        </p:blipFill>
        <p:spPr>
          <a:xfrm>
            <a:off x="21206052" y="4740842"/>
            <a:ext cx="1351608" cy="688448"/>
          </a:xfrm>
          <a:prstGeom prst="rect">
            <a:avLst/>
          </a:prstGeom>
          <a:ln w="12700">
            <a:miter lim="400000"/>
          </a:ln>
        </p:spPr>
      </p:pic>
      <p:sp>
        <p:nvSpPr>
          <p:cNvPr id="2483" name="Group"/>
          <p:cNvSpPr/>
          <p:nvPr/>
        </p:nvSpPr>
        <p:spPr>
          <a:xfrm>
            <a:off x="8336502" y="8746375"/>
            <a:ext cx="4397997" cy="3416148"/>
          </a:xfrm>
          <a:prstGeom prst="rect">
            <a:avLst/>
          </a:prstGeom>
          <a:solidFill>
            <a:srgbClr val="FFFFFF"/>
          </a:solidFill>
          <a:ln w="12700">
            <a:miter lim="400000"/>
          </a:ln>
        </p:spPr>
        <p:txBody>
          <a:bodyPr lIns="45719" rIns="45719" anchor="ctr"/>
          <a:lstStyle/>
          <a:p>
            <a:endParaRPr/>
          </a:p>
        </p:txBody>
      </p:sp>
      <p:pic>
        <p:nvPicPr>
          <p:cNvPr id="2484" name="06_tabsets.png" descr="06_tabsets.png"/>
          <p:cNvPicPr>
            <a:picLocks noChangeAspect="1"/>
          </p:cNvPicPr>
          <p:nvPr/>
        </p:nvPicPr>
        <p:blipFill>
          <a:blip r:embed="rId5"/>
          <a:srcRect l="37210" t="7884" r="4598" b="10794"/>
          <a:stretch>
            <a:fillRect/>
          </a:stretch>
        </p:blipFill>
        <p:spPr>
          <a:xfrm>
            <a:off x="8552803" y="8873071"/>
            <a:ext cx="4050755" cy="3084566"/>
          </a:xfrm>
          <a:prstGeom prst="rect">
            <a:avLst/>
          </a:prstGeom>
          <a:ln w="12700">
            <a:miter lim="400000"/>
          </a:ln>
        </p:spPr>
      </p:pic>
      <p:pic>
        <p:nvPicPr>
          <p:cNvPr id="2485" name="06_tabsets.png" descr="06_tabsets.png"/>
          <p:cNvPicPr>
            <a:picLocks noChangeAspect="1"/>
          </p:cNvPicPr>
          <p:nvPr/>
        </p:nvPicPr>
        <p:blipFill>
          <a:blip r:embed="rId5"/>
          <a:srcRect t="9339" r="66010" b="34610"/>
          <a:stretch>
            <a:fillRect/>
          </a:stretch>
        </p:blipFill>
        <p:spPr>
          <a:xfrm>
            <a:off x="11174582" y="8808286"/>
            <a:ext cx="1497725" cy="1345762"/>
          </a:xfrm>
          <a:prstGeom prst="rect">
            <a:avLst/>
          </a:prstGeom>
          <a:ln w="12700">
            <a:miter lim="400000"/>
          </a:ln>
        </p:spPr>
      </p:pic>
      <p:pic>
        <p:nvPicPr>
          <p:cNvPr id="2486" name="flat,750x1000,075,f.u2.jpg" descr="flat,750x1000,075,f.u2.jpg"/>
          <p:cNvPicPr>
            <a:picLocks noChangeAspect="1"/>
          </p:cNvPicPr>
          <p:nvPr/>
        </p:nvPicPr>
        <p:blipFill>
          <a:blip r:embed="rId6"/>
          <a:srcRect t="8826" b="8826"/>
          <a:stretch>
            <a:fillRect/>
          </a:stretch>
        </p:blipFill>
        <p:spPr>
          <a:xfrm>
            <a:off x="9164858" y="9470247"/>
            <a:ext cx="1015729" cy="1026011"/>
          </a:xfrm>
          <a:prstGeom prst="rect">
            <a:avLst/>
          </a:prstGeom>
          <a:ln w="12700">
            <a:miter lim="400000"/>
          </a:ln>
        </p:spPr>
      </p:pic>
      <p:sp>
        <p:nvSpPr>
          <p:cNvPr id="2487" name="MAIL AND MESSAGES"/>
          <p:cNvSpPr txBox="1"/>
          <p:nvPr/>
        </p:nvSpPr>
        <p:spPr>
          <a:xfrm>
            <a:off x="19061065" y="7780341"/>
            <a:ext cx="4221276"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MAIL AND MESSAGES</a:t>
            </a:r>
          </a:p>
        </p:txBody>
      </p:sp>
      <p:sp>
        <p:nvSpPr>
          <p:cNvPr id="2488" name="Group"/>
          <p:cNvSpPr/>
          <p:nvPr/>
        </p:nvSpPr>
        <p:spPr>
          <a:xfrm>
            <a:off x="18895011" y="8746375"/>
            <a:ext cx="4397996" cy="3416148"/>
          </a:xfrm>
          <a:prstGeom prst="rect">
            <a:avLst/>
          </a:prstGeom>
          <a:solidFill>
            <a:srgbClr val="FFFFFF"/>
          </a:solidFill>
          <a:ln w="12700">
            <a:miter lim="400000"/>
          </a:ln>
        </p:spPr>
        <p:txBody>
          <a:bodyPr lIns="45719" rIns="45719" anchor="ctr"/>
          <a:lstStyle/>
          <a:p>
            <a:endParaRPr/>
          </a:p>
        </p:txBody>
      </p:sp>
      <p:pic>
        <p:nvPicPr>
          <p:cNvPr id="2489" name="Screenshot 2020-09-16 at 17.25.37 (2).png" descr="Screenshot 2020-09-16 at 17.25.37 (2).png"/>
          <p:cNvPicPr>
            <a:picLocks noChangeAspect="1"/>
          </p:cNvPicPr>
          <p:nvPr/>
        </p:nvPicPr>
        <p:blipFill>
          <a:blip r:embed="rId7"/>
          <a:srcRect l="23257" t="44568" r="45308" b="31615"/>
          <a:stretch>
            <a:fillRect/>
          </a:stretch>
        </p:blipFill>
        <p:spPr>
          <a:xfrm>
            <a:off x="19230643" y="10066399"/>
            <a:ext cx="3729845" cy="1766209"/>
          </a:xfrm>
          <a:prstGeom prst="rect">
            <a:avLst/>
          </a:prstGeom>
          <a:ln w="12700">
            <a:miter lim="400000"/>
          </a:ln>
        </p:spPr>
      </p:pic>
      <p:sp>
        <p:nvSpPr>
          <p:cNvPr id="2490" name="https://github.com/briandconnelly/pushoverr"/>
          <p:cNvSpPr txBox="1"/>
          <p:nvPr/>
        </p:nvSpPr>
        <p:spPr>
          <a:xfrm>
            <a:off x="18846213" y="12446747"/>
            <a:ext cx="4802806" cy="413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8"/>
              </a:rPr>
              <a:t>https://github.com/briandconnelly/pushoverr</a:t>
            </a:r>
            <a:r>
              <a:t> </a:t>
            </a:r>
          </a:p>
        </p:txBody>
      </p:sp>
      <p:pic>
        <p:nvPicPr>
          <p:cNvPr id="2491" name="07 Brands service pages-22_0.png" descr="07 Brands service pages-22_0.png"/>
          <p:cNvPicPr>
            <a:picLocks noChangeAspect="1"/>
          </p:cNvPicPr>
          <p:nvPr/>
        </p:nvPicPr>
        <p:blipFill>
          <a:blip r:embed="rId9"/>
          <a:srcRect t="25610" b="25610"/>
          <a:stretch>
            <a:fillRect/>
          </a:stretch>
        </p:blipFill>
        <p:spPr>
          <a:xfrm>
            <a:off x="19145442" y="9041150"/>
            <a:ext cx="3608624" cy="880119"/>
          </a:xfrm>
          <a:prstGeom prst="rect">
            <a:avLst/>
          </a:prstGeom>
          <a:ln w="12700">
            <a:miter lim="400000"/>
          </a:ln>
        </p:spPr>
      </p:pic>
      <p:sp>
        <p:nvSpPr>
          <p:cNvPr id="2492" name="https://mc-stan.org/users/interfaces/rstan"/>
          <p:cNvSpPr txBox="1"/>
          <p:nvPr/>
        </p:nvSpPr>
        <p:spPr>
          <a:xfrm>
            <a:off x="18833124" y="5951064"/>
            <a:ext cx="4470618" cy="413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10"/>
              </a:rPr>
              <a:t>https://mc-stan.org/users/interfaces/rstan</a:t>
            </a:r>
            <a:r>
              <a:t> </a:t>
            </a:r>
          </a:p>
        </p:txBody>
      </p:sp>
      <p:sp>
        <p:nvSpPr>
          <p:cNvPr id="2493" name="https://keras.rstudio.com/…"/>
          <p:cNvSpPr txBox="1"/>
          <p:nvPr/>
        </p:nvSpPr>
        <p:spPr>
          <a:xfrm>
            <a:off x="14149846" y="5799551"/>
            <a:ext cx="3386406" cy="716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gn="ctr">
              <a:defRPr sz="1800"/>
            </a:pPr>
            <a:r>
              <a:rPr u="sng">
                <a:hlinkClick r:id="rId11"/>
              </a:rPr>
              <a:t>https://keras.rstudio.com/</a:t>
            </a:r>
          </a:p>
          <a:p>
            <a:pPr algn="ctr">
              <a:defRPr sz="1800"/>
            </a:pPr>
            <a:r>
              <a:rPr u="sng">
                <a:hlinkClick r:id="rId12"/>
              </a:rPr>
              <a:t>https://tensorflow.rstudio.com/</a:t>
            </a:r>
            <a:r>
              <a:t> </a:t>
            </a:r>
          </a:p>
        </p:txBody>
      </p:sp>
      <p:sp>
        <p:nvSpPr>
          <p:cNvPr id="2494" name="https://plotly-r.com/d-charts.html"/>
          <p:cNvSpPr txBox="1"/>
          <p:nvPr/>
        </p:nvSpPr>
        <p:spPr>
          <a:xfrm>
            <a:off x="8762822" y="5951064"/>
            <a:ext cx="3601409" cy="413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13"/>
              </a:rPr>
              <a:t>https://plotly-r.com/d-charts.html</a:t>
            </a:r>
            <a:r>
              <a:t> </a:t>
            </a:r>
          </a:p>
        </p:txBody>
      </p:sp>
      <p:sp>
        <p:nvSpPr>
          <p:cNvPr id="2495" name="Group"/>
          <p:cNvSpPr/>
          <p:nvPr/>
        </p:nvSpPr>
        <p:spPr>
          <a:xfrm>
            <a:off x="8322411" y="2245662"/>
            <a:ext cx="4397997" cy="3416148"/>
          </a:xfrm>
          <a:prstGeom prst="rect">
            <a:avLst/>
          </a:prstGeom>
          <a:solidFill>
            <a:srgbClr val="FFFFFF"/>
          </a:solidFill>
          <a:ln w="12700">
            <a:miter lim="400000"/>
          </a:ln>
        </p:spPr>
        <p:txBody>
          <a:bodyPr lIns="45719" rIns="45719" anchor="ctr"/>
          <a:lstStyle/>
          <a:p>
            <a:endParaRPr/>
          </a:p>
        </p:txBody>
      </p:sp>
      <p:pic>
        <p:nvPicPr>
          <p:cNvPr id="2496" name="Screenshot 2020-09-16 at 17.48.06 (2).png" descr="Screenshot 2020-09-16 at 17.48.06 (2).png"/>
          <p:cNvPicPr>
            <a:picLocks noChangeAspect="1"/>
          </p:cNvPicPr>
          <p:nvPr/>
        </p:nvPicPr>
        <p:blipFill>
          <a:blip r:embed="rId14"/>
          <a:srcRect t="6587"/>
          <a:stretch>
            <a:fillRect/>
          </a:stretch>
        </p:blipFill>
        <p:spPr>
          <a:xfrm>
            <a:off x="8879551" y="2355997"/>
            <a:ext cx="3056171" cy="3250619"/>
          </a:xfrm>
          <a:prstGeom prst="rect">
            <a:avLst/>
          </a:prstGeom>
          <a:ln w="12700">
            <a:miter lim="400000"/>
          </a:ln>
        </p:spPr>
      </p:pic>
      <p:sp>
        <p:nvSpPr>
          <p:cNvPr id="2497" name="Group"/>
          <p:cNvSpPr/>
          <p:nvPr/>
        </p:nvSpPr>
        <p:spPr>
          <a:xfrm>
            <a:off x="13644052" y="8732601"/>
            <a:ext cx="4397997" cy="3416148"/>
          </a:xfrm>
          <a:prstGeom prst="rect">
            <a:avLst/>
          </a:prstGeom>
          <a:solidFill>
            <a:srgbClr val="FFFFFF"/>
          </a:solidFill>
          <a:ln w="12700">
            <a:miter lim="400000"/>
          </a:ln>
        </p:spPr>
        <p:txBody>
          <a:bodyPr lIns="45719" rIns="45719" anchor="ctr"/>
          <a:lstStyle/>
          <a:p>
            <a:endParaRPr/>
          </a:p>
        </p:txBody>
      </p:sp>
      <p:pic>
        <p:nvPicPr>
          <p:cNvPr id="2498" name="view_follow.gif" descr="view_follow.gif"/>
          <p:cNvPicPr>
            <a:picLocks/>
          </p:cNvPicPr>
          <p:nvPr/>
        </p:nvPicPr>
        <p:blipFill>
          <a:blip r:embed="rId15"/>
          <a:stretch>
            <a:fillRect/>
          </a:stretch>
        </p:blipFill>
        <p:spPr>
          <a:xfrm>
            <a:off x="14176010" y="8870449"/>
            <a:ext cx="3278982" cy="3278981"/>
          </a:xfrm>
          <a:prstGeom prst="rect">
            <a:avLst/>
          </a:prstGeom>
          <a:ln w="12700">
            <a:solidFill>
              <a:srgbClr val="000000"/>
            </a:solidFill>
            <a:miter lim="400000"/>
          </a:ln>
        </p:spPr>
      </p:pic>
      <p:sp>
        <p:nvSpPr>
          <p:cNvPr id="2499" name="Group"/>
          <p:cNvSpPr/>
          <p:nvPr/>
        </p:nvSpPr>
        <p:spPr>
          <a:xfrm>
            <a:off x="17417502" y="8808466"/>
            <a:ext cx="291467" cy="3291966"/>
          </a:xfrm>
          <a:prstGeom prst="rect">
            <a:avLst/>
          </a:prstGeom>
          <a:solidFill>
            <a:srgbClr val="FFFFFF"/>
          </a:solidFill>
          <a:ln w="12700">
            <a:miter lim="400000"/>
          </a:ln>
        </p:spPr>
        <p:txBody>
          <a:bodyPr lIns="45719" rIns="45719" anchor="ctr"/>
          <a:lstStyle/>
          <a:p>
            <a:endParaRPr/>
          </a:p>
        </p:txBody>
      </p:sp>
      <p:sp>
        <p:nvSpPr>
          <p:cNvPr id="2500" name="Group"/>
          <p:cNvSpPr/>
          <p:nvPr/>
        </p:nvSpPr>
        <p:spPr>
          <a:xfrm>
            <a:off x="13964415" y="8780918"/>
            <a:ext cx="404284" cy="3291965"/>
          </a:xfrm>
          <a:prstGeom prst="rect">
            <a:avLst/>
          </a:prstGeom>
          <a:solidFill>
            <a:srgbClr val="FFFFFF"/>
          </a:solidFill>
          <a:ln w="12700">
            <a:miter lim="400000"/>
          </a:ln>
        </p:spPr>
        <p:txBody>
          <a:bodyPr lIns="45719" rIns="45719" anchor="ctr"/>
          <a:lstStyle/>
          <a:p>
            <a:endParaRPr/>
          </a:p>
        </p:txBody>
      </p:sp>
      <p:sp>
        <p:nvSpPr>
          <p:cNvPr id="2501" name="Group"/>
          <p:cNvSpPr/>
          <p:nvPr/>
        </p:nvSpPr>
        <p:spPr>
          <a:xfrm>
            <a:off x="13805053" y="11958490"/>
            <a:ext cx="4020896" cy="189006"/>
          </a:xfrm>
          <a:prstGeom prst="rect">
            <a:avLst/>
          </a:prstGeom>
          <a:solidFill>
            <a:srgbClr val="FFFFFF"/>
          </a:solidFill>
          <a:ln w="12700">
            <a:miter lim="400000"/>
          </a:ln>
        </p:spPr>
        <p:txBody>
          <a:bodyPr lIns="45719" rIns="45719" anchor="ctr"/>
          <a:lstStyle/>
          <a:p>
            <a:endParaRPr/>
          </a:p>
        </p:txBody>
      </p:sp>
      <p:sp>
        <p:nvSpPr>
          <p:cNvPr id="2502" name="Group"/>
          <p:cNvSpPr/>
          <p:nvPr/>
        </p:nvSpPr>
        <p:spPr>
          <a:xfrm>
            <a:off x="13832602" y="8774124"/>
            <a:ext cx="4020896" cy="230327"/>
          </a:xfrm>
          <a:prstGeom prst="rect">
            <a:avLst/>
          </a:prstGeom>
          <a:solidFill>
            <a:srgbClr val="FFFFFF"/>
          </a:solidFill>
          <a:ln w="12700">
            <a:miter lim="400000"/>
          </a:ln>
        </p:spPr>
        <p:txBody>
          <a:bodyPr lIns="45719" rIns="45719" anchor="ctr"/>
          <a:lstStyle/>
          <a:p>
            <a:endParaRPr/>
          </a:p>
        </p:txBody>
      </p:sp>
      <p:sp>
        <p:nvSpPr>
          <p:cNvPr id="2503" name="Group"/>
          <p:cNvSpPr/>
          <p:nvPr/>
        </p:nvSpPr>
        <p:spPr>
          <a:xfrm>
            <a:off x="10352298" y="9393655"/>
            <a:ext cx="782935" cy="230327"/>
          </a:xfrm>
          <a:prstGeom prst="rect">
            <a:avLst/>
          </a:prstGeom>
          <a:solidFill>
            <a:srgbClr val="FFFFFF"/>
          </a:solidFill>
          <a:ln w="12700">
            <a:miter lim="400000"/>
          </a:ln>
        </p:spPr>
        <p:txBody>
          <a:bodyPr lIns="45719" rIns="45719" anchor="ctr"/>
          <a:lstStyle/>
          <a:p>
            <a:endParaRPr/>
          </a:p>
        </p:txBody>
      </p:sp>
      <p:sp>
        <p:nvSpPr>
          <p:cNvPr id="2504" name="https://gganimate.com/articles/gganimate.html"/>
          <p:cNvSpPr txBox="1"/>
          <p:nvPr/>
        </p:nvSpPr>
        <p:spPr>
          <a:xfrm>
            <a:off x="13494146" y="12446747"/>
            <a:ext cx="5109613" cy="413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16"/>
              </a:rPr>
              <a:t>https://gganimate.com/articles/gganimate.html</a:t>
            </a:r>
            <a:r>
              <a:t> </a:t>
            </a:r>
          </a:p>
        </p:txBody>
      </p:sp>
      <p:sp>
        <p:nvSpPr>
          <p:cNvPr id="2505" name="https://shiny.rstudio.com/"/>
          <p:cNvSpPr txBox="1"/>
          <p:nvPr/>
        </p:nvSpPr>
        <p:spPr>
          <a:xfrm>
            <a:off x="9127757" y="12446747"/>
            <a:ext cx="2815489" cy="413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17"/>
              </a:rPr>
              <a:t>https://shiny.rstudio.com/</a:t>
            </a:r>
            <a:r>
              <a:t> </a:t>
            </a:r>
          </a:p>
        </p:txBody>
      </p:sp>
      <p:pic>
        <p:nvPicPr>
          <p:cNvPr id="2506" name="McMOhuQ.png" descr="McMOhuQ.png"/>
          <p:cNvPicPr>
            <a:picLocks noChangeAspect="1"/>
          </p:cNvPicPr>
          <p:nvPr/>
        </p:nvPicPr>
        <p:blipFill>
          <a:blip r:embed="rId18"/>
          <a:srcRect l="6664" t="6821" r="20504" b="14901"/>
          <a:stretch>
            <a:fillRect/>
          </a:stretch>
        </p:blipFill>
        <p:spPr>
          <a:xfrm>
            <a:off x="13847823" y="3256271"/>
            <a:ext cx="4020797" cy="2075448"/>
          </a:xfrm>
          <a:prstGeom prst="rect">
            <a:avLst/>
          </a:prstGeom>
          <a:ln w="12700">
            <a:miter lim="400000"/>
          </a:ln>
        </p:spPr>
      </p:pic>
      <p:sp>
        <p:nvSpPr>
          <p:cNvPr id="2507" name="42"/>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FFFFFF"/>
                </a:solidFill>
                <a:latin typeface="Helvetica"/>
                <a:ea typeface="Helvetica"/>
                <a:cs typeface="Helvetica"/>
                <a:sym typeface="Helvetica"/>
              </a:defRPr>
            </a:pPr>
            <a:r>
              <a:t>42</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8" name="Group"/>
          <p:cNvGrpSpPr/>
          <p:nvPr/>
        </p:nvGrpSpPr>
        <p:grpSpPr>
          <a:xfrm>
            <a:off x="1400826" y="1527354"/>
            <a:ext cx="10448748" cy="3828692"/>
            <a:chOff x="0" y="0"/>
            <a:chExt cx="10448746" cy="3828690"/>
          </a:xfrm>
        </p:grpSpPr>
        <p:sp>
          <p:nvSpPr>
            <p:cNvPr id="825" name="R BASE SYNTAX - RUN THROUGH"/>
            <p:cNvSpPr txBox="1"/>
            <p:nvPr/>
          </p:nvSpPr>
          <p:spPr>
            <a:xfrm>
              <a:off x="0" y="793955"/>
              <a:ext cx="10448747" cy="30347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R BASE SYNTAX - RUN THROUGH </a:t>
              </a:r>
            </a:p>
          </p:txBody>
        </p:sp>
        <p:sp>
          <p:nvSpPr>
            <p:cNvPr id="826" name="https://rstudio.com/resources/cheatsheets/"/>
            <p:cNvSpPr txBox="1"/>
            <p:nvPr/>
          </p:nvSpPr>
          <p:spPr>
            <a:xfrm>
              <a:off x="2343469" y="0"/>
              <a:ext cx="7885031" cy="4812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200" spc="412">
                  <a:solidFill>
                    <a:srgbClr val="374556"/>
                  </a:solidFill>
                  <a:latin typeface="Helvetica"/>
                  <a:ea typeface="Helvetica"/>
                  <a:cs typeface="Helvetica"/>
                  <a:sym typeface="Helvetica"/>
                </a:defRPr>
              </a:pPr>
              <a:r>
                <a:rPr u="sng">
                  <a:hlinkClick r:id="rId2"/>
                </a:rPr>
                <a:t>https://rstudio.com/resources/cheatsheets/</a:t>
              </a:r>
              <a:r>
                <a:t> </a:t>
              </a:r>
            </a:p>
          </p:txBody>
        </p:sp>
        <p:sp>
          <p:nvSpPr>
            <p:cNvPr id="827" name="Line"/>
            <p:cNvSpPr/>
            <p:nvPr/>
          </p:nvSpPr>
          <p:spPr>
            <a:xfrm>
              <a:off x="122816" y="240416"/>
              <a:ext cx="1878326"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829" name="Rectangle"/>
          <p:cNvSpPr/>
          <p:nvPr/>
        </p:nvSpPr>
        <p:spPr>
          <a:xfrm>
            <a:off x="18621906" y="-57430"/>
            <a:ext cx="5763416" cy="13830860"/>
          </a:xfrm>
          <a:prstGeom prst="rect">
            <a:avLst/>
          </a:prstGeom>
          <a:solidFill>
            <a:srgbClr val="DA8522">
              <a:alpha val="64546"/>
            </a:srgbClr>
          </a:solidFill>
          <a:ln w="12700">
            <a:miter lim="400000"/>
          </a:ln>
        </p:spPr>
        <p:txBody>
          <a:bodyPr lIns="45719" rIns="45719" anchor="ctr"/>
          <a:lstStyle/>
          <a:p>
            <a:endParaRPr/>
          </a:p>
        </p:txBody>
      </p:sp>
      <p:sp>
        <p:nvSpPr>
          <p:cNvPr id="830" name="Rectangle"/>
          <p:cNvSpPr/>
          <p:nvPr/>
        </p:nvSpPr>
        <p:spPr>
          <a:xfrm>
            <a:off x="1596896" y="4061230"/>
            <a:ext cx="15404715" cy="46603"/>
          </a:xfrm>
          <a:prstGeom prst="rect">
            <a:avLst/>
          </a:prstGeom>
          <a:solidFill>
            <a:srgbClr val="374556"/>
          </a:solidFill>
          <a:ln w="12700">
            <a:miter lim="400000"/>
          </a:ln>
        </p:spPr>
        <p:txBody>
          <a:bodyPr lIns="45719" rIns="45719" anchor="ctr"/>
          <a:lstStyle/>
          <a:p>
            <a:endParaRPr/>
          </a:p>
        </p:txBody>
      </p:sp>
      <p:sp>
        <p:nvSpPr>
          <p:cNvPr id="831" name="Rounded Rectangle"/>
          <p:cNvSpPr/>
          <p:nvPr/>
        </p:nvSpPr>
        <p:spPr>
          <a:xfrm>
            <a:off x="1569773" y="4605866"/>
            <a:ext cx="15404715"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32" name="VARIABLE ASSIGNMENT"/>
          <p:cNvSpPr txBox="1"/>
          <p:nvPr/>
        </p:nvSpPr>
        <p:spPr>
          <a:xfrm>
            <a:off x="7507956" y="4720916"/>
            <a:ext cx="441667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VARIABLE ASSIGNMENT</a:t>
            </a:r>
          </a:p>
        </p:txBody>
      </p:sp>
      <p:sp>
        <p:nvSpPr>
          <p:cNvPr id="833" name="Rounded Rectangle"/>
          <p:cNvSpPr/>
          <p:nvPr/>
        </p:nvSpPr>
        <p:spPr>
          <a:xfrm>
            <a:off x="1571359" y="7647651"/>
            <a:ext cx="11419649"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34" name="READING AND WRITING DATA"/>
          <p:cNvSpPr txBox="1"/>
          <p:nvPr/>
        </p:nvSpPr>
        <p:spPr>
          <a:xfrm>
            <a:off x="4868319" y="7774380"/>
            <a:ext cx="5373473"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READING AND WRITING DATA </a:t>
            </a:r>
          </a:p>
        </p:txBody>
      </p:sp>
      <p:pic>
        <p:nvPicPr>
          <p:cNvPr id="835" name="base-r.pdf" descr="base-r.pdf"/>
          <p:cNvPicPr>
            <a:picLocks noChangeAspect="1"/>
          </p:cNvPicPr>
          <p:nvPr/>
        </p:nvPicPr>
        <p:blipFill>
          <a:blip r:embed="rId3"/>
          <a:srcRect l="50604" t="62122" r="2614" b="15125"/>
          <a:stretch>
            <a:fillRect/>
          </a:stretch>
        </p:blipFill>
        <p:spPr>
          <a:xfrm>
            <a:off x="1575311" y="8726928"/>
            <a:ext cx="11411745" cy="4288632"/>
          </a:xfrm>
          <a:custGeom>
            <a:avLst/>
            <a:gdLst/>
            <a:ahLst/>
            <a:cxnLst>
              <a:cxn ang="0">
                <a:pos x="wd2" y="hd2"/>
              </a:cxn>
              <a:cxn ang="5400000">
                <a:pos x="wd2" y="hd2"/>
              </a:cxn>
              <a:cxn ang="10800000">
                <a:pos x="wd2" y="hd2"/>
              </a:cxn>
              <a:cxn ang="16200000">
                <a:pos x="wd2" y="hd2"/>
              </a:cxn>
            </a:cxnLst>
            <a:rect l="0" t="0" r="r" b="b"/>
            <a:pathLst>
              <a:path w="21599" h="21600" extrusionOk="0">
                <a:moveTo>
                  <a:pt x="962" y="0"/>
                </a:moveTo>
                <a:cubicBezTo>
                  <a:pt x="680" y="0"/>
                  <a:pt x="510" y="0"/>
                  <a:pt x="397" y="126"/>
                </a:cubicBezTo>
                <a:cubicBezTo>
                  <a:pt x="235" y="284"/>
                  <a:pt x="107" y="624"/>
                  <a:pt x="47" y="1057"/>
                </a:cubicBezTo>
                <a:cubicBezTo>
                  <a:pt x="0" y="1358"/>
                  <a:pt x="0" y="1809"/>
                  <a:pt x="0" y="2561"/>
                </a:cubicBezTo>
                <a:lnTo>
                  <a:pt x="0" y="19039"/>
                </a:lnTo>
                <a:cubicBezTo>
                  <a:pt x="0" y="19791"/>
                  <a:pt x="0" y="20242"/>
                  <a:pt x="47" y="20543"/>
                </a:cubicBezTo>
                <a:cubicBezTo>
                  <a:pt x="107" y="20976"/>
                  <a:pt x="235" y="21316"/>
                  <a:pt x="397" y="21474"/>
                </a:cubicBezTo>
                <a:cubicBezTo>
                  <a:pt x="510" y="21600"/>
                  <a:pt x="680" y="21600"/>
                  <a:pt x="962" y="21600"/>
                </a:cubicBezTo>
                <a:lnTo>
                  <a:pt x="20637" y="21600"/>
                </a:lnTo>
                <a:cubicBezTo>
                  <a:pt x="20920" y="21600"/>
                  <a:pt x="21089" y="21600"/>
                  <a:pt x="21202" y="21474"/>
                </a:cubicBezTo>
                <a:cubicBezTo>
                  <a:pt x="21365" y="21316"/>
                  <a:pt x="21494" y="20976"/>
                  <a:pt x="21553" y="20543"/>
                </a:cubicBezTo>
                <a:cubicBezTo>
                  <a:pt x="21600" y="20242"/>
                  <a:pt x="21599" y="19791"/>
                  <a:pt x="21599" y="19039"/>
                </a:cubicBezTo>
                <a:lnTo>
                  <a:pt x="21599" y="2561"/>
                </a:lnTo>
                <a:cubicBezTo>
                  <a:pt x="21599" y="1809"/>
                  <a:pt x="21600" y="1358"/>
                  <a:pt x="21553" y="1057"/>
                </a:cubicBezTo>
                <a:cubicBezTo>
                  <a:pt x="21494" y="624"/>
                  <a:pt x="21365" y="284"/>
                  <a:pt x="21202" y="126"/>
                </a:cubicBezTo>
                <a:cubicBezTo>
                  <a:pt x="21089" y="0"/>
                  <a:pt x="20920" y="0"/>
                  <a:pt x="20637" y="0"/>
                </a:cubicBezTo>
                <a:lnTo>
                  <a:pt x="962" y="0"/>
                </a:lnTo>
                <a:close/>
              </a:path>
            </a:pathLst>
          </a:custGeom>
          <a:ln w="12700">
            <a:solidFill>
              <a:srgbClr val="525067"/>
            </a:solidFill>
            <a:miter lim="400000"/>
          </a:ln>
        </p:spPr>
      </p:pic>
      <p:grpSp>
        <p:nvGrpSpPr>
          <p:cNvPr id="841" name="Group"/>
          <p:cNvGrpSpPr/>
          <p:nvPr/>
        </p:nvGrpSpPr>
        <p:grpSpPr>
          <a:xfrm>
            <a:off x="1896283" y="5722380"/>
            <a:ext cx="7513407" cy="1609337"/>
            <a:chOff x="0" y="0"/>
            <a:chExt cx="7513406" cy="1609335"/>
          </a:xfrm>
        </p:grpSpPr>
        <p:pic>
          <p:nvPicPr>
            <p:cNvPr id="836" name="base-r.pdf" descr="base-r.pdf"/>
            <p:cNvPicPr>
              <a:picLocks noChangeAspect="1"/>
            </p:cNvPicPr>
            <p:nvPr/>
          </p:nvPicPr>
          <p:blipFill>
            <a:blip r:embed="rId4"/>
            <a:srcRect l="3671" t="63332" r="69531" b="29208"/>
            <a:stretch>
              <a:fillRect/>
            </a:stretch>
          </p:blipFill>
          <p:spPr>
            <a:xfrm>
              <a:off x="64752" y="7373"/>
              <a:ext cx="7402911" cy="1592264"/>
            </a:xfrm>
            <a:custGeom>
              <a:avLst/>
              <a:gdLst/>
              <a:ahLst/>
              <a:cxnLst>
                <a:cxn ang="0">
                  <a:pos x="wd2" y="hd2"/>
                </a:cxn>
                <a:cxn ang="5400000">
                  <a:pos x="wd2" y="hd2"/>
                </a:cxn>
                <a:cxn ang="10800000">
                  <a:pos x="wd2" y="hd2"/>
                </a:cxn>
                <a:cxn ang="16200000">
                  <a:pos x="wd2" y="hd2"/>
                </a:cxn>
              </a:cxnLst>
              <a:rect l="0" t="0" r="r" b="b"/>
              <a:pathLst>
                <a:path w="21600" h="21600" extrusionOk="0">
                  <a:moveTo>
                    <a:pt x="1227" y="0"/>
                  </a:moveTo>
                  <a:cubicBezTo>
                    <a:pt x="867" y="0"/>
                    <a:pt x="651" y="0"/>
                    <a:pt x="507" y="280"/>
                  </a:cubicBezTo>
                  <a:cubicBezTo>
                    <a:pt x="299" y="631"/>
                    <a:pt x="136" y="1392"/>
                    <a:pt x="60" y="2358"/>
                  </a:cubicBezTo>
                  <a:cubicBezTo>
                    <a:pt x="0" y="3028"/>
                    <a:pt x="0" y="4032"/>
                    <a:pt x="0" y="5707"/>
                  </a:cubicBezTo>
                  <a:lnTo>
                    <a:pt x="0" y="15893"/>
                  </a:lnTo>
                  <a:cubicBezTo>
                    <a:pt x="0" y="17568"/>
                    <a:pt x="0" y="18572"/>
                    <a:pt x="60" y="19242"/>
                  </a:cubicBezTo>
                  <a:cubicBezTo>
                    <a:pt x="136" y="20208"/>
                    <a:pt x="299" y="20969"/>
                    <a:pt x="507" y="21320"/>
                  </a:cubicBezTo>
                  <a:cubicBezTo>
                    <a:pt x="651" y="21600"/>
                    <a:pt x="867" y="21600"/>
                    <a:pt x="1227" y="21600"/>
                  </a:cubicBezTo>
                  <a:lnTo>
                    <a:pt x="20373" y="21600"/>
                  </a:lnTo>
                  <a:cubicBezTo>
                    <a:pt x="20733" y="21600"/>
                    <a:pt x="20949" y="21600"/>
                    <a:pt x="21093" y="21320"/>
                  </a:cubicBezTo>
                  <a:cubicBezTo>
                    <a:pt x="21301" y="20968"/>
                    <a:pt x="21464" y="20208"/>
                    <a:pt x="21540" y="19242"/>
                  </a:cubicBezTo>
                  <a:cubicBezTo>
                    <a:pt x="21600" y="18572"/>
                    <a:pt x="21600" y="17568"/>
                    <a:pt x="21600" y="15893"/>
                  </a:cubicBezTo>
                  <a:lnTo>
                    <a:pt x="21600" y="5707"/>
                  </a:lnTo>
                  <a:cubicBezTo>
                    <a:pt x="21600" y="4032"/>
                    <a:pt x="21600" y="3028"/>
                    <a:pt x="21540" y="2358"/>
                  </a:cubicBezTo>
                  <a:cubicBezTo>
                    <a:pt x="21464" y="1392"/>
                    <a:pt x="21301" y="631"/>
                    <a:pt x="21093" y="280"/>
                  </a:cubicBezTo>
                  <a:cubicBezTo>
                    <a:pt x="20949" y="0"/>
                    <a:pt x="20733" y="0"/>
                    <a:pt x="20373" y="0"/>
                  </a:cubicBezTo>
                  <a:lnTo>
                    <a:pt x="1227" y="0"/>
                  </a:lnTo>
                  <a:close/>
                </a:path>
              </a:pathLst>
            </a:custGeom>
            <a:ln w="12700" cap="flat">
              <a:solidFill>
                <a:srgbClr val="525067"/>
              </a:solidFill>
              <a:prstDash val="solid"/>
              <a:miter lim="400000"/>
            </a:ln>
            <a:effectLst/>
          </p:spPr>
        </p:pic>
        <p:sp>
          <p:nvSpPr>
            <p:cNvPr id="837" name="Rectangle"/>
            <p:cNvSpPr/>
            <p:nvPr/>
          </p:nvSpPr>
          <p:spPr>
            <a:xfrm>
              <a:off x="58554" y="0"/>
              <a:ext cx="7454853" cy="14679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838" name="Rectangle"/>
            <p:cNvSpPr/>
            <p:nvPr/>
          </p:nvSpPr>
          <p:spPr>
            <a:xfrm>
              <a:off x="58554" y="1462545"/>
              <a:ext cx="7454853" cy="14679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839" name="Rectangle"/>
            <p:cNvSpPr/>
            <p:nvPr/>
          </p:nvSpPr>
          <p:spPr>
            <a:xfrm>
              <a:off x="0" y="145466"/>
              <a:ext cx="224918" cy="136769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840" name="Rectangle"/>
            <p:cNvSpPr/>
            <p:nvPr/>
          </p:nvSpPr>
          <p:spPr>
            <a:xfrm>
              <a:off x="7285188" y="86460"/>
              <a:ext cx="224918" cy="146387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842" name="14"/>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14</a:t>
            </a:r>
          </a:p>
          <a:p>
            <a:pPr lvl="1">
              <a:defRPr sz="3000">
                <a:solidFill>
                  <a:srgbClr val="EBEBEB"/>
                </a:solidFill>
                <a:latin typeface="Helvetica"/>
                <a:ea typeface="Helvetica"/>
                <a:cs typeface="Helvetica"/>
                <a:sym typeface="Helvetica"/>
              </a:defRPr>
            </a:pPr>
            <a:endParaRPr/>
          </a:p>
        </p:txBody>
      </p:sp>
      <p:sp>
        <p:nvSpPr>
          <p:cNvPr id="843" name="&gt; x &lt;- c(1.5, 2.6, 1.7, 3.2, 3.0, 2.9, …)"/>
          <p:cNvSpPr txBox="1"/>
          <p:nvPr/>
        </p:nvSpPr>
        <p:spPr>
          <a:xfrm>
            <a:off x="8976651" y="5892799"/>
            <a:ext cx="7301130"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300">
                <a:solidFill>
                  <a:srgbClr val="000000"/>
                </a:solidFill>
                <a:latin typeface="Courier"/>
                <a:ea typeface="Courier"/>
                <a:cs typeface="Courier"/>
                <a:sym typeface="Courier"/>
              </a:defRPr>
            </a:lvl1pPr>
          </a:lstStyle>
          <a:p>
            <a:r>
              <a:t>&gt; x &lt;- c(1.5, 2.6, 1.7, 3.2, 3.0, 2.9, …)</a:t>
            </a:r>
          </a:p>
        </p:txBody>
      </p:sp>
      <p:sp>
        <p:nvSpPr>
          <p:cNvPr id="844" name="Rounded Rectangle"/>
          <p:cNvSpPr/>
          <p:nvPr/>
        </p:nvSpPr>
        <p:spPr>
          <a:xfrm>
            <a:off x="1638943" y="5798810"/>
            <a:ext cx="5527180" cy="1526322"/>
          </a:xfrm>
          <a:prstGeom prst="roundRect">
            <a:avLst>
              <a:gd name="adj" fmla="val 12481"/>
            </a:avLst>
          </a:prstGeom>
          <a:ln w="12700">
            <a:solidFill>
              <a:srgbClr val="525067"/>
            </a:solidFill>
            <a:miter lim="400000"/>
          </a:ln>
        </p:spPr>
        <p:txBody>
          <a:bodyPr lIns="45719" rIns="45719" anchor="ctr"/>
          <a:lstStyle/>
          <a:p>
            <a:pPr>
              <a:defRPr sz="2500"/>
            </a:pPr>
            <a:endParaRPr/>
          </a:p>
        </p:txBody>
      </p:sp>
      <p:sp>
        <p:nvSpPr>
          <p:cNvPr id="845" name="&gt; x"/>
          <p:cNvSpPr txBox="1"/>
          <p:nvPr/>
        </p:nvSpPr>
        <p:spPr>
          <a:xfrm>
            <a:off x="8971726" y="6301046"/>
            <a:ext cx="640166"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300">
                <a:solidFill>
                  <a:srgbClr val="000000"/>
                </a:solidFill>
                <a:latin typeface="Courier"/>
                <a:ea typeface="Courier"/>
                <a:cs typeface="Courier"/>
                <a:sym typeface="Courier"/>
              </a:defRPr>
            </a:lvl1pPr>
          </a:lstStyle>
          <a:p>
            <a:r>
              <a:t>&gt; x</a:t>
            </a:r>
          </a:p>
        </p:txBody>
      </p:sp>
      <p:sp>
        <p:nvSpPr>
          <p:cNvPr id="846" name="&gt; [1] 1.5  2.6  1.7  3.2  3.0  2.9 …"/>
          <p:cNvSpPr txBox="1"/>
          <p:nvPr/>
        </p:nvSpPr>
        <p:spPr>
          <a:xfrm>
            <a:off x="8971726" y="6709833"/>
            <a:ext cx="6442863"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300">
                <a:solidFill>
                  <a:srgbClr val="000000"/>
                </a:solidFill>
                <a:latin typeface="Courier"/>
                <a:ea typeface="Courier"/>
                <a:cs typeface="Courier"/>
                <a:sym typeface="Courier"/>
              </a:defRPr>
            </a:lvl1pPr>
          </a:lstStyle>
          <a:p>
            <a:r>
              <a:t>&gt; [1] 1.5  2.6  1.7  3.2  3.0  2.9 …</a:t>
            </a:r>
          </a:p>
        </p:txBody>
      </p:sp>
      <p:sp>
        <p:nvSpPr>
          <p:cNvPr id="847" name="Rounded Rectangle"/>
          <p:cNvSpPr/>
          <p:nvPr/>
        </p:nvSpPr>
        <p:spPr>
          <a:xfrm>
            <a:off x="8560443" y="5799045"/>
            <a:ext cx="8381393" cy="1526322"/>
          </a:xfrm>
          <a:prstGeom prst="roundRect">
            <a:avLst>
              <a:gd name="adj" fmla="val 12481"/>
            </a:avLst>
          </a:prstGeom>
          <a:ln w="12700">
            <a:solidFill>
              <a:srgbClr val="525067"/>
            </a:solidFill>
            <a:miter lim="400000"/>
          </a:ln>
        </p:spPr>
        <p:txBody>
          <a:bodyPr lIns="45719" rIns="45719" anchor="ctr"/>
          <a:lstStyle/>
          <a:p>
            <a:pPr>
              <a:defRPr sz="2500"/>
            </a:pPr>
            <a:endParaRPr/>
          </a:p>
        </p:txBody>
      </p:sp>
      <p:sp>
        <p:nvSpPr>
          <p:cNvPr id="848" name="Rounded Rectangle"/>
          <p:cNvSpPr/>
          <p:nvPr/>
        </p:nvSpPr>
        <p:spPr>
          <a:xfrm>
            <a:off x="13375712" y="7609416"/>
            <a:ext cx="3635402" cy="812261"/>
          </a:xfrm>
          <a:prstGeom prst="roundRect">
            <a:avLst>
              <a:gd name="adj" fmla="val 23453"/>
            </a:avLst>
          </a:prstGeom>
          <a:solidFill>
            <a:srgbClr val="880C0A">
              <a:alpha val="67831"/>
            </a:srgbClr>
          </a:solidFill>
          <a:ln w="12700">
            <a:miter lim="400000"/>
          </a:ln>
        </p:spPr>
        <p:txBody>
          <a:bodyPr lIns="45719" rIns="45719" anchor="ctr"/>
          <a:lstStyle/>
          <a:p>
            <a:endParaRPr/>
          </a:p>
        </p:txBody>
      </p:sp>
      <p:sp>
        <p:nvSpPr>
          <p:cNvPr id="849" name="DON’T USE"/>
          <p:cNvSpPr txBox="1"/>
          <p:nvPr/>
        </p:nvSpPr>
        <p:spPr>
          <a:xfrm>
            <a:off x="14134679" y="7748980"/>
            <a:ext cx="2234475"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DON’T USE</a:t>
            </a:r>
          </a:p>
        </p:txBody>
      </p:sp>
      <p:sp>
        <p:nvSpPr>
          <p:cNvPr id="850" name="DO"/>
          <p:cNvSpPr txBox="1"/>
          <p:nvPr/>
        </p:nvSpPr>
        <p:spPr>
          <a:xfrm>
            <a:off x="14950031" y="10612966"/>
            <a:ext cx="781573"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DO</a:t>
            </a:r>
          </a:p>
        </p:txBody>
      </p:sp>
      <p:sp>
        <p:nvSpPr>
          <p:cNvPr id="851" name="Rounded Rectangle"/>
          <p:cNvSpPr/>
          <p:nvPr/>
        </p:nvSpPr>
        <p:spPr>
          <a:xfrm>
            <a:off x="13418687" y="8741498"/>
            <a:ext cx="3549452" cy="4288633"/>
          </a:xfrm>
          <a:prstGeom prst="roundRect">
            <a:avLst>
              <a:gd name="adj" fmla="val 5367"/>
            </a:avLst>
          </a:prstGeom>
          <a:ln w="12700">
            <a:solidFill>
              <a:srgbClr val="525067"/>
            </a:solidFill>
            <a:miter lim="400000"/>
          </a:ln>
        </p:spPr>
        <p:txBody>
          <a:bodyPr lIns="45719" rIns="45719" anchor="ctr"/>
          <a:lstStyle/>
          <a:p>
            <a:pPr>
              <a:defRPr sz="2500"/>
            </a:pPr>
            <a:endParaRPr/>
          </a:p>
        </p:txBody>
      </p:sp>
      <p:sp>
        <p:nvSpPr>
          <p:cNvPr id="852" name="Spaces in names…"/>
          <p:cNvSpPr txBox="1"/>
          <p:nvPr/>
        </p:nvSpPr>
        <p:spPr>
          <a:xfrm>
            <a:off x="12516571" y="9380796"/>
            <a:ext cx="4556033" cy="294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indent="555625">
              <a:defRPr sz="2300">
                <a:solidFill>
                  <a:srgbClr val="374556"/>
                </a:solidFill>
                <a:latin typeface="Courier"/>
                <a:ea typeface="Courier"/>
                <a:cs typeface="Courier"/>
                <a:sym typeface="Courier"/>
              </a:defRPr>
            </a:pPr>
            <a:r>
              <a:t>Spaces in names</a:t>
            </a:r>
          </a:p>
          <a:p>
            <a:pPr indent="555625">
              <a:defRPr sz="2300">
                <a:solidFill>
                  <a:srgbClr val="374556"/>
                </a:solidFill>
                <a:latin typeface="Courier"/>
                <a:ea typeface="Courier"/>
                <a:cs typeface="Courier"/>
                <a:sym typeface="Courier"/>
              </a:defRPr>
            </a:pPr>
            <a:endParaRPr/>
          </a:p>
          <a:p>
            <a:pPr indent="555625">
              <a:defRPr sz="2300">
                <a:solidFill>
                  <a:srgbClr val="374556"/>
                </a:solidFill>
                <a:latin typeface="Courier"/>
                <a:ea typeface="Courier"/>
                <a:cs typeface="Courier"/>
                <a:sym typeface="Courier"/>
              </a:defRPr>
            </a:pPr>
            <a:r>
              <a:t>Special characters </a:t>
            </a:r>
          </a:p>
          <a:p>
            <a:pPr indent="555625">
              <a:defRPr sz="2300">
                <a:solidFill>
                  <a:srgbClr val="374556"/>
                </a:solidFill>
                <a:latin typeface="Courier"/>
                <a:ea typeface="Courier"/>
                <a:cs typeface="Courier"/>
                <a:sym typeface="Courier"/>
              </a:defRPr>
            </a:pPr>
            <a:r>
              <a:t>% ? / | \ &amp; $ @</a:t>
            </a:r>
          </a:p>
          <a:p>
            <a:pPr indent="555625">
              <a:defRPr sz="2300">
                <a:solidFill>
                  <a:srgbClr val="374556"/>
                </a:solidFill>
                <a:latin typeface="Courier"/>
                <a:ea typeface="Courier"/>
                <a:cs typeface="Courier"/>
                <a:sym typeface="Courier"/>
              </a:defRPr>
            </a:pPr>
            <a:endParaRPr/>
          </a:p>
          <a:p>
            <a:pPr indent="555625">
              <a:defRPr sz="2300">
                <a:solidFill>
                  <a:srgbClr val="374556"/>
                </a:solidFill>
                <a:latin typeface="Courier"/>
                <a:ea typeface="Courier"/>
                <a:cs typeface="Courier"/>
                <a:sym typeface="Courier"/>
              </a:defRPr>
            </a:pPr>
            <a:r>
              <a:t>Unspecific names</a:t>
            </a:r>
          </a:p>
          <a:p>
            <a:pPr indent="555625">
              <a:defRPr sz="2300">
                <a:solidFill>
                  <a:srgbClr val="374556"/>
                </a:solidFill>
                <a:latin typeface="Courier"/>
                <a:ea typeface="Courier"/>
                <a:cs typeface="Courier"/>
                <a:sym typeface="Courier"/>
              </a:defRPr>
            </a:pPr>
            <a:endParaRPr/>
          </a:p>
          <a:p>
            <a:pPr indent="555625">
              <a:defRPr sz="2300">
                <a:solidFill>
                  <a:srgbClr val="374556"/>
                </a:solidFill>
                <a:latin typeface="Courier"/>
                <a:ea typeface="Courier"/>
                <a:cs typeface="Courier"/>
                <a:sym typeface="Courier"/>
              </a:defRPr>
            </a:pPr>
            <a:r>
              <a:t>Short/long names</a:t>
            </a:r>
          </a:p>
        </p:txBody>
      </p:sp>
    </p:spTree>
    <p:extLst>
      <p:ext uri="{BB962C8B-B14F-4D97-AF65-F5344CB8AC3E}">
        <p14:creationId xmlns:p14="http://schemas.microsoft.com/office/powerpoint/2010/main" val="57598981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4" name="base-r.pdf" descr="base-r.pdf"/>
          <p:cNvPicPr>
            <a:picLocks noChangeAspect="1"/>
          </p:cNvPicPr>
          <p:nvPr/>
        </p:nvPicPr>
        <p:blipFill>
          <a:blip r:embed="rId2"/>
          <a:srcRect l="1944" t="34675" r="66484" b="41583"/>
          <a:stretch>
            <a:fillRect/>
          </a:stretch>
        </p:blipFill>
        <p:spPr>
          <a:xfrm>
            <a:off x="12346352" y="5541378"/>
            <a:ext cx="7984729" cy="4639867"/>
          </a:xfrm>
          <a:custGeom>
            <a:avLst/>
            <a:gdLst/>
            <a:ahLst/>
            <a:cxnLst>
              <a:cxn ang="0">
                <a:pos x="wd2" y="hd2"/>
              </a:cxn>
              <a:cxn ang="5400000">
                <a:pos x="wd2" y="hd2"/>
              </a:cxn>
              <a:cxn ang="10800000">
                <a:pos x="wd2" y="hd2"/>
              </a:cxn>
              <a:cxn ang="16200000">
                <a:pos x="wd2" y="hd2"/>
              </a:cxn>
            </a:cxnLst>
            <a:rect l="0" t="0" r="r" b="b"/>
            <a:pathLst>
              <a:path w="21600" h="21600" extrusionOk="0">
                <a:moveTo>
                  <a:pt x="1426" y="0"/>
                </a:moveTo>
                <a:cubicBezTo>
                  <a:pt x="1007" y="0"/>
                  <a:pt x="757" y="0"/>
                  <a:pt x="590" y="120"/>
                </a:cubicBezTo>
                <a:cubicBezTo>
                  <a:pt x="348" y="271"/>
                  <a:pt x="158" y="599"/>
                  <a:pt x="70" y="1014"/>
                </a:cubicBezTo>
                <a:cubicBezTo>
                  <a:pt x="0" y="1303"/>
                  <a:pt x="0" y="1734"/>
                  <a:pt x="0" y="2454"/>
                </a:cubicBezTo>
                <a:lnTo>
                  <a:pt x="0" y="19144"/>
                </a:lnTo>
                <a:cubicBezTo>
                  <a:pt x="0" y="19865"/>
                  <a:pt x="0" y="20297"/>
                  <a:pt x="70" y="20586"/>
                </a:cubicBezTo>
                <a:cubicBezTo>
                  <a:pt x="158" y="21001"/>
                  <a:pt x="348" y="21329"/>
                  <a:pt x="590" y="21480"/>
                </a:cubicBezTo>
                <a:cubicBezTo>
                  <a:pt x="757" y="21600"/>
                  <a:pt x="1007" y="21600"/>
                  <a:pt x="1426" y="21600"/>
                </a:cubicBezTo>
                <a:lnTo>
                  <a:pt x="20174" y="21600"/>
                </a:lnTo>
                <a:cubicBezTo>
                  <a:pt x="20593" y="21600"/>
                  <a:pt x="20843" y="21600"/>
                  <a:pt x="21010" y="21480"/>
                </a:cubicBezTo>
                <a:cubicBezTo>
                  <a:pt x="21252" y="21329"/>
                  <a:pt x="21442" y="21001"/>
                  <a:pt x="21530" y="20586"/>
                </a:cubicBezTo>
                <a:cubicBezTo>
                  <a:pt x="21600" y="20297"/>
                  <a:pt x="21600" y="19865"/>
                  <a:pt x="21600" y="19144"/>
                </a:cubicBezTo>
                <a:lnTo>
                  <a:pt x="21600" y="2454"/>
                </a:lnTo>
                <a:cubicBezTo>
                  <a:pt x="21600" y="1734"/>
                  <a:pt x="21600" y="1303"/>
                  <a:pt x="21530" y="1014"/>
                </a:cubicBezTo>
                <a:cubicBezTo>
                  <a:pt x="21442" y="599"/>
                  <a:pt x="21252" y="271"/>
                  <a:pt x="21010" y="120"/>
                </a:cubicBezTo>
                <a:cubicBezTo>
                  <a:pt x="20843" y="0"/>
                  <a:pt x="20593" y="0"/>
                  <a:pt x="20174" y="0"/>
                </a:cubicBezTo>
                <a:lnTo>
                  <a:pt x="1426" y="0"/>
                </a:lnTo>
                <a:close/>
              </a:path>
            </a:pathLst>
          </a:custGeom>
          <a:ln w="12700">
            <a:solidFill>
              <a:srgbClr val="525067"/>
            </a:solidFill>
            <a:miter lim="400000"/>
          </a:ln>
        </p:spPr>
      </p:pic>
      <p:grpSp>
        <p:nvGrpSpPr>
          <p:cNvPr id="858" name="Group"/>
          <p:cNvGrpSpPr/>
          <p:nvPr/>
        </p:nvGrpSpPr>
        <p:grpSpPr>
          <a:xfrm>
            <a:off x="1397000" y="1524000"/>
            <a:ext cx="10448747" cy="3828691"/>
            <a:chOff x="0" y="0"/>
            <a:chExt cx="10448746" cy="3828690"/>
          </a:xfrm>
        </p:grpSpPr>
        <p:sp>
          <p:nvSpPr>
            <p:cNvPr id="855" name="R BASE SYNTAX - RUN THROUGH"/>
            <p:cNvSpPr txBox="1"/>
            <p:nvPr/>
          </p:nvSpPr>
          <p:spPr>
            <a:xfrm>
              <a:off x="0" y="793955"/>
              <a:ext cx="10448747" cy="30347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R BASE SYNTAX - RUN THROUGH</a:t>
              </a:r>
            </a:p>
          </p:txBody>
        </p:sp>
        <p:sp>
          <p:nvSpPr>
            <p:cNvPr id="856" name="https://rstudio.com/resources/cheatsheets/"/>
            <p:cNvSpPr txBox="1"/>
            <p:nvPr/>
          </p:nvSpPr>
          <p:spPr>
            <a:xfrm>
              <a:off x="2343469" y="0"/>
              <a:ext cx="7889198" cy="4812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200" spc="412">
                  <a:solidFill>
                    <a:srgbClr val="374556"/>
                  </a:solidFill>
                  <a:latin typeface="Helvetica"/>
                  <a:ea typeface="Helvetica"/>
                  <a:cs typeface="Helvetica"/>
                  <a:sym typeface="Helvetica"/>
                </a:defRPr>
              </a:pPr>
              <a:r>
                <a:rPr u="sng">
                  <a:hlinkClick r:id="rId3"/>
                </a:rPr>
                <a:t>https://rstudio.com/resources/cheatsheets/</a:t>
              </a:r>
              <a:r>
                <a:t> </a:t>
              </a:r>
            </a:p>
          </p:txBody>
        </p:sp>
        <p:sp>
          <p:nvSpPr>
            <p:cNvPr id="857" name="Line"/>
            <p:cNvSpPr/>
            <p:nvPr/>
          </p:nvSpPr>
          <p:spPr>
            <a:xfrm>
              <a:off x="122816" y="240416"/>
              <a:ext cx="1878326" cy="1"/>
            </a:xfrm>
            <a:prstGeom prst="line">
              <a:avLst/>
            </a:prstGeom>
            <a:noFill/>
            <a:ln w="88900" cap="flat">
              <a:solidFill>
                <a:srgbClr val="DA8522">
                  <a:alpha val="60910"/>
                </a:srgb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859" name="Rectangle"/>
          <p:cNvSpPr/>
          <p:nvPr/>
        </p:nvSpPr>
        <p:spPr>
          <a:xfrm>
            <a:off x="1512229" y="4064000"/>
            <a:ext cx="21614221" cy="48190"/>
          </a:xfrm>
          <a:prstGeom prst="rect">
            <a:avLst/>
          </a:prstGeom>
          <a:solidFill>
            <a:srgbClr val="374556"/>
          </a:solidFill>
          <a:ln w="12700">
            <a:miter lim="400000"/>
          </a:ln>
        </p:spPr>
        <p:txBody>
          <a:bodyPr lIns="45719" rIns="45719" anchor="ctr"/>
          <a:lstStyle/>
          <a:p>
            <a:endParaRPr/>
          </a:p>
        </p:txBody>
      </p:sp>
      <p:pic>
        <p:nvPicPr>
          <p:cNvPr id="860" name="base-r.pdf" descr="base-r.pdf"/>
          <p:cNvPicPr>
            <a:picLocks noChangeAspect="1"/>
          </p:cNvPicPr>
          <p:nvPr/>
        </p:nvPicPr>
        <p:blipFill>
          <a:blip r:embed="rId4"/>
          <a:srcRect l="57299" t="87707" r="2100" b="4853"/>
          <a:stretch>
            <a:fillRect/>
          </a:stretch>
        </p:blipFill>
        <p:spPr>
          <a:xfrm>
            <a:off x="12348312" y="11616783"/>
            <a:ext cx="10256045" cy="1452167"/>
          </a:xfrm>
          <a:custGeom>
            <a:avLst/>
            <a:gdLst/>
            <a:ahLst/>
            <a:cxnLst>
              <a:cxn ang="0">
                <a:pos x="wd2" y="hd2"/>
              </a:cxn>
              <a:cxn ang="5400000">
                <a:pos x="wd2" y="hd2"/>
              </a:cxn>
              <a:cxn ang="10800000">
                <a:pos x="wd2" y="hd2"/>
              </a:cxn>
              <a:cxn ang="16200000">
                <a:pos x="wd2" y="hd2"/>
              </a:cxn>
            </a:cxnLst>
            <a:rect l="0" t="0" r="r" b="b"/>
            <a:pathLst>
              <a:path w="21600" h="21600" extrusionOk="0">
                <a:moveTo>
                  <a:pt x="887" y="0"/>
                </a:moveTo>
                <a:cubicBezTo>
                  <a:pt x="627" y="0"/>
                  <a:pt x="470" y="0"/>
                  <a:pt x="366" y="307"/>
                </a:cubicBezTo>
                <a:cubicBezTo>
                  <a:pt x="216" y="693"/>
                  <a:pt x="98" y="1526"/>
                  <a:pt x="43" y="2586"/>
                </a:cubicBezTo>
                <a:cubicBezTo>
                  <a:pt x="0" y="3321"/>
                  <a:pt x="0" y="4425"/>
                  <a:pt x="0" y="6263"/>
                </a:cubicBezTo>
                <a:lnTo>
                  <a:pt x="0" y="15337"/>
                </a:lnTo>
                <a:cubicBezTo>
                  <a:pt x="0" y="17175"/>
                  <a:pt x="0" y="18273"/>
                  <a:pt x="43" y="19008"/>
                </a:cubicBezTo>
                <a:cubicBezTo>
                  <a:pt x="98" y="20068"/>
                  <a:pt x="216" y="20907"/>
                  <a:pt x="366" y="21293"/>
                </a:cubicBezTo>
                <a:cubicBezTo>
                  <a:pt x="470" y="21600"/>
                  <a:pt x="627" y="21600"/>
                  <a:pt x="887" y="21600"/>
                </a:cubicBezTo>
                <a:lnTo>
                  <a:pt x="20713" y="21600"/>
                </a:lnTo>
                <a:cubicBezTo>
                  <a:pt x="20973" y="21600"/>
                  <a:pt x="21130" y="21600"/>
                  <a:pt x="21234" y="21293"/>
                </a:cubicBezTo>
                <a:cubicBezTo>
                  <a:pt x="21384" y="20907"/>
                  <a:pt x="21502" y="20068"/>
                  <a:pt x="21557" y="19008"/>
                </a:cubicBezTo>
                <a:cubicBezTo>
                  <a:pt x="21600" y="18273"/>
                  <a:pt x="21600" y="17175"/>
                  <a:pt x="21600" y="15337"/>
                </a:cubicBezTo>
                <a:lnTo>
                  <a:pt x="21600" y="6263"/>
                </a:lnTo>
                <a:cubicBezTo>
                  <a:pt x="21600" y="4425"/>
                  <a:pt x="21600" y="3321"/>
                  <a:pt x="21557" y="2586"/>
                </a:cubicBezTo>
                <a:cubicBezTo>
                  <a:pt x="21502" y="1526"/>
                  <a:pt x="21384" y="693"/>
                  <a:pt x="21234" y="307"/>
                </a:cubicBezTo>
                <a:cubicBezTo>
                  <a:pt x="21130" y="0"/>
                  <a:pt x="20973" y="0"/>
                  <a:pt x="20713" y="0"/>
                </a:cubicBezTo>
                <a:lnTo>
                  <a:pt x="887" y="0"/>
                </a:lnTo>
                <a:close/>
              </a:path>
            </a:pathLst>
          </a:custGeom>
          <a:ln w="12700">
            <a:solidFill>
              <a:srgbClr val="525067"/>
            </a:solidFill>
            <a:miter lim="400000"/>
          </a:ln>
        </p:spPr>
      </p:pic>
      <p:sp>
        <p:nvSpPr>
          <p:cNvPr id="861" name="Rounded Rectangle"/>
          <p:cNvSpPr/>
          <p:nvPr/>
        </p:nvSpPr>
        <p:spPr>
          <a:xfrm>
            <a:off x="12344421" y="10617673"/>
            <a:ext cx="10213027"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62" name="CONDITIONS"/>
          <p:cNvSpPr txBox="1"/>
          <p:nvPr/>
        </p:nvSpPr>
        <p:spPr>
          <a:xfrm>
            <a:off x="16338734" y="10744403"/>
            <a:ext cx="2326002"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CONDITIONS</a:t>
            </a:r>
          </a:p>
        </p:txBody>
      </p:sp>
      <p:pic>
        <p:nvPicPr>
          <p:cNvPr id="863" name="base-r.pdf" descr="base-r.pdf"/>
          <p:cNvPicPr>
            <a:picLocks noChangeAspect="1"/>
          </p:cNvPicPr>
          <p:nvPr/>
        </p:nvPicPr>
        <p:blipFill>
          <a:blip r:embed="rId4"/>
          <a:srcRect l="26836" t="48726" r="50519" b="12288"/>
          <a:stretch>
            <a:fillRect/>
          </a:stretch>
        </p:blipFill>
        <p:spPr>
          <a:xfrm>
            <a:off x="3293048" y="5596083"/>
            <a:ext cx="5502673" cy="7320757"/>
          </a:xfrm>
          <a:custGeom>
            <a:avLst/>
            <a:gdLst/>
            <a:ahLst/>
            <a:cxnLst>
              <a:cxn ang="0">
                <a:pos x="wd2" y="hd2"/>
              </a:cxn>
              <a:cxn ang="5400000">
                <a:pos x="wd2" y="hd2"/>
              </a:cxn>
              <a:cxn ang="10800000">
                <a:pos x="wd2" y="hd2"/>
              </a:cxn>
              <a:cxn ang="16200000">
                <a:pos x="wd2" y="hd2"/>
              </a:cxn>
            </a:cxnLst>
            <a:rect l="0" t="0" r="r" b="b"/>
            <a:pathLst>
              <a:path w="21599" h="21599" extrusionOk="0">
                <a:moveTo>
                  <a:pt x="1095" y="0"/>
                </a:moveTo>
                <a:cubicBezTo>
                  <a:pt x="774" y="0"/>
                  <a:pt x="580" y="-1"/>
                  <a:pt x="451" y="39"/>
                </a:cubicBezTo>
                <a:cubicBezTo>
                  <a:pt x="266" y="90"/>
                  <a:pt x="120" y="200"/>
                  <a:pt x="53" y="339"/>
                </a:cubicBezTo>
                <a:cubicBezTo>
                  <a:pt x="-1" y="436"/>
                  <a:pt x="0" y="581"/>
                  <a:pt x="0" y="823"/>
                </a:cubicBezTo>
                <a:lnTo>
                  <a:pt x="0" y="20775"/>
                </a:lnTo>
                <a:cubicBezTo>
                  <a:pt x="0" y="21017"/>
                  <a:pt x="-1" y="21162"/>
                  <a:pt x="53" y="21259"/>
                </a:cubicBezTo>
                <a:cubicBezTo>
                  <a:pt x="120" y="21398"/>
                  <a:pt x="266" y="21508"/>
                  <a:pt x="451" y="21559"/>
                </a:cubicBezTo>
                <a:cubicBezTo>
                  <a:pt x="580" y="21599"/>
                  <a:pt x="774" y="21598"/>
                  <a:pt x="1095" y="21598"/>
                </a:cubicBezTo>
                <a:lnTo>
                  <a:pt x="20504" y="21598"/>
                </a:lnTo>
                <a:cubicBezTo>
                  <a:pt x="20825" y="21599"/>
                  <a:pt x="21019" y="21599"/>
                  <a:pt x="21147" y="21559"/>
                </a:cubicBezTo>
                <a:cubicBezTo>
                  <a:pt x="21332" y="21508"/>
                  <a:pt x="21477" y="21398"/>
                  <a:pt x="21544" y="21259"/>
                </a:cubicBezTo>
                <a:cubicBezTo>
                  <a:pt x="21598" y="21162"/>
                  <a:pt x="21599" y="21017"/>
                  <a:pt x="21599" y="20775"/>
                </a:cubicBezTo>
                <a:lnTo>
                  <a:pt x="21599" y="823"/>
                </a:lnTo>
                <a:cubicBezTo>
                  <a:pt x="21599" y="581"/>
                  <a:pt x="21598" y="436"/>
                  <a:pt x="21544" y="339"/>
                </a:cubicBezTo>
                <a:cubicBezTo>
                  <a:pt x="21477" y="200"/>
                  <a:pt x="21332" y="90"/>
                  <a:pt x="21147" y="39"/>
                </a:cubicBezTo>
                <a:cubicBezTo>
                  <a:pt x="21019" y="-1"/>
                  <a:pt x="20825" y="0"/>
                  <a:pt x="20504" y="0"/>
                </a:cubicBezTo>
                <a:lnTo>
                  <a:pt x="1095" y="0"/>
                </a:lnTo>
                <a:close/>
              </a:path>
            </a:pathLst>
          </a:custGeom>
          <a:ln w="12700">
            <a:solidFill>
              <a:srgbClr val="525067"/>
            </a:solidFill>
            <a:miter lim="400000"/>
          </a:ln>
        </p:spPr>
      </p:pic>
      <p:sp>
        <p:nvSpPr>
          <p:cNvPr id="864" name="Rounded Rectangle"/>
          <p:cNvSpPr/>
          <p:nvPr/>
        </p:nvSpPr>
        <p:spPr>
          <a:xfrm>
            <a:off x="3286721" y="4540431"/>
            <a:ext cx="5515328" cy="812260"/>
          </a:xfrm>
          <a:prstGeom prst="roundRect">
            <a:avLst>
              <a:gd name="adj" fmla="val 23453"/>
            </a:avLst>
          </a:prstGeom>
          <a:solidFill>
            <a:srgbClr val="DA8522">
              <a:alpha val="64934"/>
            </a:srgbClr>
          </a:solidFill>
          <a:ln w="12700">
            <a:miter lim="400000"/>
          </a:ln>
        </p:spPr>
        <p:txBody>
          <a:bodyPr lIns="45719" rIns="45719" anchor="ctr"/>
          <a:lstStyle/>
          <a:p>
            <a:endParaRPr/>
          </a:p>
        </p:txBody>
      </p:sp>
      <p:sp>
        <p:nvSpPr>
          <p:cNvPr id="865" name="SELECTING ELEMENTS"/>
          <p:cNvSpPr txBox="1"/>
          <p:nvPr/>
        </p:nvSpPr>
        <p:spPr>
          <a:xfrm>
            <a:off x="3978361" y="4667160"/>
            <a:ext cx="4225446"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SELECTING ELEMENTS</a:t>
            </a:r>
          </a:p>
        </p:txBody>
      </p:sp>
      <p:sp>
        <p:nvSpPr>
          <p:cNvPr id="866" name="Rounded Rectangle"/>
          <p:cNvSpPr/>
          <p:nvPr/>
        </p:nvSpPr>
        <p:spPr>
          <a:xfrm>
            <a:off x="12340001" y="4540431"/>
            <a:ext cx="7997429"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67" name="R-BASE FUNCTIONS"/>
          <p:cNvSpPr txBox="1"/>
          <p:nvPr/>
        </p:nvSpPr>
        <p:spPr>
          <a:xfrm>
            <a:off x="14451187" y="4667160"/>
            <a:ext cx="3775060"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R-BASE FUNCTIONS</a:t>
            </a:r>
          </a:p>
        </p:txBody>
      </p:sp>
      <p:sp>
        <p:nvSpPr>
          <p:cNvPr id="868" name="15"/>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15</a:t>
            </a:r>
          </a:p>
          <a:p>
            <a:pPr lvl="1">
              <a:defRPr sz="3000">
                <a:solidFill>
                  <a:srgbClr val="EBEBEB"/>
                </a:solidFill>
                <a:latin typeface="Helvetica"/>
                <a:ea typeface="Helvetica"/>
                <a:cs typeface="Helvetica"/>
                <a:sym typeface="Helvetica"/>
              </a:defRPr>
            </a:pPr>
            <a:endParaRPr/>
          </a:p>
        </p:txBody>
      </p:sp>
    </p:spTree>
    <p:extLst>
      <p:ext uri="{BB962C8B-B14F-4D97-AF65-F5344CB8AC3E}">
        <p14:creationId xmlns:p14="http://schemas.microsoft.com/office/powerpoint/2010/main" val="87087701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Rectangle"/>
          <p:cNvSpPr/>
          <p:nvPr/>
        </p:nvSpPr>
        <p:spPr>
          <a:xfrm>
            <a:off x="-29388" y="-53314"/>
            <a:ext cx="24430076" cy="4005392"/>
          </a:xfrm>
          <a:prstGeom prst="rect">
            <a:avLst/>
          </a:prstGeom>
          <a:solidFill>
            <a:srgbClr val="DA8522">
              <a:alpha val="64546"/>
            </a:srgbClr>
          </a:solidFill>
          <a:ln w="12700">
            <a:miter lim="400000"/>
          </a:ln>
        </p:spPr>
        <p:txBody>
          <a:bodyPr lIns="45719" rIns="45719" anchor="ctr"/>
          <a:lstStyle/>
          <a:p>
            <a:endParaRPr/>
          </a:p>
        </p:txBody>
      </p:sp>
      <p:sp>
        <p:nvSpPr>
          <p:cNvPr id="871"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872" name="16"/>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16</a:t>
            </a:r>
          </a:p>
          <a:p>
            <a:pPr lvl="1">
              <a:defRPr sz="3000">
                <a:solidFill>
                  <a:srgbClr val="EBEBEB"/>
                </a:solidFill>
                <a:latin typeface="Helvetica"/>
                <a:ea typeface="Helvetica"/>
                <a:cs typeface="Helvetica"/>
                <a:sym typeface="Helvetica"/>
              </a:defRPr>
            </a:pPr>
            <a:endParaRPr/>
          </a:p>
        </p:txBody>
      </p:sp>
      <p:grpSp>
        <p:nvGrpSpPr>
          <p:cNvPr id="876" name="Group"/>
          <p:cNvGrpSpPr/>
          <p:nvPr/>
        </p:nvGrpSpPr>
        <p:grpSpPr>
          <a:xfrm>
            <a:off x="7597475" y="1016314"/>
            <a:ext cx="9176350" cy="2407791"/>
            <a:chOff x="97444" y="0"/>
            <a:chExt cx="9176349" cy="2407789"/>
          </a:xfrm>
        </p:grpSpPr>
        <p:sp>
          <p:nvSpPr>
            <p:cNvPr id="873" name="BASE R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BASE R CHEAT SHEET </a:t>
              </a:r>
            </a:p>
          </p:txBody>
        </p:sp>
        <p:sp>
          <p:nvSpPr>
            <p:cNvPr id="874" name="https://www.rstudio.com/wp-content/uploads/2016/10/r-cheat-sheet-3.pdf"/>
            <p:cNvSpPr txBox="1"/>
            <p:nvPr/>
          </p:nvSpPr>
          <p:spPr>
            <a:xfrm>
              <a:off x="1859337" y="0"/>
              <a:ext cx="7414457" cy="11107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https://www.rstudio.com/wp-content/uploads/2016/10/r-cheat-sheet-3.pdf</a:t>
              </a:r>
            </a:p>
          </p:txBody>
        </p:sp>
        <p:sp>
          <p:nvSpPr>
            <p:cNvPr id="875"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877" name="Группа 36"/>
          <p:cNvSpPr/>
          <p:nvPr/>
        </p:nvSpPr>
        <p:spPr>
          <a:xfrm>
            <a:off x="1748862" y="4596970"/>
            <a:ext cx="17366815" cy="1788800"/>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78" name="Группа 54"/>
          <p:cNvSpPr/>
          <p:nvPr/>
        </p:nvSpPr>
        <p:spPr>
          <a:xfrm>
            <a:off x="1748862" y="6757803"/>
            <a:ext cx="17366815" cy="1788800"/>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79" name="Группа 63"/>
          <p:cNvSpPr/>
          <p:nvPr/>
        </p:nvSpPr>
        <p:spPr>
          <a:xfrm>
            <a:off x="1748862" y="8918634"/>
            <a:ext cx="17366815" cy="1788801"/>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80" name="Группа 69"/>
          <p:cNvSpPr/>
          <p:nvPr/>
        </p:nvSpPr>
        <p:spPr>
          <a:xfrm>
            <a:off x="1748862" y="11079465"/>
            <a:ext cx="17366815" cy="1788801"/>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81" name="Line"/>
          <p:cNvSpPr/>
          <p:nvPr/>
        </p:nvSpPr>
        <p:spPr>
          <a:xfrm flipV="1">
            <a:off x="11967498" y="4716913"/>
            <a:ext cx="1" cy="1548914"/>
          </a:xfrm>
          <a:prstGeom prst="line">
            <a:avLst/>
          </a:prstGeom>
          <a:ln w="50800">
            <a:solidFill>
              <a:srgbClr val="525067"/>
            </a:solidFill>
            <a:miter lim="400000"/>
          </a:ln>
        </p:spPr>
        <p:txBody>
          <a:bodyPr lIns="0" tIns="0" rIns="0" bIns="0"/>
          <a:lstStyle/>
          <a:p>
            <a:endParaRPr/>
          </a:p>
        </p:txBody>
      </p:sp>
      <p:sp>
        <p:nvSpPr>
          <p:cNvPr id="882" name="Line"/>
          <p:cNvSpPr/>
          <p:nvPr/>
        </p:nvSpPr>
        <p:spPr>
          <a:xfrm flipV="1">
            <a:off x="11415837" y="6901677"/>
            <a:ext cx="1" cy="1548914"/>
          </a:xfrm>
          <a:prstGeom prst="line">
            <a:avLst/>
          </a:prstGeom>
          <a:ln w="50800">
            <a:solidFill>
              <a:srgbClr val="747193"/>
            </a:solidFill>
            <a:miter lim="400000"/>
          </a:ln>
        </p:spPr>
        <p:txBody>
          <a:bodyPr lIns="0" tIns="0" rIns="0" bIns="0"/>
          <a:lstStyle/>
          <a:p>
            <a:endParaRPr/>
          </a:p>
        </p:txBody>
      </p:sp>
      <p:sp>
        <p:nvSpPr>
          <p:cNvPr id="883" name="Line"/>
          <p:cNvSpPr/>
          <p:nvPr/>
        </p:nvSpPr>
        <p:spPr>
          <a:xfrm flipV="1">
            <a:off x="10596688" y="9058613"/>
            <a:ext cx="1" cy="1548914"/>
          </a:xfrm>
          <a:prstGeom prst="line">
            <a:avLst/>
          </a:prstGeom>
          <a:ln w="50800">
            <a:solidFill>
              <a:srgbClr val="B39C85"/>
            </a:solidFill>
            <a:miter lim="400000"/>
          </a:ln>
        </p:spPr>
        <p:txBody>
          <a:bodyPr lIns="0" tIns="0" rIns="0" bIns="0"/>
          <a:lstStyle/>
          <a:p>
            <a:endParaRPr/>
          </a:p>
        </p:txBody>
      </p:sp>
      <p:sp>
        <p:nvSpPr>
          <p:cNvPr id="884" name="Line"/>
          <p:cNvSpPr/>
          <p:nvPr/>
        </p:nvSpPr>
        <p:spPr>
          <a:xfrm flipV="1">
            <a:off x="12185649" y="11205274"/>
            <a:ext cx="1" cy="1548914"/>
          </a:xfrm>
          <a:prstGeom prst="line">
            <a:avLst/>
          </a:prstGeom>
          <a:ln w="50800">
            <a:solidFill>
              <a:srgbClr val="920813">
                <a:alpha val="59936"/>
              </a:srgbClr>
            </a:solidFill>
            <a:miter lim="400000"/>
          </a:ln>
        </p:spPr>
        <p:txBody>
          <a:bodyPr lIns="0" tIns="0" rIns="0" bIns="0"/>
          <a:lstStyle/>
          <a:p>
            <a:endParaRPr/>
          </a:p>
        </p:txBody>
      </p:sp>
      <p:sp>
        <p:nvSpPr>
          <p:cNvPr id="885" name="Read in data:"/>
          <p:cNvSpPr txBox="1"/>
          <p:nvPr/>
        </p:nvSpPr>
        <p:spPr>
          <a:xfrm>
            <a:off x="12294307" y="4643480"/>
            <a:ext cx="2635284"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Read in data:</a:t>
            </a:r>
          </a:p>
        </p:txBody>
      </p:sp>
      <p:sp>
        <p:nvSpPr>
          <p:cNvPr id="886" name="plot(x)…"/>
          <p:cNvSpPr txBox="1"/>
          <p:nvPr/>
        </p:nvSpPr>
        <p:spPr>
          <a:xfrm>
            <a:off x="14720402" y="11411173"/>
            <a:ext cx="4255449" cy="200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plot(x)</a:t>
            </a:r>
          </a:p>
          <a:p>
            <a:pPr>
              <a:defRPr sz="2500" spc="-200">
                <a:solidFill>
                  <a:srgbClr val="000000"/>
                </a:solidFill>
                <a:latin typeface="Courier"/>
                <a:ea typeface="Courier"/>
                <a:cs typeface="Courier"/>
                <a:sym typeface="Courier"/>
              </a:defRPr>
            </a:pPr>
            <a:r>
              <a:t>plot(x,y) </a:t>
            </a:r>
            <a:r>
              <a:rPr>
                <a:solidFill>
                  <a:srgbClr val="DA8522">
                    <a:alpha val="76291"/>
                  </a:srgbClr>
                </a:solidFill>
              </a:rPr>
              <a:t># scatter</a:t>
            </a:r>
          </a:p>
          <a:p>
            <a:pPr>
              <a:defRPr sz="2500" spc="-200">
                <a:solidFill>
                  <a:srgbClr val="000000"/>
                </a:solidFill>
                <a:latin typeface="Courier"/>
                <a:ea typeface="Courier"/>
                <a:cs typeface="Courier"/>
                <a:sym typeface="Courier"/>
              </a:defRPr>
            </a:pPr>
            <a:r>
              <a:t>hist(x) </a:t>
            </a:r>
            <a:r>
              <a:rPr>
                <a:solidFill>
                  <a:srgbClr val="DA8522">
                    <a:alpha val="76291"/>
                  </a:srgbClr>
                </a:solidFill>
              </a:rPr>
              <a:t># histogram</a:t>
            </a:r>
          </a:p>
          <a:p>
            <a:pPr>
              <a:defRPr sz="2500" spc="-200">
                <a:solidFill>
                  <a:srgbClr val="000000"/>
                </a:solidFill>
                <a:latin typeface="Courier"/>
                <a:ea typeface="Courier"/>
                <a:cs typeface="Courier"/>
                <a:sym typeface="Courier"/>
              </a:defRPr>
            </a:pPr>
            <a:endParaRPr>
              <a:solidFill>
                <a:srgbClr val="DA8522">
                  <a:alpha val="76291"/>
                </a:srgbClr>
              </a:solidFill>
            </a:endParaRPr>
          </a:p>
        </p:txBody>
      </p:sp>
      <p:sp>
        <p:nvSpPr>
          <p:cNvPr id="887" name="Overview:"/>
          <p:cNvSpPr txBox="1"/>
          <p:nvPr/>
        </p:nvSpPr>
        <p:spPr>
          <a:xfrm>
            <a:off x="1974245" y="6844557"/>
            <a:ext cx="300042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Overview:</a:t>
            </a:r>
          </a:p>
        </p:txBody>
      </p:sp>
      <p:sp>
        <p:nvSpPr>
          <p:cNvPr id="888" name="Basics:"/>
          <p:cNvSpPr txBox="1"/>
          <p:nvPr/>
        </p:nvSpPr>
        <p:spPr>
          <a:xfrm>
            <a:off x="1966822" y="4643480"/>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Basics:</a:t>
            </a:r>
          </a:p>
        </p:txBody>
      </p:sp>
      <p:sp>
        <p:nvSpPr>
          <p:cNvPr id="889" name="Is/As type:"/>
          <p:cNvSpPr txBox="1"/>
          <p:nvPr/>
        </p:nvSpPr>
        <p:spPr>
          <a:xfrm>
            <a:off x="1913843" y="8986797"/>
            <a:ext cx="312123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Is/As type:</a:t>
            </a:r>
          </a:p>
        </p:txBody>
      </p:sp>
      <p:sp>
        <p:nvSpPr>
          <p:cNvPr id="890" name="Plots:"/>
          <p:cNvSpPr txBox="1"/>
          <p:nvPr/>
        </p:nvSpPr>
        <p:spPr>
          <a:xfrm>
            <a:off x="13396512" y="11205274"/>
            <a:ext cx="157232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Plots:</a:t>
            </a:r>
          </a:p>
        </p:txBody>
      </p:sp>
      <p:sp>
        <p:nvSpPr>
          <p:cNvPr id="891" name="c() # vector…"/>
          <p:cNvSpPr txBox="1"/>
          <p:nvPr/>
        </p:nvSpPr>
        <p:spPr>
          <a:xfrm>
            <a:off x="14033174" y="6833538"/>
            <a:ext cx="5115158"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c() </a:t>
            </a:r>
            <a:r>
              <a:rPr>
                <a:solidFill>
                  <a:srgbClr val="DA8522">
                    <a:alpha val="76291"/>
                  </a:srgbClr>
                </a:solidFill>
              </a:rPr>
              <a:t># vector</a:t>
            </a:r>
          </a:p>
          <a:p>
            <a:pPr>
              <a:defRPr sz="2500" spc="-200">
                <a:solidFill>
                  <a:srgbClr val="000000"/>
                </a:solidFill>
                <a:latin typeface="Courier"/>
                <a:ea typeface="Courier"/>
                <a:cs typeface="Courier"/>
                <a:sym typeface="Courier"/>
              </a:defRPr>
            </a:pPr>
            <a:r>
              <a:t>data.frame(x=x,y=y)</a:t>
            </a:r>
          </a:p>
          <a:p>
            <a:pPr>
              <a:defRPr sz="2500" spc="-200">
                <a:solidFill>
                  <a:srgbClr val="000000"/>
                </a:solidFill>
                <a:latin typeface="Courier"/>
                <a:ea typeface="Courier"/>
                <a:cs typeface="Courier"/>
                <a:sym typeface="Courier"/>
              </a:defRPr>
            </a:pPr>
            <a:r>
              <a:t>matrix(x, nrow = 3, ncol = 3))</a:t>
            </a:r>
          </a:p>
          <a:p>
            <a:pPr>
              <a:defRPr sz="2500" spc="-200">
                <a:solidFill>
                  <a:srgbClr val="000000"/>
                </a:solidFill>
                <a:latin typeface="Courier"/>
                <a:ea typeface="Courier"/>
                <a:cs typeface="Courier"/>
                <a:sym typeface="Courier"/>
              </a:defRPr>
            </a:pPr>
            <a:r>
              <a:t>list(x=x, y=y)</a:t>
            </a:r>
          </a:p>
        </p:txBody>
      </p:sp>
      <p:sp>
        <p:nvSpPr>
          <p:cNvPr id="892" name="is.numeric(x) (character, factor, integer, etc.)…"/>
          <p:cNvSpPr txBox="1"/>
          <p:nvPr/>
        </p:nvSpPr>
        <p:spPr>
          <a:xfrm>
            <a:off x="2205025" y="9641212"/>
            <a:ext cx="8743077"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is.numeric(x) (character, factor, integer, etc.)</a:t>
            </a:r>
          </a:p>
          <a:p>
            <a:pPr>
              <a:defRPr sz="2500" spc="-200">
                <a:solidFill>
                  <a:srgbClr val="000000"/>
                </a:solidFill>
                <a:latin typeface="Courier"/>
                <a:ea typeface="Courier"/>
                <a:cs typeface="Courier"/>
                <a:sym typeface="Courier"/>
              </a:defRPr>
            </a:pPr>
            <a:r>
              <a:t>as.numeric(x) (factor, matrix, data.frame, etc.)</a:t>
            </a:r>
          </a:p>
        </p:txBody>
      </p:sp>
      <p:sp>
        <p:nvSpPr>
          <p:cNvPr id="893" name="head(df, n=10), df[1:10,] tail(df, n=10)…"/>
          <p:cNvSpPr txBox="1"/>
          <p:nvPr/>
        </p:nvSpPr>
        <p:spPr>
          <a:xfrm>
            <a:off x="3879759" y="6871882"/>
            <a:ext cx="7271982" cy="200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head(df, n=10), df[1:10,] tail(df, n=10)</a:t>
            </a:r>
          </a:p>
          <a:p>
            <a:pPr>
              <a:defRPr sz="2500" spc="-200">
                <a:solidFill>
                  <a:srgbClr val="000000"/>
                </a:solidFill>
                <a:latin typeface="Courier"/>
                <a:ea typeface="Courier"/>
                <a:cs typeface="Courier"/>
                <a:sym typeface="Courier"/>
              </a:defRPr>
            </a:pPr>
            <a:r>
              <a:rPr>
                <a:solidFill>
                  <a:srgbClr val="DA8522">
                    <a:alpha val="76291"/>
                  </a:srgbClr>
                </a:solidFill>
              </a:rPr>
              <a:t># first or last 10 rows</a:t>
            </a:r>
          </a:p>
          <a:p>
            <a:pPr>
              <a:defRPr sz="2500" spc="-200">
                <a:solidFill>
                  <a:srgbClr val="000000"/>
                </a:solidFill>
                <a:latin typeface="Courier"/>
                <a:ea typeface="Courier"/>
                <a:cs typeface="Courier"/>
                <a:sym typeface="Courier"/>
              </a:defRPr>
            </a:pPr>
            <a:r>
              <a:t>class()</a:t>
            </a:r>
            <a:r>
              <a:rPr>
                <a:solidFill>
                  <a:srgbClr val="DA8522">
                    <a:alpha val="76291"/>
                  </a:srgbClr>
                </a:solidFill>
              </a:rPr>
              <a:t> # data structure</a:t>
            </a:r>
          </a:p>
          <a:p>
            <a:pPr>
              <a:defRPr sz="2500" spc="-200">
                <a:solidFill>
                  <a:srgbClr val="000000"/>
                </a:solidFill>
                <a:latin typeface="Courier"/>
                <a:ea typeface="Courier"/>
                <a:cs typeface="Courier"/>
                <a:sym typeface="Courier"/>
              </a:defRPr>
            </a:pPr>
            <a:r>
              <a:t>unique(), table() </a:t>
            </a:r>
            <a:r>
              <a:rPr>
                <a:solidFill>
                  <a:srgbClr val="DA8522">
                    <a:alpha val="76291"/>
                  </a:srgbClr>
                </a:solidFill>
              </a:rPr>
              <a:t># unique vals, count vals</a:t>
            </a:r>
          </a:p>
        </p:txBody>
      </p:sp>
      <p:sp>
        <p:nvSpPr>
          <p:cNvPr id="894" name="read.xlsx('name.xlsx'), read.delim('name.txt', sep ='\t') read.csv('name.csv', sep=';')"/>
          <p:cNvSpPr txBox="1"/>
          <p:nvPr/>
        </p:nvSpPr>
        <p:spPr>
          <a:xfrm>
            <a:off x="13492556" y="5089150"/>
            <a:ext cx="6272594"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read.xlsx('name.xlsx'), read.delim('name.txt', sep ='\t') read.csv('name.csv', sep=';')</a:t>
            </a:r>
          </a:p>
        </p:txBody>
      </p:sp>
      <p:sp>
        <p:nvSpPr>
          <p:cNvPr id="895" name="Rectangle"/>
          <p:cNvSpPr/>
          <p:nvPr/>
        </p:nvSpPr>
        <p:spPr>
          <a:xfrm>
            <a:off x="19334808" y="4585842"/>
            <a:ext cx="4409739" cy="1811055"/>
          </a:xfrm>
          <a:prstGeom prst="rect">
            <a:avLst/>
          </a:prstGeom>
          <a:solidFill>
            <a:srgbClr val="525067"/>
          </a:solidFill>
          <a:ln w="12700">
            <a:miter lim="400000"/>
          </a:ln>
        </p:spPr>
        <p:txBody>
          <a:bodyPr lIns="45719" rIns="45719" anchor="ctr"/>
          <a:lstStyle/>
          <a:p>
            <a:endParaRPr/>
          </a:p>
        </p:txBody>
      </p:sp>
      <p:sp>
        <p:nvSpPr>
          <p:cNvPr id="896" name="CHUNK OPTIONS"/>
          <p:cNvSpPr txBox="1"/>
          <p:nvPr/>
        </p:nvSpPr>
        <p:spPr>
          <a:xfrm>
            <a:off x="21008643" y="8224618"/>
            <a:ext cx="1872962"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CHUNK OPTIONS</a:t>
            </a:r>
          </a:p>
        </p:txBody>
      </p:sp>
      <p:sp>
        <p:nvSpPr>
          <p:cNvPr id="897" name="GETTING…"/>
          <p:cNvSpPr txBox="1"/>
          <p:nvPr/>
        </p:nvSpPr>
        <p:spPr>
          <a:xfrm>
            <a:off x="20642510" y="4983369"/>
            <a:ext cx="1872963"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solidFill>
                  <a:srgbClr val="FFFFFF"/>
                </a:solidFill>
                <a:latin typeface="Helvetica"/>
                <a:ea typeface="Helvetica"/>
                <a:cs typeface="Helvetica"/>
                <a:sym typeface="Helvetica"/>
              </a:defRPr>
            </a:pPr>
            <a:r>
              <a:t>GETTING</a:t>
            </a:r>
          </a:p>
          <a:p>
            <a:pPr>
              <a:defRPr sz="3000" b="1">
                <a:solidFill>
                  <a:srgbClr val="FFFFFF"/>
                </a:solidFill>
                <a:latin typeface="Helvetica"/>
                <a:ea typeface="Helvetica"/>
                <a:cs typeface="Helvetica"/>
                <a:sym typeface="Helvetica"/>
              </a:defRPr>
            </a:pPr>
            <a:r>
              <a:t>STARTED</a:t>
            </a:r>
          </a:p>
        </p:txBody>
      </p:sp>
      <p:sp>
        <p:nvSpPr>
          <p:cNvPr id="898" name="Rectangle"/>
          <p:cNvSpPr/>
          <p:nvPr/>
        </p:nvSpPr>
        <p:spPr>
          <a:xfrm>
            <a:off x="19320251" y="6744331"/>
            <a:ext cx="4409739" cy="1811055"/>
          </a:xfrm>
          <a:prstGeom prst="rect">
            <a:avLst/>
          </a:prstGeom>
          <a:solidFill>
            <a:srgbClr val="747193"/>
          </a:solidFill>
          <a:ln w="12700">
            <a:miter lim="400000"/>
          </a:ln>
        </p:spPr>
        <p:txBody>
          <a:bodyPr lIns="45719" rIns="45719" anchor="ctr"/>
          <a:lstStyle/>
          <a:p>
            <a:endParaRPr/>
          </a:p>
        </p:txBody>
      </p:sp>
      <p:sp>
        <p:nvSpPr>
          <p:cNvPr id="899" name="DATA STRUCTURES &amp; OVERVIEW"/>
          <p:cNvSpPr txBox="1"/>
          <p:nvPr/>
        </p:nvSpPr>
        <p:spPr>
          <a:xfrm>
            <a:off x="19540345" y="7144202"/>
            <a:ext cx="3975694"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DATA STRUCTURES &amp; OVERVIEW </a:t>
            </a:r>
          </a:p>
        </p:txBody>
      </p:sp>
      <p:sp>
        <p:nvSpPr>
          <p:cNvPr id="900" name="getwd(), setwd() # location…"/>
          <p:cNvSpPr txBox="1"/>
          <p:nvPr/>
        </p:nvSpPr>
        <p:spPr>
          <a:xfrm>
            <a:off x="3516302" y="4682751"/>
            <a:ext cx="7744967"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getwd(), setwd()</a:t>
            </a:r>
            <a:r>
              <a:rPr>
                <a:solidFill>
                  <a:srgbClr val="DA8522">
                    <a:alpha val="76291"/>
                  </a:srgbClr>
                </a:solidFill>
              </a:rPr>
              <a:t> # location</a:t>
            </a:r>
          </a:p>
          <a:p>
            <a:pPr>
              <a:defRPr sz="2500" spc="-200">
                <a:solidFill>
                  <a:srgbClr val="000000"/>
                </a:solidFill>
                <a:latin typeface="Courier"/>
                <a:ea typeface="Courier"/>
                <a:cs typeface="Courier"/>
                <a:sym typeface="Courier"/>
              </a:defRPr>
            </a:pPr>
            <a:r>
              <a:t>install.packages('pname'), library(pname)</a:t>
            </a:r>
          </a:p>
          <a:p>
            <a:pPr>
              <a:defRPr sz="2500" spc="-200">
                <a:solidFill>
                  <a:srgbClr val="000000"/>
                </a:solidFill>
                <a:latin typeface="Courier"/>
                <a:ea typeface="Courier"/>
                <a:cs typeface="Courier"/>
                <a:sym typeface="Courier"/>
              </a:defRPr>
            </a:pPr>
            <a:r>
              <a:t>ls(), rm() </a:t>
            </a:r>
            <a:r>
              <a:rPr>
                <a:solidFill>
                  <a:srgbClr val="DA8522">
                    <a:alpha val="76291"/>
                  </a:srgbClr>
                </a:solidFill>
              </a:rPr>
              <a:t># list, remove objects</a:t>
            </a:r>
          </a:p>
          <a:p>
            <a:pPr>
              <a:defRPr sz="2500" spc="-200">
                <a:solidFill>
                  <a:srgbClr val="000000"/>
                </a:solidFill>
                <a:latin typeface="Courier"/>
                <a:ea typeface="Courier"/>
                <a:cs typeface="Courier"/>
                <a:sym typeface="Courier"/>
              </a:defRPr>
            </a:pPr>
            <a:r>
              <a:t>load(), data(), save() </a:t>
            </a:r>
            <a:r>
              <a:rPr>
                <a:solidFill>
                  <a:srgbClr val="DA8522">
                    <a:alpha val="76291"/>
                  </a:srgbClr>
                </a:solidFill>
              </a:rPr>
              <a:t># load, save as .Rdata</a:t>
            </a:r>
          </a:p>
        </p:txBody>
      </p:sp>
      <p:sp>
        <p:nvSpPr>
          <p:cNvPr id="901" name="Make Data:"/>
          <p:cNvSpPr txBox="1"/>
          <p:nvPr/>
        </p:nvSpPr>
        <p:spPr>
          <a:xfrm>
            <a:off x="11679935" y="6844557"/>
            <a:ext cx="3000429"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Make Data:</a:t>
            </a:r>
          </a:p>
        </p:txBody>
      </p:sp>
      <p:sp>
        <p:nvSpPr>
          <p:cNvPr id="902" name="Strings:"/>
          <p:cNvSpPr txBox="1"/>
          <p:nvPr/>
        </p:nvSpPr>
        <p:spPr>
          <a:xfrm>
            <a:off x="10987344" y="8986797"/>
            <a:ext cx="312123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Strings:</a:t>
            </a:r>
          </a:p>
        </p:txBody>
      </p:sp>
      <p:sp>
        <p:nvSpPr>
          <p:cNvPr id="903" name="paste(x, y, sep = '')…"/>
          <p:cNvSpPr txBox="1"/>
          <p:nvPr/>
        </p:nvSpPr>
        <p:spPr>
          <a:xfrm>
            <a:off x="11449125" y="9388326"/>
            <a:ext cx="8524066"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paste(x, y, sep = '')</a:t>
            </a:r>
          </a:p>
          <a:p>
            <a:pPr>
              <a:defRPr sz="2500" spc="-200">
                <a:solidFill>
                  <a:srgbClr val="000000"/>
                </a:solidFill>
                <a:latin typeface="Courier"/>
                <a:ea typeface="Courier"/>
                <a:cs typeface="Courier"/>
                <a:sym typeface="Courier"/>
              </a:defRPr>
            </a:pPr>
            <a:r>
              <a:t>grep('pattern', x) </a:t>
            </a:r>
            <a:r>
              <a:rPr>
                <a:solidFill>
                  <a:srgbClr val="DA8522">
                    <a:alpha val="76291"/>
                  </a:srgbClr>
                </a:solidFill>
              </a:rPr>
              <a:t># find str pattern</a:t>
            </a:r>
          </a:p>
          <a:p>
            <a:pPr>
              <a:defRPr sz="2500" spc="-200">
                <a:solidFill>
                  <a:srgbClr val="000000"/>
                </a:solidFill>
                <a:latin typeface="Courier"/>
                <a:ea typeface="Courier"/>
                <a:cs typeface="Courier"/>
                <a:sym typeface="Courier"/>
              </a:defRPr>
            </a:pPr>
            <a:r>
              <a:t>gsub('pattern', 'replace', x) </a:t>
            </a:r>
            <a:r>
              <a:rPr>
                <a:solidFill>
                  <a:srgbClr val="DA8522">
                    <a:alpha val="76291"/>
                  </a:srgbClr>
                </a:solidFill>
              </a:rPr>
              <a:t># replace with</a:t>
            </a:r>
          </a:p>
        </p:txBody>
      </p:sp>
      <p:sp>
        <p:nvSpPr>
          <p:cNvPr id="904" name="Other:"/>
          <p:cNvSpPr txBox="1"/>
          <p:nvPr/>
        </p:nvSpPr>
        <p:spPr>
          <a:xfrm>
            <a:off x="1970098" y="11298774"/>
            <a:ext cx="223956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Other:</a:t>
            </a:r>
          </a:p>
        </p:txBody>
      </p:sp>
      <p:sp>
        <p:nvSpPr>
          <p:cNvPr id="905" name="seq(1, 10, by = 1.0) # sequence from-to…"/>
          <p:cNvSpPr txBox="1"/>
          <p:nvPr/>
        </p:nvSpPr>
        <p:spPr>
          <a:xfrm>
            <a:off x="3488164" y="11399639"/>
            <a:ext cx="7526358"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seq(1, 10, by = 1.0) </a:t>
            </a:r>
            <a:r>
              <a:rPr>
                <a:solidFill>
                  <a:srgbClr val="DA8522">
                    <a:alpha val="76291"/>
                  </a:srgbClr>
                </a:solidFill>
              </a:rPr>
              <a:t># sequence from-to</a:t>
            </a:r>
          </a:p>
          <a:p>
            <a:pPr>
              <a:defRPr sz="2500" spc="-200">
                <a:solidFill>
                  <a:srgbClr val="000000"/>
                </a:solidFill>
                <a:latin typeface="Courier"/>
                <a:ea typeface="Courier"/>
                <a:cs typeface="Courier"/>
                <a:sym typeface="Courier"/>
              </a:defRPr>
            </a:pPr>
            <a:r>
              <a:t>rep(x, times) </a:t>
            </a:r>
            <a:r>
              <a:rPr>
                <a:solidFill>
                  <a:srgbClr val="DA8522">
                    <a:alpha val="76291"/>
                  </a:srgbClr>
                </a:solidFill>
              </a:rPr>
              <a:t># replicate n times</a:t>
            </a:r>
          </a:p>
          <a:p>
            <a:pPr>
              <a:defRPr sz="2500" spc="-200">
                <a:solidFill>
                  <a:srgbClr val="000000"/>
                </a:solidFill>
                <a:latin typeface="Courier"/>
                <a:ea typeface="Courier"/>
                <a:cs typeface="Courier"/>
                <a:sym typeface="Courier"/>
              </a:defRPr>
            </a:pPr>
            <a:r>
              <a:t>sort(), reverse() </a:t>
            </a:r>
            <a:r>
              <a:rPr>
                <a:solidFill>
                  <a:srgbClr val="DA8522">
                    <a:alpha val="76291"/>
                  </a:srgbClr>
                </a:solidFill>
              </a:rPr>
              <a:t># sort or reverse vector</a:t>
            </a:r>
          </a:p>
        </p:txBody>
      </p:sp>
      <p:sp>
        <p:nvSpPr>
          <p:cNvPr id="906" name="Rectangle"/>
          <p:cNvSpPr/>
          <p:nvPr/>
        </p:nvSpPr>
        <p:spPr>
          <a:xfrm>
            <a:off x="19374122" y="8898558"/>
            <a:ext cx="4409739" cy="1811055"/>
          </a:xfrm>
          <a:prstGeom prst="rect">
            <a:avLst/>
          </a:prstGeom>
          <a:solidFill>
            <a:srgbClr val="B39C85"/>
          </a:solidFill>
          <a:ln w="12700">
            <a:miter lim="400000"/>
          </a:ln>
        </p:spPr>
        <p:txBody>
          <a:bodyPr lIns="45719" rIns="45719" anchor="ctr"/>
          <a:lstStyle/>
          <a:p>
            <a:endParaRPr/>
          </a:p>
        </p:txBody>
      </p:sp>
      <p:sp>
        <p:nvSpPr>
          <p:cNvPr id="907" name="DATA TYPES &amp; STRINGS"/>
          <p:cNvSpPr txBox="1"/>
          <p:nvPr/>
        </p:nvSpPr>
        <p:spPr>
          <a:xfrm>
            <a:off x="19641945" y="9345067"/>
            <a:ext cx="3975694"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DATA TYPES &amp; STRINGS</a:t>
            </a:r>
          </a:p>
        </p:txBody>
      </p:sp>
      <p:sp>
        <p:nvSpPr>
          <p:cNvPr id="908" name="Rectangle"/>
          <p:cNvSpPr/>
          <p:nvPr/>
        </p:nvSpPr>
        <p:spPr>
          <a:xfrm>
            <a:off x="19374122" y="11053536"/>
            <a:ext cx="4409739" cy="1811055"/>
          </a:xfrm>
          <a:prstGeom prst="rect">
            <a:avLst/>
          </a:prstGeom>
          <a:solidFill>
            <a:srgbClr val="880C0A">
              <a:alpha val="67831"/>
            </a:srgbClr>
          </a:solidFill>
          <a:ln w="12700">
            <a:miter lim="400000"/>
          </a:ln>
        </p:spPr>
        <p:txBody>
          <a:bodyPr lIns="45719" rIns="45719" anchor="ctr"/>
          <a:lstStyle/>
          <a:p>
            <a:endParaRPr/>
          </a:p>
        </p:txBody>
      </p:sp>
      <p:sp>
        <p:nvSpPr>
          <p:cNvPr id="909" name="VECTORS &amp;…"/>
          <p:cNvSpPr txBox="1"/>
          <p:nvPr/>
        </p:nvSpPr>
        <p:spPr>
          <a:xfrm>
            <a:off x="19629245" y="11465866"/>
            <a:ext cx="3975694"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3000" b="1">
                <a:solidFill>
                  <a:srgbClr val="FFFFFF"/>
                </a:solidFill>
                <a:latin typeface="Helvetica"/>
                <a:ea typeface="Helvetica"/>
                <a:cs typeface="Helvetica"/>
                <a:sym typeface="Helvetica"/>
              </a:defRPr>
            </a:pPr>
            <a:r>
              <a:t>VECTORS &amp; </a:t>
            </a:r>
          </a:p>
          <a:p>
            <a:pPr algn="ctr">
              <a:defRPr sz="3000" b="1">
                <a:solidFill>
                  <a:srgbClr val="FFFFFF"/>
                </a:solidFill>
                <a:latin typeface="Helvetica"/>
                <a:ea typeface="Helvetica"/>
                <a:cs typeface="Helvetica"/>
                <a:sym typeface="Helvetica"/>
              </a:defRPr>
            </a:pPr>
            <a:r>
              <a:t>BASE PLOTS</a:t>
            </a:r>
          </a:p>
        </p:txBody>
      </p:sp>
    </p:spTree>
    <p:extLst>
      <p:ext uri="{BB962C8B-B14F-4D97-AF65-F5344CB8AC3E}">
        <p14:creationId xmlns:p14="http://schemas.microsoft.com/office/powerpoint/2010/main" val="7958467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4" name="Picture 3">
            <a:extLst>
              <a:ext uri="{FF2B5EF4-FFF2-40B4-BE49-F238E27FC236}">
                <a16:creationId xmlns:a16="http://schemas.microsoft.com/office/drawing/2014/main" id="{9C492D95-15EA-2B62-565D-9E00A6E05A46}"/>
              </a:ext>
            </a:extLst>
          </p:cNvPr>
          <p:cNvPicPr>
            <a:picLocks noChangeAspect="1"/>
          </p:cNvPicPr>
          <p:nvPr/>
        </p:nvPicPr>
        <p:blipFill rotWithShape="1">
          <a:blip r:embed="rId3"/>
          <a:srcRect t="5571" r="20799" b="27100"/>
          <a:stretch/>
        </p:blipFill>
        <p:spPr>
          <a:xfrm>
            <a:off x="5137093" y="5293769"/>
            <a:ext cx="18042978" cy="7919149"/>
          </a:xfrm>
          <a:prstGeom prst="rect">
            <a:avLst/>
          </a:prstGeom>
          <a:ln>
            <a:solidFill>
              <a:schemeClr val="tx1"/>
            </a:solidFill>
          </a:ln>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Interactive HPC with </a:t>
            </a:r>
            <a:r>
              <a:rPr lang="en-US" dirty="0" err="1"/>
              <a:t>UCloud</a:t>
            </a:r>
            <a:endParaRPr dirty="0"/>
          </a:p>
        </p:txBody>
      </p:sp>
      <p:sp>
        <p:nvSpPr>
          <p:cNvPr id="2" name="Google Shape;170;p3">
            <a:extLst>
              <a:ext uri="{FF2B5EF4-FFF2-40B4-BE49-F238E27FC236}">
                <a16:creationId xmlns:a16="http://schemas.microsoft.com/office/drawing/2014/main" id="{D28812C3-4778-BB84-4C27-40A80A43E5D9}"/>
              </a:ext>
            </a:extLst>
          </p:cNvPr>
          <p:cNvSpPr/>
          <p:nvPr/>
        </p:nvSpPr>
        <p:spPr>
          <a:xfrm>
            <a:off x="1088678" y="2931346"/>
            <a:ext cx="12967564" cy="156893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You’ve been sent a </a:t>
            </a:r>
            <a:r>
              <a:rPr lang="en-US" sz="4798" dirty="0" err="1">
                <a:solidFill>
                  <a:schemeClr val="tx2"/>
                </a:solidFill>
                <a:latin typeface="Trebuchet MS" panose="020B0703020202090204" pitchFamily="34" charset="0"/>
              </a:rPr>
              <a:t>UCloud</a:t>
            </a:r>
            <a:r>
              <a:rPr lang="en-US" sz="4798" dirty="0">
                <a:solidFill>
                  <a:schemeClr val="tx2"/>
                </a:solidFill>
                <a:latin typeface="Trebuchet MS" panose="020B0703020202090204" pitchFamily="34" charset="0"/>
              </a:rPr>
              <a:t> project invite from From </a:t>
            </a:r>
            <a:r>
              <a:rPr lang="en-US" sz="4798" dirty="0" err="1">
                <a:solidFill>
                  <a:schemeClr val="tx2"/>
                </a:solidFill>
                <a:latin typeface="Trebuchet MS" panose="020B0703020202090204" pitchFamily="34" charset="0"/>
              </a:rPr>
              <a:t>Realworld</a:t>
            </a:r>
            <a:r>
              <a:rPr lang="en-US" sz="4798" dirty="0">
                <a:solidFill>
                  <a:schemeClr val="tx2"/>
                </a:solidFill>
                <a:latin typeface="Trebuchet MS" panose="020B0703020202090204" pitchFamily="34" charset="0"/>
              </a:rPr>
              <a:t> Data </a:t>
            </a:r>
            <a:r>
              <a:rPr lang="en-US" sz="4798" dirty="0" err="1">
                <a:solidFill>
                  <a:schemeClr val="tx2"/>
                </a:solidFill>
                <a:latin typeface="Trebuchet MS" panose="020B0703020202090204" pitchFamily="34" charset="0"/>
              </a:rPr>
              <a:t>Til</a:t>
            </a:r>
            <a:r>
              <a:rPr lang="en-US" sz="4798" dirty="0">
                <a:solidFill>
                  <a:schemeClr val="tx2"/>
                </a:solidFill>
                <a:latin typeface="Trebuchet MS" panose="020B0703020202090204" pitchFamily="34" charset="0"/>
              </a:rPr>
              <a:t> </a:t>
            </a:r>
            <a:r>
              <a:rPr lang="en-US" sz="4798" dirty="0" err="1">
                <a:solidFill>
                  <a:schemeClr val="tx2"/>
                </a:solidFill>
                <a:latin typeface="Trebuchet MS" panose="020B0703020202090204" pitchFamily="34" charset="0"/>
              </a:rPr>
              <a:t>Personlig</a:t>
            </a:r>
            <a:r>
              <a:rPr lang="en-US" sz="4798" dirty="0">
                <a:solidFill>
                  <a:schemeClr val="tx2"/>
                </a:solidFill>
                <a:latin typeface="Trebuchet MS" panose="020B0703020202090204" pitchFamily="34" charset="0"/>
              </a:rPr>
              <a:t> </a:t>
            </a:r>
            <a:r>
              <a:rPr lang="en-US" sz="4798" dirty="0" err="1">
                <a:solidFill>
                  <a:schemeClr val="tx2"/>
                </a:solidFill>
                <a:latin typeface="Trebuchet MS" panose="020B0703020202090204" pitchFamily="34" charset="0"/>
              </a:rPr>
              <a:t>Medicin</a:t>
            </a:r>
            <a:r>
              <a:rPr lang="en-US" sz="4798" dirty="0">
                <a:solidFill>
                  <a:schemeClr val="tx2"/>
                </a:solidFill>
                <a:latin typeface="Trebuchet MS" panose="020B0703020202090204" pitchFamily="34" charset="0"/>
              </a:rPr>
              <a:t>!</a:t>
            </a:r>
          </a:p>
        </p:txBody>
      </p:sp>
      <p:pic>
        <p:nvPicPr>
          <p:cNvPr id="5" name="Graphic 4" descr="Cursor with solid fill">
            <a:extLst>
              <a:ext uri="{FF2B5EF4-FFF2-40B4-BE49-F238E27FC236}">
                <a16:creationId xmlns:a16="http://schemas.microsoft.com/office/drawing/2014/main" id="{C622AD81-F9F2-B0B4-1D64-871EFF08DC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07491" y="8409975"/>
            <a:ext cx="1827848" cy="1827848"/>
          </a:xfrm>
          <a:prstGeom prst="rect">
            <a:avLst/>
          </a:prstGeom>
        </p:spPr>
      </p:pic>
    </p:spTree>
    <p:extLst>
      <p:ext uri="{BB962C8B-B14F-4D97-AF65-F5344CB8AC3E}">
        <p14:creationId xmlns:p14="http://schemas.microsoft.com/office/powerpoint/2010/main" val="227308819"/>
      </p:ext>
    </p:extLst>
  </p:cSld>
  <p:clrMapOvr>
    <a:masterClrMapping/>
  </p:clrMapOvr>
</p:sld>
</file>

<file path=ppt/theme/theme1.xml><?xml version="1.0" encoding="utf-8"?>
<a:theme xmlns:a="http://schemas.openxmlformats.org/drawingml/2006/main" name="Sandbox">
  <a:themeElements>
    <a:clrScheme name="Sandbox">
      <a:dk1>
        <a:srgbClr val="000000"/>
      </a:dk1>
      <a:lt1>
        <a:srgbClr val="FFFFFF"/>
      </a:lt1>
      <a:dk2>
        <a:srgbClr val="000000"/>
      </a:dk2>
      <a:lt2>
        <a:srgbClr val="808080"/>
      </a:lt2>
      <a:accent1>
        <a:srgbClr val="4365A3"/>
      </a:accent1>
      <a:accent2>
        <a:srgbClr val="B4D3E3"/>
      </a:accent2>
      <a:accent3>
        <a:srgbClr val="F6BF52"/>
      </a:accent3>
      <a:accent4>
        <a:srgbClr val="902327"/>
      </a:accent4>
      <a:accent5>
        <a:srgbClr val="B0B0AC"/>
      </a:accent5>
      <a:accent6>
        <a:srgbClr val="902327"/>
      </a:accent6>
      <a:hlink>
        <a:srgbClr val="4365A3"/>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sz="2300" b="0" i="0" u="none" strike="noStrike" cap="none" normalizeH="0" baseline="0" dirty="0" smtClean="0">
            <a:ln>
              <a:noFill/>
            </a:ln>
            <a:solidFill>
              <a:schemeClr val="bg1"/>
            </a:solidFill>
            <a:effectLst/>
            <a:latin typeface="Trebuchet MS" panose="020B0703020202090204" pitchFamily="34" charset="0"/>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da-DK" altLang="en-US" sz="2300" b="0" i="0" u="none" strike="noStrike" cap="none" normalizeH="0" baseline="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ndbox" id="{79139EE8-023A-1748-9F6E-C0D20AC02FC3}" vid="{74EBEE6A-3C66-AA4E-89FE-6EB4BC288EA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Sandbox">
  <a:themeElements>
    <a:clrScheme name="Sandbox">
      <a:dk1>
        <a:srgbClr val="000000"/>
      </a:dk1>
      <a:lt1>
        <a:srgbClr val="FFFFFF"/>
      </a:lt1>
      <a:dk2>
        <a:srgbClr val="000000"/>
      </a:dk2>
      <a:lt2>
        <a:srgbClr val="808080"/>
      </a:lt2>
      <a:accent1>
        <a:srgbClr val="4365A3"/>
      </a:accent1>
      <a:accent2>
        <a:srgbClr val="B4D3E3"/>
      </a:accent2>
      <a:accent3>
        <a:srgbClr val="F6BF52"/>
      </a:accent3>
      <a:accent4>
        <a:srgbClr val="902327"/>
      </a:accent4>
      <a:accent5>
        <a:srgbClr val="B0B0AC"/>
      </a:accent5>
      <a:accent6>
        <a:srgbClr val="902327"/>
      </a:accent6>
      <a:hlink>
        <a:srgbClr val="4365A3"/>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sz="2300" b="0" i="0" u="none" strike="noStrike" cap="none" normalizeH="0" baseline="0" dirty="0" smtClean="0">
            <a:ln>
              <a:noFill/>
            </a:ln>
            <a:solidFill>
              <a:schemeClr val="bg1"/>
            </a:solidFill>
            <a:effectLst/>
            <a:latin typeface="Trebuchet MS" panose="020B0703020202090204" pitchFamily="34" charset="0"/>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da-DK" altLang="en-US" sz="2300" b="0" i="0" u="none" strike="noStrike" cap="none" normalizeH="0" baseline="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ndbox" id="{79139EE8-023A-1748-9F6E-C0D20AC02FC3}" vid="{74EBEE6A-3C66-AA4E-89FE-6EB4BC288EAD}"/>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2_Sandbox">
  <a:themeElements>
    <a:clrScheme name="Sandbox">
      <a:dk1>
        <a:srgbClr val="000000"/>
      </a:dk1>
      <a:lt1>
        <a:srgbClr val="FFFFFF"/>
      </a:lt1>
      <a:dk2>
        <a:srgbClr val="000000"/>
      </a:dk2>
      <a:lt2>
        <a:srgbClr val="808080"/>
      </a:lt2>
      <a:accent1>
        <a:srgbClr val="4365A3"/>
      </a:accent1>
      <a:accent2>
        <a:srgbClr val="B4D3E3"/>
      </a:accent2>
      <a:accent3>
        <a:srgbClr val="F6BF52"/>
      </a:accent3>
      <a:accent4>
        <a:srgbClr val="902327"/>
      </a:accent4>
      <a:accent5>
        <a:srgbClr val="B0B0AC"/>
      </a:accent5>
      <a:accent6>
        <a:srgbClr val="902327"/>
      </a:accent6>
      <a:hlink>
        <a:srgbClr val="4365A3"/>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sz="2300" b="0" i="0" u="none" strike="noStrike" cap="none" normalizeH="0" baseline="0" dirty="0" smtClean="0">
            <a:ln>
              <a:noFill/>
            </a:ln>
            <a:solidFill>
              <a:schemeClr val="bg1"/>
            </a:solidFill>
            <a:effectLst/>
            <a:latin typeface="Trebuchet MS" panose="020B0703020202090204" pitchFamily="34" charset="0"/>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da-DK" altLang="en-US" sz="2300" b="0" i="0" u="none" strike="noStrike" cap="none" normalizeH="0" baseline="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ndbox" id="{79139EE8-023A-1748-9F6E-C0D20AC02FC3}" vid="{74EBEE6A-3C66-AA4E-89FE-6EB4BC288EAD}"/>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87AA"/>
          </a:solidFill>
          <a:prstDash val="solid"/>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87A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Sandbox</Template>
  <TotalTime>160</TotalTime>
  <Words>8828</Words>
  <Application>Microsoft Macintosh PowerPoint</Application>
  <PresentationFormat>Custom</PresentationFormat>
  <Paragraphs>1464</Paragraphs>
  <Slides>86</Slides>
  <Notes>59</Notes>
  <HiddenSlides>2</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86</vt:i4>
      </vt:variant>
    </vt:vector>
  </HeadingPairs>
  <TitlesOfParts>
    <vt:vector size="108" baseType="lpstr">
      <vt:lpstr>Aptos</vt:lpstr>
      <vt:lpstr>Aptos Display</vt:lpstr>
      <vt:lpstr>Arial</vt:lpstr>
      <vt:lpstr>Calibri</vt:lpstr>
      <vt:lpstr>Courier</vt:lpstr>
      <vt:lpstr>Helvetica</vt:lpstr>
      <vt:lpstr>Helvetica Neue</vt:lpstr>
      <vt:lpstr>IBM Plex Sans</vt:lpstr>
      <vt:lpstr>Lucida Grande</vt:lpstr>
      <vt:lpstr>Montserrat</vt:lpstr>
      <vt:lpstr>Now</vt:lpstr>
      <vt:lpstr>Now Bold</vt:lpstr>
      <vt:lpstr>Roboto-Medium</vt:lpstr>
      <vt:lpstr>Times New Roman</vt:lpstr>
      <vt:lpstr>Times Roman</vt:lpstr>
      <vt:lpstr>Trebuchet MS</vt:lpstr>
      <vt:lpstr>Sandbox</vt:lpstr>
      <vt:lpstr>Custom Design</vt:lpstr>
      <vt:lpstr>1_Sandbox</vt:lpstr>
      <vt:lpstr>1_Custom Design</vt:lpstr>
      <vt:lpstr>2_Sandbox</vt:lpstr>
      <vt:lpstr>2_Custom Design</vt:lpstr>
      <vt:lpstr>PowerPoint Presentation</vt:lpstr>
      <vt:lpstr>Who are we?</vt:lpstr>
      <vt:lpstr>Agenda for today</vt:lpstr>
      <vt:lpstr>Introductory poll</vt:lpstr>
      <vt:lpstr>What is high performance computing (HPC)?</vt:lpstr>
      <vt:lpstr>What is high performance computing (HPC)?</vt:lpstr>
      <vt:lpstr>Interactive HPC with UCloud  Central dashboard</vt:lpstr>
      <vt:lpstr>Interactive HPC with UCloud</vt:lpstr>
      <vt:lpstr>Interactive HPC with UCloud</vt:lpstr>
      <vt:lpstr>Projects</vt:lpstr>
      <vt:lpstr>Projects</vt:lpstr>
      <vt:lpstr>Resource allocation</vt:lpstr>
      <vt:lpstr>Workspaces</vt:lpstr>
      <vt:lpstr>File management</vt:lpstr>
      <vt:lpstr>Apps</vt:lpstr>
      <vt:lpstr>Apps</vt:lpstr>
      <vt:lpstr>Submitting a job with the RStudio App</vt:lpstr>
      <vt:lpstr>Submitting a job with a UCloud app</vt:lpstr>
      <vt:lpstr>PowerPoint Presentation</vt:lpstr>
      <vt:lpstr>PowerPoint Presentation</vt:lpstr>
      <vt:lpstr> Calibrating expectations for data analysis</vt:lpstr>
      <vt:lpstr> Data analysis: a discussion of terms</vt:lpstr>
      <vt:lpstr> Data analysis: a discussion of terms</vt:lpstr>
      <vt:lpstr> Data analysis: a discussion of terms</vt:lpstr>
      <vt:lpstr> Data analysis: a discussion of terms </vt:lpstr>
      <vt:lpstr> Data analysis: a discussion of terms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Jennifer Anne Bartell</cp:lastModifiedBy>
  <cp:revision>7</cp:revision>
  <dcterms:modified xsi:type="dcterms:W3CDTF">2024-09-09T16:37:02Z</dcterms:modified>
</cp:coreProperties>
</file>